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39.xml" ContentType="application/vnd.openxmlformats-officedocument.presentationml.notesSlide+xml"/>
  <Override PartName="/ppt/notesSlides/notesSlide286.xml" ContentType="application/vnd.openxmlformats-officedocument.presentationml.notesSlide+xml"/>
  <Override PartName="/ppt/notesSlides/notesSlide302.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Override PartName="/ppt/notesSlides/notesSlide264.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notesSlides/notesSlide220.xml" ContentType="application/vnd.openxmlformats-officedocument.presentationml.notesSlide+xml"/>
  <Override PartName="/ppt/notesSlides/notesSlide318.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notesSlides/notesSlide343.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notesSlides/notesSlide79.xml" ContentType="application/vnd.openxmlformats-officedocument.presentationml.notesSlide+xml"/>
  <Override PartName="/ppt/notesSlides/notesSlide258.xml" ContentType="application/vnd.openxmlformats-officedocument.presentationml.notesSlide+xml"/>
  <Override PartName="/ppt/notesSlides/notesSlide321.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notesSlides/notesSlide337.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315.xml" ContentType="application/vnd.openxmlformats-officedocument.presentationml.notes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notesSlides/notesSlide299.xml" ContentType="application/vnd.openxmlformats-officedocument.presentationml.notesSlide+xml"/>
  <Override PartName="/ppt/notesSlides/notesSlide340.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notesSlides/notesSlide280.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309.xml" ContentType="application/vnd.openxmlformats-officedocument.presentationml.notesSlide+xml"/>
  <Override PartName="/ppt/slides/slide335.xml" ContentType="application/vnd.openxmlformats-officedocument.presentationml.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334.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notesSlides/notesSlide312.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notesSlides/notesSlide296.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notesSlides/notesSlide27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328.xml" ContentType="application/vnd.openxmlformats-officedocument.presentationml.notesSlide+xml"/>
  <Override PartName="/ppt/slides/slide307.xml" ContentType="application/vnd.openxmlformats-officedocument.presentationml.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notesSlides/notesSlide306.xml" ContentType="application/vnd.openxmlformats-officedocument.presentationml.notes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notesSlides/notesSlide331.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notesSlides/notesSlide293.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notesSlides/notesSlide224.xml" ContentType="application/vnd.openxmlformats-officedocument.presentationml.notesSlide+xml"/>
  <Override PartName="/ppt/notesSlides/notesSlide271.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326.xml" ContentType="application/vnd.openxmlformats-officedocument.presentationml.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notesSlides/notesSlide325.xml" ContentType="application/vnd.openxmlformats-officedocument.presentationml.notes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notesSlides/notesSlide30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Override PartName="/ppt/notesSlides/notesSlide287.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243.xml" ContentType="application/vnd.openxmlformats-officedocument.presentationml.notesSlide+xml"/>
  <Override PartName="/ppt/notesSlides/notesSlide290.xml" ContentType="application/vnd.openxmlformats-officedocument.presentationml.notes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notesSlides/notesSlide319.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Default Extension="gif" ContentType="image/gif"/>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notesSlides/notesSlide322.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59.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58.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notesSlides/notesSlide300.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240.xml" ContentType="application/vnd.openxmlformats-officedocument.presentationml.notesSlide+xml"/>
  <Override PartName="/ppt/notesSlides/notesSlide338.xml" ContentType="application/vnd.openxmlformats-officedocument.presentationml.notesSlide+xml"/>
  <Override PartName="/ppt/slides/slide317.xml" ContentType="application/vnd.openxmlformats-officedocument.presentationml.slide+xml"/>
  <Override PartName="/ppt/notesSlides/notesSlide177.xml" ContentType="application/vnd.openxmlformats-officedocument.presentationml.notesSlide+xml"/>
  <Override PartName="/ppt/notesSlides/notesSlide316.xml" ContentType="application/vnd.openxmlformats-officedocument.presentationml.notes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341.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7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notesSlides/notesSlide245.xml" ContentType="application/vnd.openxmlformats-officedocument.presentationml.notesSlide+xml"/>
  <Override PartName="/ppt/notesSlides/notesSlide292.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notesSlides/notesSlide270.xml" ContentType="application/vnd.openxmlformats-officedocument.presentationml.notesSlide+xml"/>
  <Override PartName="/ppt/notesSlides/notesSlide28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notesSlides/notesSlide335.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notesSlides/notesSlide324.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notesSlides/notesSlide31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notesSlides/notesSlide297.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notesSlides/notesSlide329.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notesSlides/notesSlide307.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269.xml" ContentType="application/vnd.openxmlformats-officedocument.presentationml.notesSlide+xml"/>
  <Override PartName="/ppt/notesSlides/notesSlide332.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notesSlides/notesSlide310.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notesSlides/notesSlide294.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326.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notesSlides/notesSlide288.xml" ContentType="application/vnd.openxmlformats-officedocument.presentationml.notesSlide+xml"/>
  <Override PartName="/ppt/notesSlides/notesSlide304.xml" ContentType="application/vnd.openxmlformats-officedocument.presentationml.notes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244.xml" ContentType="application/vnd.openxmlformats-officedocument.presentationml.notesSlide+xml"/>
  <Override PartName="/ppt/notesSlides/notesSlide291.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slides/slide324.xml" ContentType="application/vnd.openxmlformats-officedocument.presentationml.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notesSlides/notesSlide323.xml" ContentType="application/vnd.openxmlformats-officedocument.presentationml.notes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notesSlides/notesSlide30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notesSlides/notesSlide339.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317.xml" ContentType="application/vnd.openxmlformats-officedocument.presentationml.notesSlide+xml"/>
  <Override PartName="/ppt/slides/slide34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notesSlides/notesSlide279.xml" ContentType="application/vnd.openxmlformats-officedocument.presentationml.notesSlide+xml"/>
  <Override PartName="/ppt/notesSlides/notesSlide342.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notesSlides/notesSlide320.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336.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notesSlides/notesSlide314.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notesSlides/notesSlide298.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notesSlides/notesSlide276.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31.xml" ContentType="application/vnd.openxmlformats-officedocument.presentationml.notesSlide+xml"/>
  <Override PartName="/ppt/notesSlides/notesSlide210.xml" ContentType="application/vnd.openxmlformats-officedocument.presentationml.notesSlide+xml"/>
  <Override PartName="/ppt/notesSlides/notesSlide308.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notesSlides/notesSlide333.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248.xml" ContentType="application/vnd.openxmlformats-officedocument.presentationml.notesSlide+xml"/>
  <Override PartName="/ppt/notesSlides/notesSlide311.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95.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notesSlides/notesSlide50.xml" ContentType="application/vnd.openxmlformats-officedocument.presentationml.notesSlide+xml"/>
  <Override PartName="/ppt/notesSlides/notesSlide327.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notesSlides/notesSlide305.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notesSlides/notesSlide289.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267.xml" ContentType="application/vnd.openxmlformats-officedocument.presentationml.notesSlide+xml"/>
  <Override PartName="/ppt/notesSlides/notesSlide33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354"/>
  </p:notesMasterIdLst>
  <p:sldIdLst>
    <p:sldId id="271" r:id="rId2"/>
    <p:sldId id="273" r:id="rId3"/>
    <p:sldId id="274" r:id="rId4"/>
    <p:sldId id="276" r:id="rId5"/>
    <p:sldId id="278" r:id="rId6"/>
    <p:sldId id="280" r:id="rId7"/>
    <p:sldId id="282" r:id="rId8"/>
    <p:sldId id="284" r:id="rId9"/>
    <p:sldId id="286" r:id="rId10"/>
    <p:sldId id="288" r:id="rId11"/>
    <p:sldId id="290" r:id="rId12"/>
    <p:sldId id="292" r:id="rId13"/>
    <p:sldId id="294" r:id="rId14"/>
    <p:sldId id="296" r:id="rId15"/>
    <p:sldId id="298" r:id="rId16"/>
    <p:sldId id="300" r:id="rId17"/>
    <p:sldId id="302" r:id="rId18"/>
    <p:sldId id="304" r:id="rId19"/>
    <p:sldId id="306" r:id="rId20"/>
    <p:sldId id="308" r:id="rId21"/>
    <p:sldId id="310" r:id="rId22"/>
    <p:sldId id="312" r:id="rId23"/>
    <p:sldId id="314" r:id="rId24"/>
    <p:sldId id="316" r:id="rId25"/>
    <p:sldId id="318" r:id="rId26"/>
    <p:sldId id="320" r:id="rId27"/>
    <p:sldId id="322" r:id="rId28"/>
    <p:sldId id="324" r:id="rId29"/>
    <p:sldId id="326" r:id="rId30"/>
    <p:sldId id="328" r:id="rId31"/>
    <p:sldId id="330" r:id="rId32"/>
    <p:sldId id="332" r:id="rId33"/>
    <p:sldId id="334" r:id="rId34"/>
    <p:sldId id="336" r:id="rId35"/>
    <p:sldId id="338" r:id="rId36"/>
    <p:sldId id="340" r:id="rId37"/>
    <p:sldId id="342" r:id="rId38"/>
    <p:sldId id="344" r:id="rId39"/>
    <p:sldId id="346" r:id="rId40"/>
    <p:sldId id="348" r:id="rId41"/>
    <p:sldId id="350" r:id="rId42"/>
    <p:sldId id="352" r:id="rId43"/>
    <p:sldId id="354" r:id="rId44"/>
    <p:sldId id="356" r:id="rId45"/>
    <p:sldId id="358" r:id="rId46"/>
    <p:sldId id="360" r:id="rId47"/>
    <p:sldId id="362" r:id="rId48"/>
    <p:sldId id="364" r:id="rId49"/>
    <p:sldId id="366" r:id="rId50"/>
    <p:sldId id="368" r:id="rId51"/>
    <p:sldId id="370" r:id="rId52"/>
    <p:sldId id="372" r:id="rId53"/>
    <p:sldId id="374" r:id="rId54"/>
    <p:sldId id="376" r:id="rId55"/>
    <p:sldId id="378" r:id="rId56"/>
    <p:sldId id="380" r:id="rId57"/>
    <p:sldId id="382" r:id="rId58"/>
    <p:sldId id="384" r:id="rId59"/>
    <p:sldId id="386" r:id="rId60"/>
    <p:sldId id="388" r:id="rId61"/>
    <p:sldId id="390" r:id="rId62"/>
    <p:sldId id="392" r:id="rId63"/>
    <p:sldId id="394" r:id="rId64"/>
    <p:sldId id="396" r:id="rId65"/>
    <p:sldId id="398" r:id="rId66"/>
    <p:sldId id="400" r:id="rId67"/>
    <p:sldId id="402" r:id="rId68"/>
    <p:sldId id="404" r:id="rId69"/>
    <p:sldId id="406" r:id="rId70"/>
    <p:sldId id="408" r:id="rId71"/>
    <p:sldId id="410" r:id="rId72"/>
    <p:sldId id="412" r:id="rId73"/>
    <p:sldId id="414" r:id="rId74"/>
    <p:sldId id="416" r:id="rId75"/>
    <p:sldId id="418" r:id="rId76"/>
    <p:sldId id="420" r:id="rId77"/>
    <p:sldId id="422" r:id="rId78"/>
    <p:sldId id="424" r:id="rId79"/>
    <p:sldId id="426" r:id="rId80"/>
    <p:sldId id="428" r:id="rId81"/>
    <p:sldId id="430" r:id="rId82"/>
    <p:sldId id="432" r:id="rId83"/>
    <p:sldId id="434" r:id="rId84"/>
    <p:sldId id="436" r:id="rId85"/>
    <p:sldId id="438" r:id="rId86"/>
    <p:sldId id="440" r:id="rId87"/>
    <p:sldId id="442" r:id="rId88"/>
    <p:sldId id="444" r:id="rId89"/>
    <p:sldId id="446" r:id="rId90"/>
    <p:sldId id="448" r:id="rId91"/>
    <p:sldId id="450" r:id="rId92"/>
    <p:sldId id="452" r:id="rId93"/>
    <p:sldId id="454" r:id="rId94"/>
    <p:sldId id="456" r:id="rId95"/>
    <p:sldId id="458" r:id="rId96"/>
    <p:sldId id="460" r:id="rId97"/>
    <p:sldId id="462" r:id="rId98"/>
    <p:sldId id="464" r:id="rId99"/>
    <p:sldId id="466" r:id="rId100"/>
    <p:sldId id="468" r:id="rId101"/>
    <p:sldId id="470" r:id="rId102"/>
    <p:sldId id="472" r:id="rId103"/>
    <p:sldId id="474" r:id="rId104"/>
    <p:sldId id="476" r:id="rId105"/>
    <p:sldId id="478" r:id="rId106"/>
    <p:sldId id="480" r:id="rId107"/>
    <p:sldId id="482" r:id="rId108"/>
    <p:sldId id="484" r:id="rId109"/>
    <p:sldId id="486" r:id="rId110"/>
    <p:sldId id="488" r:id="rId111"/>
    <p:sldId id="490" r:id="rId112"/>
    <p:sldId id="492" r:id="rId113"/>
    <p:sldId id="494" r:id="rId114"/>
    <p:sldId id="496" r:id="rId115"/>
    <p:sldId id="498" r:id="rId116"/>
    <p:sldId id="500" r:id="rId117"/>
    <p:sldId id="502" r:id="rId118"/>
    <p:sldId id="504" r:id="rId119"/>
    <p:sldId id="506" r:id="rId120"/>
    <p:sldId id="508" r:id="rId121"/>
    <p:sldId id="510" r:id="rId122"/>
    <p:sldId id="512" r:id="rId123"/>
    <p:sldId id="514" r:id="rId124"/>
    <p:sldId id="516" r:id="rId125"/>
    <p:sldId id="518" r:id="rId126"/>
    <p:sldId id="520" r:id="rId127"/>
    <p:sldId id="522" r:id="rId128"/>
    <p:sldId id="524" r:id="rId129"/>
    <p:sldId id="526" r:id="rId130"/>
    <p:sldId id="528" r:id="rId131"/>
    <p:sldId id="530" r:id="rId132"/>
    <p:sldId id="532" r:id="rId133"/>
    <p:sldId id="534" r:id="rId134"/>
    <p:sldId id="536" r:id="rId135"/>
    <p:sldId id="538" r:id="rId136"/>
    <p:sldId id="540" r:id="rId137"/>
    <p:sldId id="542" r:id="rId138"/>
    <p:sldId id="544" r:id="rId139"/>
    <p:sldId id="546" r:id="rId140"/>
    <p:sldId id="548" r:id="rId141"/>
    <p:sldId id="550" r:id="rId142"/>
    <p:sldId id="969" r:id="rId143"/>
    <p:sldId id="554" r:id="rId144"/>
    <p:sldId id="556" r:id="rId145"/>
    <p:sldId id="558" r:id="rId146"/>
    <p:sldId id="560" r:id="rId147"/>
    <p:sldId id="562" r:id="rId148"/>
    <p:sldId id="564" r:id="rId149"/>
    <p:sldId id="566" r:id="rId150"/>
    <p:sldId id="568" r:id="rId151"/>
    <p:sldId id="570" r:id="rId152"/>
    <p:sldId id="572" r:id="rId153"/>
    <p:sldId id="574" r:id="rId154"/>
    <p:sldId id="576" r:id="rId155"/>
    <p:sldId id="578" r:id="rId156"/>
    <p:sldId id="580" r:id="rId157"/>
    <p:sldId id="582" r:id="rId158"/>
    <p:sldId id="584" r:id="rId159"/>
    <p:sldId id="586" r:id="rId160"/>
    <p:sldId id="588" r:id="rId161"/>
    <p:sldId id="590" r:id="rId162"/>
    <p:sldId id="592" r:id="rId163"/>
    <p:sldId id="594" r:id="rId164"/>
    <p:sldId id="596" r:id="rId165"/>
    <p:sldId id="598" r:id="rId166"/>
    <p:sldId id="600" r:id="rId167"/>
    <p:sldId id="602" r:id="rId168"/>
    <p:sldId id="604" r:id="rId169"/>
    <p:sldId id="606" r:id="rId170"/>
    <p:sldId id="608" r:id="rId171"/>
    <p:sldId id="610" r:id="rId172"/>
    <p:sldId id="612" r:id="rId173"/>
    <p:sldId id="614" r:id="rId174"/>
    <p:sldId id="616" r:id="rId175"/>
    <p:sldId id="618" r:id="rId176"/>
    <p:sldId id="620" r:id="rId177"/>
    <p:sldId id="622" r:id="rId178"/>
    <p:sldId id="624" r:id="rId179"/>
    <p:sldId id="626" r:id="rId180"/>
    <p:sldId id="628" r:id="rId181"/>
    <p:sldId id="972" r:id="rId182"/>
    <p:sldId id="630" r:id="rId183"/>
    <p:sldId id="976" r:id="rId184"/>
    <p:sldId id="634" r:id="rId185"/>
    <p:sldId id="977" r:id="rId186"/>
    <p:sldId id="636" r:id="rId187"/>
    <p:sldId id="978" r:id="rId188"/>
    <p:sldId id="638" r:id="rId189"/>
    <p:sldId id="640" r:id="rId190"/>
    <p:sldId id="642" r:id="rId191"/>
    <p:sldId id="644" r:id="rId192"/>
    <p:sldId id="646" r:id="rId193"/>
    <p:sldId id="648" r:id="rId194"/>
    <p:sldId id="650" r:id="rId195"/>
    <p:sldId id="652" r:id="rId196"/>
    <p:sldId id="654" r:id="rId197"/>
    <p:sldId id="656" r:id="rId198"/>
    <p:sldId id="658" r:id="rId199"/>
    <p:sldId id="660" r:id="rId200"/>
    <p:sldId id="662" r:id="rId201"/>
    <p:sldId id="664" r:id="rId202"/>
    <p:sldId id="666" r:id="rId203"/>
    <p:sldId id="668" r:id="rId204"/>
    <p:sldId id="670" r:id="rId205"/>
    <p:sldId id="672" r:id="rId206"/>
    <p:sldId id="674" r:id="rId207"/>
    <p:sldId id="676" r:id="rId208"/>
    <p:sldId id="678" r:id="rId209"/>
    <p:sldId id="680" r:id="rId210"/>
    <p:sldId id="682" r:id="rId211"/>
    <p:sldId id="684" r:id="rId212"/>
    <p:sldId id="686" r:id="rId213"/>
    <p:sldId id="688" r:id="rId214"/>
    <p:sldId id="690" r:id="rId215"/>
    <p:sldId id="692" r:id="rId216"/>
    <p:sldId id="694" r:id="rId217"/>
    <p:sldId id="696" r:id="rId218"/>
    <p:sldId id="698" r:id="rId219"/>
    <p:sldId id="700" r:id="rId220"/>
    <p:sldId id="702" r:id="rId221"/>
    <p:sldId id="704" r:id="rId222"/>
    <p:sldId id="706" r:id="rId223"/>
    <p:sldId id="708" r:id="rId224"/>
    <p:sldId id="710" r:id="rId225"/>
    <p:sldId id="712" r:id="rId226"/>
    <p:sldId id="714" r:id="rId227"/>
    <p:sldId id="716" r:id="rId228"/>
    <p:sldId id="718" r:id="rId229"/>
    <p:sldId id="720" r:id="rId230"/>
    <p:sldId id="722" r:id="rId231"/>
    <p:sldId id="724" r:id="rId232"/>
    <p:sldId id="726" r:id="rId233"/>
    <p:sldId id="728" r:id="rId234"/>
    <p:sldId id="730" r:id="rId235"/>
    <p:sldId id="732" r:id="rId236"/>
    <p:sldId id="734" r:id="rId237"/>
    <p:sldId id="736" r:id="rId238"/>
    <p:sldId id="738" r:id="rId239"/>
    <p:sldId id="740" r:id="rId240"/>
    <p:sldId id="742" r:id="rId241"/>
    <p:sldId id="744" r:id="rId242"/>
    <p:sldId id="746" r:id="rId243"/>
    <p:sldId id="748" r:id="rId244"/>
    <p:sldId id="750" r:id="rId245"/>
    <p:sldId id="752" r:id="rId246"/>
    <p:sldId id="754" r:id="rId247"/>
    <p:sldId id="756" r:id="rId248"/>
    <p:sldId id="758" r:id="rId249"/>
    <p:sldId id="760" r:id="rId250"/>
    <p:sldId id="762" r:id="rId251"/>
    <p:sldId id="764" r:id="rId252"/>
    <p:sldId id="766" r:id="rId253"/>
    <p:sldId id="768" r:id="rId254"/>
    <p:sldId id="770" r:id="rId255"/>
    <p:sldId id="772" r:id="rId256"/>
    <p:sldId id="774" r:id="rId257"/>
    <p:sldId id="776" r:id="rId258"/>
    <p:sldId id="780" r:id="rId259"/>
    <p:sldId id="782" r:id="rId260"/>
    <p:sldId id="784" r:id="rId261"/>
    <p:sldId id="786" r:id="rId262"/>
    <p:sldId id="788" r:id="rId263"/>
    <p:sldId id="971" r:id="rId264"/>
    <p:sldId id="790" r:id="rId265"/>
    <p:sldId id="792" r:id="rId266"/>
    <p:sldId id="794" r:id="rId267"/>
    <p:sldId id="796" r:id="rId268"/>
    <p:sldId id="798" r:id="rId269"/>
    <p:sldId id="800" r:id="rId270"/>
    <p:sldId id="802" r:id="rId271"/>
    <p:sldId id="804" r:id="rId272"/>
    <p:sldId id="979" r:id="rId273"/>
    <p:sldId id="806" r:id="rId274"/>
    <p:sldId id="810" r:id="rId275"/>
    <p:sldId id="812" r:id="rId276"/>
    <p:sldId id="814" r:id="rId277"/>
    <p:sldId id="980" r:id="rId278"/>
    <p:sldId id="816" r:id="rId279"/>
    <p:sldId id="820" r:id="rId280"/>
    <p:sldId id="822" r:id="rId281"/>
    <p:sldId id="824" r:id="rId282"/>
    <p:sldId id="826" r:id="rId283"/>
    <p:sldId id="973" r:id="rId284"/>
    <p:sldId id="828" r:id="rId285"/>
    <p:sldId id="832" r:id="rId286"/>
    <p:sldId id="834" r:id="rId287"/>
    <p:sldId id="836" r:id="rId288"/>
    <p:sldId id="838" r:id="rId289"/>
    <p:sldId id="840" r:id="rId290"/>
    <p:sldId id="975" r:id="rId291"/>
    <p:sldId id="842" r:id="rId292"/>
    <p:sldId id="844" r:id="rId293"/>
    <p:sldId id="847" r:id="rId294"/>
    <p:sldId id="849" r:id="rId295"/>
    <p:sldId id="851" r:id="rId296"/>
    <p:sldId id="853" r:id="rId297"/>
    <p:sldId id="855" r:id="rId298"/>
    <p:sldId id="857" r:id="rId299"/>
    <p:sldId id="859" r:id="rId300"/>
    <p:sldId id="861" r:id="rId301"/>
    <p:sldId id="863" r:id="rId302"/>
    <p:sldId id="865" r:id="rId303"/>
    <p:sldId id="867" r:id="rId304"/>
    <p:sldId id="869" r:id="rId305"/>
    <p:sldId id="871" r:id="rId306"/>
    <p:sldId id="873" r:id="rId307"/>
    <p:sldId id="875" r:id="rId308"/>
    <p:sldId id="877" r:id="rId309"/>
    <p:sldId id="879" r:id="rId310"/>
    <p:sldId id="881" r:id="rId311"/>
    <p:sldId id="883" r:id="rId312"/>
    <p:sldId id="885" r:id="rId313"/>
    <p:sldId id="887" r:id="rId314"/>
    <p:sldId id="889" r:id="rId315"/>
    <p:sldId id="891" r:id="rId316"/>
    <p:sldId id="893" r:id="rId317"/>
    <p:sldId id="895" r:id="rId318"/>
    <p:sldId id="897" r:id="rId319"/>
    <p:sldId id="899" r:id="rId320"/>
    <p:sldId id="901" r:id="rId321"/>
    <p:sldId id="903" r:id="rId322"/>
    <p:sldId id="905" r:id="rId323"/>
    <p:sldId id="907" r:id="rId324"/>
    <p:sldId id="909" r:id="rId325"/>
    <p:sldId id="911" r:id="rId326"/>
    <p:sldId id="913" r:id="rId327"/>
    <p:sldId id="915" r:id="rId328"/>
    <p:sldId id="917" r:id="rId329"/>
    <p:sldId id="919" r:id="rId330"/>
    <p:sldId id="921" r:id="rId331"/>
    <p:sldId id="923" r:id="rId332"/>
    <p:sldId id="925" r:id="rId333"/>
    <p:sldId id="927" r:id="rId334"/>
    <p:sldId id="929" r:id="rId335"/>
    <p:sldId id="931" r:id="rId336"/>
    <p:sldId id="935" r:id="rId337"/>
    <p:sldId id="937" r:id="rId338"/>
    <p:sldId id="939" r:id="rId339"/>
    <p:sldId id="941" r:id="rId340"/>
    <p:sldId id="943" r:id="rId341"/>
    <p:sldId id="945" r:id="rId342"/>
    <p:sldId id="947" r:id="rId343"/>
    <p:sldId id="949" r:id="rId344"/>
    <p:sldId id="951" r:id="rId345"/>
    <p:sldId id="953" r:id="rId346"/>
    <p:sldId id="955" r:id="rId347"/>
    <p:sldId id="957" r:id="rId348"/>
    <p:sldId id="959" r:id="rId349"/>
    <p:sldId id="961" r:id="rId350"/>
    <p:sldId id="963" r:id="rId351"/>
    <p:sldId id="965" r:id="rId352"/>
    <p:sldId id="981" r:id="rId3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3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tableStyles" Target="tableStyles.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notesMaster" Target="notesMasters/notesMaster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p:nvPr>
        </p:nvSpPr>
        <p:spPr>
          <a:xfrm>
            <a:off x="0" y="0"/>
            <a:ext cx="2971800" cy="457200"/>
          </a:xfrm>
          <a:prstGeom prst="rect">
            <a:avLst/>
          </a:prstGeom>
          <a:noFill/>
          <a:ln>
            <a:noFill/>
          </a:ln>
        </p:spPr>
        <p:txBody>
          <a:bodyPr wrap="square" lIns="91440" tIns="45720" rIns="91440" bIns="45720" anchor="t"/>
          <a:lstStyle>
            <a:lvl1pPr lvl="0" rtl="0">
              <a:defRPr/>
            </a:lvl1pPr>
          </a:lstStyle>
          <a:p>
            <a:endParaRPr/>
          </a:p>
        </p:txBody>
      </p:sp>
      <p:sp>
        <p:nvSpPr>
          <p:cNvPr id="3" name="Date Placeholder 2"/>
          <p:cNvSpPr txBox="1">
            <a:spLocks noGrp="1"/>
          </p:cNvSpPr>
          <p:nvPr>
            <p:ph type="dt" idx="1"/>
          </p:nvPr>
        </p:nvSpPr>
        <p:spPr>
          <a:xfrm>
            <a:off x="3884613" y="0"/>
            <a:ext cx="2971800" cy="457200"/>
          </a:xfrm>
          <a:prstGeom prst="rect">
            <a:avLst/>
          </a:prstGeom>
          <a:noFill/>
          <a:ln>
            <a:noFill/>
          </a:ln>
        </p:spPr>
        <p:txBody>
          <a:bodyPr wrap="square" lIns="91440" tIns="45720" rIns="91440" bIns="45720" anchor="t"/>
          <a:lstStyle>
            <a:lvl1pPr lvl="0" rtl="0">
              <a:defRPr/>
            </a:lvl1pPr>
          </a:lstStyle>
          <a:p>
            <a:endParaRPr/>
          </a:p>
        </p:txBody>
      </p:sp>
      <p:sp>
        <p:nvSpPr>
          <p:cNvPr id="4" name="Slide Image Placeholder 3"/>
          <p:cNvSpPr txBox="1">
            <a:spLocks noGrp="1" noRot="1" noChangeAspect="1"/>
          </p:cNvSpPr>
          <p:nvPr>
            <p:ph type="sldImg" idx="2"/>
          </p:nvPr>
        </p:nvSpPr>
        <p:spPr>
          <a:xfrm>
            <a:off x="1143000" y="685800"/>
            <a:ext cx="4572000" cy="3429000"/>
          </a:xfrm>
          <a:prstGeom prst="rect">
            <a:avLst/>
          </a:prstGeom>
          <a:noFill/>
          <a:ln>
            <a:noFill/>
          </a:ln>
        </p:spPr>
        <p:txBody>
          <a:bodyPr/>
          <a:lstStyle>
            <a:lvl1pPr lvl="0" rtl="0">
              <a:defRPr/>
            </a:lvl1pPr>
          </a:lstStyle>
          <a:p>
            <a:endParaRPr/>
          </a:p>
        </p:txBody>
      </p:sp>
      <p:sp>
        <p:nvSpPr>
          <p:cNvPr id="5" name="Notes Placeholder 4"/>
          <p:cNvSpPr txBox="1">
            <a:spLocks noGrp="1"/>
          </p:cNvSpPr>
          <p:nvPr>
            <p:ph type="body" idx="3"/>
          </p:nvPr>
        </p:nvSpPr>
        <p:spPr>
          <a:xfrm>
            <a:off x="685800" y="4343400"/>
            <a:ext cx="5486400" cy="4114800"/>
          </a:xfrm>
          <a:prstGeom prst="rect">
            <a:avLst/>
          </a:prstGeom>
          <a:noFill/>
          <a:ln>
            <a:noFill/>
          </a:ln>
        </p:spPr>
        <p:txBody>
          <a:bodyPr wrap="square" lIns="91440" tIns="45720" rIns="91440" bIns="45720" anchor="t"/>
          <a:lstStyle>
            <a:lvl1pPr lvl="0" rtl="0">
              <a:defRPr/>
            </a:lvl1pPr>
          </a:lstStyle>
          <a:p>
            <a:pPr lvl="0" rtl="0"/>
            <a:r>
              <a:rPr lang="bg-BG"/>
              <a:t>Click to edit master text styles</a:t>
            </a:r>
          </a:p>
        </p:txBody>
      </p:sp>
      <p:sp>
        <p:nvSpPr>
          <p:cNvPr id="6" name="Footer Placeholder 5"/>
          <p:cNvSpPr txBox="1">
            <a:spLocks noGrp="1"/>
          </p:cNvSpPr>
          <p:nvPr>
            <p:ph type="ftr" idx="4"/>
          </p:nvPr>
        </p:nvSpPr>
        <p:spPr>
          <a:xfrm>
            <a:off x="0" y="8685214"/>
            <a:ext cx="2971800" cy="457200"/>
          </a:xfrm>
          <a:prstGeom prst="rect">
            <a:avLst/>
          </a:prstGeom>
          <a:noFill/>
          <a:ln>
            <a:noFill/>
          </a:ln>
        </p:spPr>
        <p:txBody>
          <a:bodyPr wrap="square" lIns="91440" tIns="45720" rIns="91440" bIns="45720" anchor="t"/>
          <a:lstStyle>
            <a:lvl1pPr lvl="0" rtl="0">
              <a:defRPr/>
            </a:lvl1pPr>
          </a:lstStyle>
          <a:p>
            <a:endParaRPr/>
          </a:p>
        </p:txBody>
      </p:sp>
      <p:sp>
        <p:nvSpPr>
          <p:cNvPr id="7" name="Slide Number Placeholder 6"/>
          <p:cNvSpPr txBox="1">
            <a:spLocks noGrp="1"/>
          </p:cNvSpPr>
          <p:nvPr>
            <p:ph type="sldNum" idx="5"/>
          </p:nvPr>
        </p:nvSpPr>
        <p:spPr>
          <a:xfrm>
            <a:off x="3884613" y="8685214"/>
            <a:ext cx="2971800" cy="457200"/>
          </a:xfrm>
          <a:prstGeom prst="rect">
            <a:avLst/>
          </a:prstGeom>
          <a:noFill/>
          <a:ln>
            <a:noFill/>
          </a:ln>
        </p:spPr>
        <p:txBody>
          <a:bodyPr wrap="square" lIns="91440" tIns="45720" rIns="91440" bIns="45720" anchor="t"/>
          <a:lstStyle>
            <a:lvl1pPr lvl="0" rtl="0">
              <a:defRPr/>
            </a:lvl1pPr>
          </a:lstStyle>
          <a:p>
            <a:fld id="{8B38DBA3-52F9-4AF4-A6A4-FA4D7DB2F99C}" type="slidenum">
              <a:rPr/>
              <a:pPr/>
              <a:t>‹#›</a:t>
            </a:fld>
            <a:endParaRPr/>
          </a:p>
        </p:txBody>
      </p:sp>
    </p:spTree>
    <p:extLst>
      <p:ext uri="{BB962C8B-B14F-4D97-AF65-F5344CB8AC3E}">
        <p14:creationId xmlns:p14="http://schemas.microsoft.com/office/powerpoint/2010/main" xmlns="" val="52983557"/>
      </p:ext>
    </p:extLst>
  </p:cSld>
  <p:clrMap bg1="lt1" tx1="dk1" bg2="lt2" tx2="dk2" accent1="accent1" accent2="accent2" accent3="accent3" accent4="accent4" accent5="accent5" accent6="accent6" hlink="hlink" folHlink="folHlink"/>
  <p:notesStyle>
    <a:lvl1pPr lvl="0" algn="l" rtl="0">
      <a:spcBef>
        <a:spcPct val="30000"/>
      </a:spcBef>
      <a:defRPr sz="1200">
        <a:solidFill>
          <a:schemeClr val="tx1"/>
        </a:solidFill>
        <a:latin typeface="Calibri"/>
      </a:defRPr>
    </a:lvl1pPr>
    <a:lvl2pPr marL="457200" lvl="0" algn="l" rtl="0">
      <a:spcBef>
        <a:spcPct val="30000"/>
      </a:spcBef>
      <a:defRPr sz="1200">
        <a:solidFill>
          <a:schemeClr val="tx1"/>
        </a:solidFill>
        <a:latin typeface="Calibri"/>
      </a:defRPr>
    </a:lvl2pPr>
    <a:lvl3pPr marL="914400" lvl="0" algn="l" rtl="0">
      <a:spcBef>
        <a:spcPct val="30000"/>
      </a:spcBef>
      <a:defRPr sz="1200">
        <a:solidFill>
          <a:schemeClr val="tx1"/>
        </a:solidFill>
        <a:latin typeface="Calibri"/>
      </a:defRPr>
    </a:lvl3pPr>
    <a:lvl4pPr marL="1371600" lvl="0" algn="l" rtl="0">
      <a:spcBef>
        <a:spcPct val="30000"/>
      </a:spcBef>
      <a:defRPr sz="1200">
        <a:solidFill>
          <a:schemeClr val="tx1"/>
        </a:solidFill>
        <a:latin typeface="Calibri"/>
      </a:defRPr>
    </a:lvl4pPr>
    <a:lvl5pPr marL="1828800" lvl="0" algn="l" rtl="0">
      <a:spcBef>
        <a:spcPct val="30000"/>
      </a:spcBef>
      <a:defRPr sz="1200">
        <a:solidFill>
          <a:schemeClr val="tx1"/>
        </a:solidFill>
        <a:latin typeface="Calibri"/>
      </a:defRPr>
    </a:lvl5pPr>
    <a:lvl6pPr marL="2286000" lvl="0" algn="l" rtl="0">
      <a:defRPr sz="1200">
        <a:solidFill>
          <a:schemeClr val="tx1"/>
        </a:solidFill>
        <a:latin typeface="Calibri"/>
      </a:defRPr>
    </a:lvl6pPr>
    <a:lvl7pPr marL="2743200" lvl="0" algn="l" rtl="0">
      <a:defRPr sz="1200">
        <a:solidFill>
          <a:schemeClr val="tx1"/>
        </a:solidFill>
        <a:latin typeface="Calibri"/>
      </a:defRPr>
    </a:lvl7pPr>
    <a:lvl8pPr marL="3200400" lvl="0" algn="l" rtl="0">
      <a:defRPr sz="1200">
        <a:solidFill>
          <a:schemeClr val="tx1"/>
        </a:solidFill>
        <a:latin typeface="Calibri"/>
      </a:defRPr>
    </a:lvl8pPr>
    <a:lvl9pPr marL="3657600" lvl="0" algn="l" rtl="0">
      <a:defRPr sz="1200">
        <a:solidFill>
          <a:schemeClr val="tx1"/>
        </a:solidFill>
        <a:latin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dirty="0"/>
          </a:p>
        </p:txBody>
      </p:sp>
    </p:spTree>
    <p:extLst>
      <p:ext uri="{BB962C8B-B14F-4D97-AF65-F5344CB8AC3E}">
        <p14:creationId xmlns:p14="http://schemas.microsoft.com/office/powerpoint/2010/main" xmlns="" val="294199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791387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9577317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595552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182082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837204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2201610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57910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529806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93769260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32115661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528130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98233497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7815616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7355409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7159554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7944970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790367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3048744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0866653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7431417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16878908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0156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81384112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624428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6964860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75767744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0624835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9297823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50841375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4997662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920002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936007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62822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5873877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5075471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22802550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90576895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24021342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4354286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40253629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67613639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21374041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72877205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56687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76608685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1036348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5094656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7824514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2133142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83329578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00117431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98328152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28084719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90792529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64210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035201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13762277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4227690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21624714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5147132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88684912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42798753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00180542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89947967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0196285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535162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9921357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06299793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61997267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58590570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18145330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95684933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1202584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35593821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8994772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63612772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743021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791633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02701086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20089792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8673376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89637901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0086942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6924687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5448525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32369360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58244707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423458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01837294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3783322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85954101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8455001"/>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64283832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68089705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6700153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9032300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00031764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0107304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9787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54690439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3164482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5752010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34336945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4385448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5244269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66964593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6725435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59730148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65124492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7990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947013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7860232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7684418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8782361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04586422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5062764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1106029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62755143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03018864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65219703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8031516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41229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09258487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896159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97599755"/>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517838782"/>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2173847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357634672"/>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3164771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071050216"/>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712173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63116407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450077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4452121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72168617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89468074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79835337"/>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02650647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573161099"/>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35495275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3294648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810258564"/>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4736062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24608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6725389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4070923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9897728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7998470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86510250"/>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256466990"/>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1424151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09587322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74805193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920128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223380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28392493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7444296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78259862"/>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034912465"/>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1651877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749638270"/>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5006443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147332833"/>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267773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779039456"/>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70834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50842123"/>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43102121"/>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396213543"/>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45010023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821090455"/>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831160249"/>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054631436"/>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98335388"/>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49751356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53402872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28438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68594943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8011150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453259817"/>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8059468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820223507"/>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4886173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7687276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91461991"/>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49997041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26672489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214551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7299706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08853420"/>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46405477"/>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96425172"/>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84140511"/>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063883263"/>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60396058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08106660"/>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7501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241516178"/>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554487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65668465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020798907"/>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088370029"/>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74907143"/>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095603366"/>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520543565"/>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078958340"/>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75797035"/>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29197482"/>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00581912"/>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050483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515089681"/>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79422826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993723290"/>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02777141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02200150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61682125"/>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9198587"/>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60764303"/>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51762852"/>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8244075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81139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652863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7026452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94342981"/>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800825183"/>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50633407"/>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686418845"/>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28606194"/>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890403752"/>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481358907"/>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691523430"/>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893295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731199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63062861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35141030"/>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00267222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90357668"/>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98688056"/>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25055975"/>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31289213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684246442"/>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033938453"/>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9056297"/>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648867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22659844"/>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446284586"/>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1452235"/>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55523008"/>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881510808"/>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111261668"/>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644390593"/>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223667046"/>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20818763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965255610"/>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41535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566277657"/>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75329515"/>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95213340"/>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794037304"/>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54173674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684757970"/>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047757431"/>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09487055"/>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13507570"/>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43899498"/>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884006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22604353"/>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052437436"/>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029643094"/>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47684099"/>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87350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73626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80410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4771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61565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01752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90381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623191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209701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036460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722245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589688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746660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1800008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00370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509951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32875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391202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55791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4790111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913409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0972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2684230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4446304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809196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446811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4920478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77752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532049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6211265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503844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0818496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4776050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517541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3630918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5343393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936510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5971346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00436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1146876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8933627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3716029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7848307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2752179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3963195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8637050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2825261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2712652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2566882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38305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670233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4190914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7242960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880074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2736719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1253477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2494723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0890196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0028671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6987049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01543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0505046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41617712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5276688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9464517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7845908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19937451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6789133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1886924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9964813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36986463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extLst>
      <p:ext uri="{BB962C8B-B14F-4D97-AF65-F5344CB8AC3E}">
        <p14:creationId xmlns:p14="http://schemas.microsoft.com/office/powerpoint/2010/main" xmlns="" val="204740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Comparison">
    <p:spTree>
      <p:nvGrpSpPr>
        <p:cNvPr id="1" name=""/>
        <p:cNvGrpSpPr/>
        <p:nvPr/>
      </p:nvGrpSpPr>
      <p:grpSpPr>
        <a:xfrm>
          <a:off x="0" y="0"/>
          <a:ext cx="0" cy="0"/>
          <a:chOff x="0" y="0"/>
          <a:chExt cx="0" cy="0"/>
        </a:xfrm>
      </p:grpSpPr>
      <p:sp>
        <p:nvSpPr>
          <p:cNvPr id="2" name="Rectangle 1"/>
          <p:cNvSpPr/>
          <p:nvPr/>
        </p:nvSpPr>
        <p:spPr>
          <a:xfrm>
            <a:off x="0" y="402265"/>
            <a:ext cx="8867080" cy="886265"/>
          </a:xfrm>
          <a:prstGeom prst="rect">
            <a:avLst/>
          </a:prstGeom>
          <a:solidFill>
            <a:schemeClr val="bg2">
              <a:tint val="95000"/>
              <a:satMod val="180000"/>
              <a:alpha val="40000"/>
            </a:schemeClr>
          </a:solidFill>
          <a:ln>
            <a:noFill/>
          </a:ln>
        </p:spPr>
        <p:txBody>
          <a:bodyPr anchor="ctr"/>
          <a:lstStyle>
            <a:lvl1pPr lvl="0" rtl="0">
              <a:defRPr/>
            </a:lvl1pPr>
          </a:lstStyle>
          <a:p>
            <a:endParaRPr/>
          </a:p>
        </p:txBody>
      </p:sp>
      <p:sp>
        <p:nvSpPr>
          <p:cNvPr id="3" name="Title 2"/>
          <p:cNvSpPr txBox="1">
            <a:spLocks noGrp="1"/>
          </p:cNvSpPr>
          <p:nvPr>
            <p:ph type="title"/>
          </p:nvPr>
        </p:nvSpPr>
        <p:spPr>
          <a:xfrm>
            <a:off x="504824" y="512064"/>
            <a:ext cx="7772400" cy="914400"/>
          </a:xfrm>
          <a:prstGeom prst="rect">
            <a:avLst/>
          </a:prstGeom>
        </p:spPr>
        <p:txBody>
          <a:bodyPr anchor="t"/>
          <a:lstStyle>
            <a:lvl1pPr lvl="0" rtl="0">
              <a:defRPr sz="4000"/>
            </a:lvl1pPr>
          </a:lstStyle>
          <a:p>
            <a:pPr lvl="0" rtl="0"/>
            <a:r>
              <a:rPr/>
              <a:t>Click to edit Master title style</a:t>
            </a:r>
          </a:p>
        </p:txBody>
      </p:sp>
      <p:sp>
        <p:nvSpPr>
          <p:cNvPr id="4" name="Text Placeholder 3"/>
          <p:cNvSpPr txBox="1">
            <a:spLocks noGrp="1"/>
          </p:cNvSpPr>
          <p:nvPr>
            <p:ph type="body" idx="1"/>
          </p:nvPr>
        </p:nvSpPr>
        <p:spPr>
          <a:xfrm>
            <a:off x="457200" y="1809750"/>
            <a:ext cx="4040188" cy="639762"/>
          </a:xfrm>
          <a:prstGeom prst="rect">
            <a:avLst/>
          </a:prstGeom>
        </p:spPr>
        <p:txBody>
          <a:bodyPr anchor="ctr"/>
          <a:lstStyle>
            <a:lvl1pPr marL="73025" lvl="0" indent="0" algn="l" rtl="0">
              <a:buNone/>
              <a:defRPr sz="2400" b="1">
                <a:solidFill>
                  <a:schemeClr val="accent2"/>
                </a:solidFill>
              </a:defRPr>
            </a:lvl1pPr>
          </a:lstStyle>
          <a:p>
            <a:pPr lvl="0" rtl="0"/>
            <a:r>
              <a:rPr/>
              <a:t>Click to edit Master text styles</a:t>
            </a:r>
          </a:p>
        </p:txBody>
      </p:sp>
      <p:sp>
        <p:nvSpPr>
          <p:cNvPr id="5" name="Text Placeholder 4"/>
          <p:cNvSpPr txBox="1">
            <a:spLocks noGrp="1"/>
          </p:cNvSpPr>
          <p:nvPr>
            <p:ph type="body" sz="half" idx="3"/>
          </p:nvPr>
        </p:nvSpPr>
        <p:spPr>
          <a:xfrm>
            <a:off x="4645025" y="1809750"/>
            <a:ext cx="4041775" cy="639762"/>
          </a:xfrm>
          <a:prstGeom prst="rect">
            <a:avLst/>
          </a:prstGeom>
        </p:spPr>
        <p:txBody>
          <a:bodyPr anchor="ctr"/>
          <a:lstStyle>
            <a:lvl1pPr marL="73025" lvl="0" indent="0" rtl="0">
              <a:buNone/>
              <a:defRPr sz="2400" b="1">
                <a:solidFill>
                  <a:schemeClr val="accent2"/>
                </a:solidFill>
              </a:defRPr>
            </a:lvl1pPr>
          </a:lstStyle>
          <a:p>
            <a:pPr lvl="0" rtl="0"/>
            <a:r>
              <a:rPr/>
              <a:t>Click to edit Master text styles</a:t>
            </a:r>
          </a:p>
        </p:txBody>
      </p:sp>
      <p:sp>
        <p:nvSpPr>
          <p:cNvPr id="6" name="Text Placeholder 5"/>
          <p:cNvSpPr txBox="1">
            <a:spLocks noGrp="1"/>
          </p:cNvSpPr>
          <p:nvPr>
            <p:ph type="body" sz="quarter" idx="2"/>
          </p:nvPr>
        </p:nvSpPr>
        <p:spPr>
          <a:xfrm>
            <a:off x="457200" y="2459037"/>
            <a:ext cx="4040188" cy="3959352"/>
          </a:xfrm>
          <a:prstGeom prst="rect">
            <a:avLst/>
          </a:prstGeom>
        </p:spPr>
        <p:txBody>
          <a:bodyPr/>
          <a:lstStyle>
            <a:lvl1pPr lvl="0" rtl="0">
              <a:defRPr sz="2400"/>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7" name="Text Placeholder 6"/>
          <p:cNvSpPr txBox="1">
            <a:spLocks noGrp="1"/>
          </p:cNvSpPr>
          <p:nvPr>
            <p:ph type="body" sz="quarter" idx="4"/>
          </p:nvPr>
        </p:nvSpPr>
        <p:spPr>
          <a:xfrm>
            <a:off x="4645025" y="2459037"/>
            <a:ext cx="4041775" cy="3959352"/>
          </a:xfrm>
          <a:prstGeom prst="rect">
            <a:avLst/>
          </a:prstGeom>
        </p:spPr>
        <p:txBody>
          <a:bodyPr/>
          <a:lstStyle>
            <a:lvl1pPr lvl="0" rtl="0">
              <a:defRPr sz="2400"/>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8" name="Date Placeholder 7"/>
          <p:cNvSpPr txBox="1">
            <a:spLocks noGrp="1"/>
          </p:cNvSpPr>
          <p:nvPr>
            <p:ph type="dt" sz="half" idx="10"/>
          </p:nvPr>
        </p:nvSpPr>
        <p:spPr>
          <a:prstGeom prst="rect">
            <a:avLst/>
          </a:prstGeom>
        </p:spPr>
        <p:txBody>
          <a:bodyPr/>
          <a:lstStyle>
            <a:lvl1pPr lvl="0" rtl="0">
              <a:defRPr/>
            </a:lvl1pPr>
          </a:lstStyle>
          <a:p>
            <a:endParaRPr/>
          </a:p>
        </p:txBody>
      </p:sp>
      <p:sp>
        <p:nvSpPr>
          <p:cNvPr id="9" name="Footer Placeholder 8"/>
          <p:cNvSpPr txBox="1">
            <a:spLocks noGrp="1"/>
          </p:cNvSpPr>
          <p:nvPr>
            <p:ph type="ftr" sz="quarter" idx="11"/>
          </p:nvPr>
        </p:nvSpPr>
        <p:spPr>
          <a:prstGeom prst="rect">
            <a:avLst/>
          </a:prstGeom>
        </p:spPr>
        <p:txBody>
          <a:bodyPr/>
          <a:lstStyle>
            <a:lvl1pPr lvl="0" rtl="0">
              <a:defRPr/>
            </a:lvl1pPr>
          </a:lstStyle>
          <a:p>
            <a:endParaRPr/>
          </a:p>
        </p:txBody>
      </p:sp>
      <p:sp>
        <p:nvSpPr>
          <p:cNvPr id="10" name="Slide Number Placeholder 9"/>
          <p:cNvSpPr txBox="1">
            <a:spLocks noGrp="1"/>
          </p:cNvSpPr>
          <p:nvPr>
            <p:ph type="sldNum" sz="quarter" idx="12"/>
          </p:nvPr>
        </p:nvSpPr>
        <p:spPr>
          <a:prstGeom prst="rect">
            <a:avLst/>
          </a:prstGeom>
        </p:spPr>
        <p:txBody>
          <a:bodyPr/>
          <a:lstStyle>
            <a:lvl1pPr lvl="0" rtl="0">
              <a:defRPr/>
            </a:lvl1pPr>
          </a:lstStyle>
          <a:p>
            <a:fld id="{8B38DBA3-52F9-4AF4-A6A4-FA4D7DB2F99C}" type="slidenum">
              <a:rPr/>
              <a:pPr/>
              <a:t>‹#›</a:t>
            </a:fld>
            <a:endParaRPr/>
          </a:p>
        </p:txBody>
      </p:sp>
      <p:sp>
        <p:nvSpPr>
          <p:cNvPr id="11" name="Rectangle 10"/>
          <p:cNvSpPr/>
          <p:nvPr/>
        </p:nvSpPr>
        <p:spPr>
          <a:xfrm>
            <a:off x="87790" y="680477"/>
            <a:ext cx="45720" cy="365760"/>
          </a:xfrm>
          <a:prstGeom prst="rect">
            <a:avLst/>
          </a:prstGeom>
          <a:solidFill>
            <a:schemeClr val="bg2"/>
          </a:solidFill>
          <a:ln>
            <a:noFill/>
          </a:ln>
        </p:spPr>
        <p:txBody>
          <a:bodyPr anchor="ctr"/>
          <a:lstStyle>
            <a:lvl1pPr lvl="0" rtl="0">
              <a:defRPr/>
            </a:lvl1pPr>
          </a:lstStyle>
          <a:p>
            <a:endParaRPr/>
          </a:p>
        </p:txBody>
      </p:sp>
      <p:sp>
        <p:nvSpPr>
          <p:cNvPr id="12" name="Rectangle 11"/>
          <p:cNvSpPr/>
          <p:nvPr/>
        </p:nvSpPr>
        <p:spPr>
          <a:xfrm>
            <a:off x="47305" y="680477"/>
            <a:ext cx="27432" cy="365760"/>
          </a:xfrm>
          <a:prstGeom prst="rect">
            <a:avLst/>
          </a:prstGeom>
          <a:solidFill>
            <a:schemeClr val="bg2"/>
          </a:solidFill>
          <a:ln>
            <a:noFill/>
          </a:ln>
        </p:spPr>
        <p:txBody>
          <a:bodyPr anchor="ctr"/>
          <a:lstStyle>
            <a:lvl1pPr lvl="0" rtl="0">
              <a:defRPr/>
            </a:lvl1pPr>
          </a:lstStyle>
          <a:p>
            <a:endParaRPr/>
          </a:p>
        </p:txBody>
      </p:sp>
      <p:sp>
        <p:nvSpPr>
          <p:cNvPr id="13" name="Rectangle 12"/>
          <p:cNvSpPr/>
          <p:nvPr/>
        </p:nvSpPr>
        <p:spPr>
          <a:xfrm>
            <a:off x="28252" y="680477"/>
            <a:ext cx="9144" cy="365760"/>
          </a:xfrm>
          <a:prstGeom prst="rect">
            <a:avLst/>
          </a:prstGeom>
          <a:solidFill>
            <a:schemeClr val="bg2"/>
          </a:solidFill>
          <a:ln>
            <a:noFill/>
          </a:ln>
        </p:spPr>
        <p:txBody>
          <a:bodyPr anchor="ctr"/>
          <a:lstStyle>
            <a:lvl1pPr lvl="0" rtl="0">
              <a:defRPr/>
            </a:lvl1pPr>
          </a:lstStyle>
          <a:p>
            <a:endParaRPr/>
          </a:p>
        </p:txBody>
      </p:sp>
      <p:sp>
        <p:nvSpPr>
          <p:cNvPr id="14" name="Rectangle 13"/>
          <p:cNvSpPr/>
          <p:nvPr/>
        </p:nvSpPr>
        <p:spPr>
          <a:xfrm>
            <a:off x="0" y="680477"/>
            <a:ext cx="9144" cy="365760"/>
          </a:xfrm>
          <a:prstGeom prst="rect">
            <a:avLst/>
          </a:prstGeom>
          <a:solidFill>
            <a:schemeClr val="bg2"/>
          </a:solidFill>
          <a:ln>
            <a:noFill/>
          </a:ln>
        </p:spPr>
        <p:txBody>
          <a:bodyPr anchor="ctr"/>
          <a:lstStyle>
            <a:lvl1pPr lvl="0" rtl="0">
              <a:defRPr/>
            </a:lvl1pPr>
          </a:lstStyle>
          <a:p>
            <a:endParaRPr/>
          </a:p>
        </p:txBody>
      </p:sp>
      <p:sp>
        <p:nvSpPr>
          <p:cNvPr id="15" name="Rectangle 14"/>
          <p:cNvSpPr/>
          <p:nvPr/>
        </p:nvSpPr>
        <p:spPr>
          <a:xfrm flipH="1">
            <a:off x="149770" y="680477"/>
            <a:ext cx="27432" cy="365760"/>
          </a:xfrm>
          <a:prstGeom prst="rect">
            <a:avLst/>
          </a:prstGeom>
          <a:solidFill>
            <a:schemeClr val="bg2"/>
          </a:solidFill>
          <a:ln>
            <a:noFill/>
          </a:ln>
        </p:spPr>
        <p:txBody>
          <a:bodyPr anchor="ctr"/>
          <a:lstStyle>
            <a:lvl1pPr lvl="0" rtl="0">
              <a:defRPr/>
            </a:lvl1pPr>
          </a:lstStyle>
          <a:p>
            <a:endParaRPr/>
          </a:p>
        </p:txBody>
      </p:sp>
      <p:sp>
        <p:nvSpPr>
          <p:cNvPr id="16" name="Rectangle 15"/>
          <p:cNvSpPr/>
          <p:nvPr/>
        </p:nvSpPr>
        <p:spPr>
          <a:xfrm flipH="1">
            <a:off x="189341" y="680477"/>
            <a:ext cx="27432" cy="365760"/>
          </a:xfrm>
          <a:prstGeom prst="rect">
            <a:avLst/>
          </a:prstGeom>
          <a:solidFill>
            <a:schemeClr val="bg2"/>
          </a:solidFill>
          <a:ln>
            <a:noFill/>
          </a:ln>
        </p:spPr>
        <p:txBody>
          <a:bodyPr anchor="ctr"/>
          <a:lstStyle>
            <a:lvl1pPr lvl="0" rtl="0">
              <a:defRPr/>
            </a:lvl1pPr>
          </a:lstStyle>
          <a:p>
            <a:endParaRPr/>
          </a:p>
        </p:txBody>
      </p:sp>
      <p:sp>
        <p:nvSpPr>
          <p:cNvPr id="17" name="Rectangle 16"/>
          <p:cNvSpPr/>
          <p:nvPr/>
        </p:nvSpPr>
        <p:spPr>
          <a:xfrm flipH="1">
            <a:off x="226682" y="680477"/>
            <a:ext cx="9144" cy="365760"/>
          </a:xfrm>
          <a:prstGeom prst="rect">
            <a:avLst/>
          </a:prstGeom>
          <a:solidFill>
            <a:schemeClr val="bg2"/>
          </a:solidFill>
          <a:ln>
            <a:noFill/>
          </a:ln>
        </p:spPr>
        <p:txBody>
          <a:bodyPr anchor="ctr"/>
          <a:lstStyle>
            <a:lvl1pPr lvl="0" rtl="0">
              <a:defRPr/>
            </a:lvl1pPr>
          </a:lstStyle>
          <a:p>
            <a:endParaRPr/>
          </a:p>
        </p:txBody>
      </p:sp>
      <p:sp>
        <p:nvSpPr>
          <p:cNvPr id="18" name="Rectangle 17"/>
          <p:cNvSpPr/>
          <p:nvPr/>
        </p:nvSpPr>
        <p:spPr>
          <a:xfrm flipH="1">
            <a:off x="254934" y="680477"/>
            <a:ext cx="9144" cy="365760"/>
          </a:xfrm>
          <a:prstGeom prst="rect">
            <a:avLst/>
          </a:prstGeom>
          <a:solidFill>
            <a:schemeClr val="bg2"/>
          </a:solidFill>
          <a:ln>
            <a:noFill/>
          </a:ln>
        </p:spPr>
        <p:txBody>
          <a:bodyPr anchor="ctr"/>
          <a:lstStyle>
            <a:lvl1pPr lvl="0" rtl="0">
              <a:defRPr/>
            </a:lvl1pPr>
          </a:lstStyle>
          <a:p>
            <a:endParaRPr/>
          </a:p>
        </p:txBody>
      </p:sp>
      <p:sp>
        <p:nvSpPr>
          <p:cNvPr id="19" name="Rectangle 18"/>
          <p:cNvSpPr/>
          <p:nvPr/>
        </p:nvSpPr>
        <p:spPr>
          <a:xfrm>
            <a:off x="278710" y="680477"/>
            <a:ext cx="36576" cy="365760"/>
          </a:xfrm>
          <a:prstGeom prst="rect">
            <a:avLst/>
          </a:prstGeom>
          <a:solidFill>
            <a:schemeClr val="bg2"/>
          </a:solidFill>
          <a:ln>
            <a:noFill/>
          </a:ln>
        </p:spPr>
        <p:txBody>
          <a:bodyPr anchor="ctr"/>
          <a:lstStyle>
            <a:lvl1pPr lvl="0" rtl="0">
              <a:defRPr/>
            </a:lvl1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rtl="0"/>
            <a:r>
              <a:rPr/>
              <a:t>Click to edit Master title style</a:t>
            </a:r>
          </a:p>
        </p:txBody>
      </p:sp>
      <p:sp>
        <p:nvSpPr>
          <p:cNvPr id="3" name="Text Placeholder 2"/>
          <p:cNvSpPr txBox="1">
            <a:spLocks noGrp="1"/>
          </p:cNvSpPr>
          <p:nvPr>
            <p:ph type="body" idx="1"/>
          </p:nvPr>
        </p:nvSpPr>
        <p:spPr>
          <a:prstGeom prst="rect">
            <a:avLst/>
          </a:prstGeom>
        </p:spPr>
        <p:txBody>
          <a:bodyPr/>
          <a:lstStyle>
            <a:lvl1pPr lvl="0" rt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Date Placeholder 3"/>
          <p:cNvSpPr txBox="1">
            <a:spLocks noGrp="1"/>
          </p:cNvSpPr>
          <p:nvPr>
            <p:ph type="dt" sz="half" idx="10"/>
          </p:nvPr>
        </p:nvSpPr>
        <p:spPr>
          <a:prstGeom prst="rect">
            <a:avLst/>
          </a:prstGeom>
        </p:spPr>
        <p:txBody>
          <a:bodyPr/>
          <a:lstStyle>
            <a:lvl1pPr lvl="0" rt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rt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rtl="0">
              <a:defRPr/>
            </a:lvl1pPr>
          </a:lstStyle>
          <a:p>
            <a:fld id="{8B38DBA3-52F9-4AF4-A6A4-FA4D7DB2F99C}" type="slidenum">
              <a:rPr/>
              <a:pPr/>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rtl="0"/>
            <a:r>
              <a:rPr/>
              <a:t>Click to edit Master title style</a:t>
            </a:r>
          </a:p>
        </p:txBody>
      </p:sp>
      <p:sp>
        <p:nvSpPr>
          <p:cNvPr id="3" name="Text Placeholder 2"/>
          <p:cNvSpPr txBox="1">
            <a:spLocks noGrp="1"/>
          </p:cNvSpPr>
          <p:nvPr>
            <p:ph type="body" idx="1"/>
          </p:nvPr>
        </p:nvSpPr>
        <p:spPr>
          <a:prstGeom prst="rect">
            <a:avLst/>
          </a:prstGeom>
        </p:spPr>
        <p:txBody>
          <a:bodyPr/>
          <a:lstStyle>
            <a:lvl1pPr lvl="0" rt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Date Placeholder 3"/>
          <p:cNvSpPr txBox="1">
            <a:spLocks noGrp="1"/>
          </p:cNvSpPr>
          <p:nvPr>
            <p:ph type="dt" sz="half" idx="10"/>
          </p:nvPr>
        </p:nvSpPr>
        <p:spPr>
          <a:prstGeom prst="rect">
            <a:avLst/>
          </a:prstGeom>
        </p:spPr>
        <p:txBody>
          <a:bodyPr/>
          <a:lstStyle>
            <a:lvl1pPr lvl="0" rt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rt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rtl="0">
              <a:defRPr/>
            </a:lvl1pPr>
          </a:lstStyle>
          <a:p>
            <a:fld id="{8B38DBA3-52F9-4AF4-A6A4-FA4D7DB2F99C}" type="slidenum">
              <a:rPr/>
              <a:pPr/>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2" name="Date Placeholder 1"/>
          <p:cNvSpPr txBox="1">
            <a:spLocks noGrp="1"/>
          </p:cNvSpPr>
          <p:nvPr>
            <p:ph type="dt" sz="half" idx="10"/>
          </p:nvPr>
        </p:nvSpPr>
        <p:spPr>
          <a:prstGeom prst="rect">
            <a:avLst/>
          </a:prstGeom>
        </p:spPr>
        <p:txBody>
          <a:bodyPr/>
          <a:lstStyle>
            <a:lvl1pPr lvl="0" rtl="0">
              <a:defRPr/>
            </a:lvl1pPr>
          </a:lstStyle>
          <a:p>
            <a:endParaRPr/>
          </a:p>
        </p:txBody>
      </p:sp>
      <p:sp>
        <p:nvSpPr>
          <p:cNvPr id="3" name="Footer Placeholder 2"/>
          <p:cNvSpPr txBox="1">
            <a:spLocks noGrp="1"/>
          </p:cNvSpPr>
          <p:nvPr>
            <p:ph type="ftr" sz="quarter" idx="11"/>
          </p:nvPr>
        </p:nvSpPr>
        <p:spPr>
          <a:prstGeom prst="rect">
            <a:avLst/>
          </a:prstGeom>
        </p:spPr>
        <p:txBody>
          <a:bodyPr/>
          <a:lstStyle>
            <a:lvl1pPr lvl="0" rtl="0">
              <a:defRPr/>
            </a:lvl1pPr>
          </a:lstStyle>
          <a:p>
            <a:endParaRPr/>
          </a:p>
        </p:txBody>
      </p:sp>
      <p:sp>
        <p:nvSpPr>
          <p:cNvPr id="4" name="Slide Number Placeholder 3"/>
          <p:cNvSpPr txBox="1">
            <a:spLocks noGrp="1"/>
          </p:cNvSpPr>
          <p:nvPr>
            <p:ph type="sldNum" sz="quarter" idx="12"/>
          </p:nvPr>
        </p:nvSpPr>
        <p:spPr>
          <a:prstGeom prst="rect">
            <a:avLst/>
          </a:prstGeom>
        </p:spPr>
        <p:txBody>
          <a:bodyPr/>
          <a:lstStyle>
            <a:lvl1pPr lvl="0" rtl="0">
              <a:defRPr/>
            </a:lvl1pPr>
          </a:lstStyle>
          <a:p>
            <a:fld id="{8B38DBA3-52F9-4AF4-A6A4-FA4D7DB2F99C}" type="slidenum">
              <a:rPr/>
              <a:pPr/>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Vertical 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6629400" y="274639"/>
            <a:ext cx="1981200" cy="5851525"/>
          </a:xfrm>
          <a:prstGeom prst="rect">
            <a:avLst/>
          </a:prstGeom>
        </p:spPr>
        <p:txBody>
          <a:bodyPr anchor="ctr"/>
          <a:lstStyle>
            <a:lvl1pPr lvl="0" rtl="0">
              <a:defRPr/>
            </a:lvl1pPr>
          </a:lstStyle>
          <a:p>
            <a:pPr lvl="0" rtl="0"/>
            <a:r>
              <a:rPr/>
              <a:t>Click to edit Master title style</a:t>
            </a:r>
          </a:p>
        </p:txBody>
      </p:sp>
      <p:sp>
        <p:nvSpPr>
          <p:cNvPr id="3" name="Text Placeholder 2"/>
          <p:cNvSpPr txBox="1">
            <a:spLocks noGrp="1"/>
          </p:cNvSpPr>
          <p:nvPr>
            <p:ph type="body" idx="1"/>
          </p:nvPr>
        </p:nvSpPr>
        <p:spPr>
          <a:xfrm>
            <a:off x="609600" y="274639"/>
            <a:ext cx="5867400" cy="5851525"/>
          </a:xfrm>
          <a:prstGeom prst="rect">
            <a:avLst/>
          </a:prstGeom>
        </p:spPr>
        <p:txBody>
          <a:bodyPr/>
          <a:lstStyle>
            <a:lvl1pPr lvl="0" rt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Date Placeholder 3"/>
          <p:cNvSpPr txBox="1">
            <a:spLocks noGrp="1"/>
          </p:cNvSpPr>
          <p:nvPr>
            <p:ph type="dt" sz="half" idx="10"/>
          </p:nvPr>
        </p:nvSpPr>
        <p:spPr>
          <a:prstGeom prst="rect">
            <a:avLst/>
          </a:prstGeom>
        </p:spPr>
        <p:txBody>
          <a:bodyPr/>
          <a:lstStyle>
            <a:lvl1pPr lvl="0" rt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rt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rtl="0">
              <a:defRPr/>
            </a:lvl1pPr>
          </a:lstStyle>
          <a:p>
            <a:fld id="{8B38DBA3-52F9-4AF4-A6A4-FA4D7DB2F99C}" type="slidenum">
              <a:rPr/>
              <a:pPr/>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Freeform 1"/>
          <p:cNvSpPr/>
          <p:nvPr/>
        </p:nvSpPr>
        <p:spPr>
          <a:xfrm>
            <a:off x="4828952" y="1073888"/>
            <a:ext cx="4322136" cy="5791200"/>
          </a:xfrm>
          <a:custGeom>
            <a:avLst/>
            <a:gdLst/>
            <a:ahLst/>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a:solidFill>
              <a:schemeClr val="accent2">
                <a:alpha val="53000"/>
              </a:schemeClr>
            </a:solidFill>
            <a:round/>
            <a:headEnd type="none" w="med" len="med"/>
            <a:tailEnd type="none" w="med" len="med"/>
          </a:ln>
        </p:spPr>
        <p:txBody>
          <a:bodyPr wrap="square" lIns="91440" tIns="45720" rIns="91440" bIns="45720" anchor="t"/>
          <a:lstStyle>
            <a:lvl1pPr lvl="0" rtl="0">
              <a:defRPr/>
            </a:lvl1pPr>
          </a:lstStyle>
          <a:p>
            <a:endParaRPr/>
          </a:p>
        </p:txBody>
      </p:sp>
      <p:sp>
        <p:nvSpPr>
          <p:cNvPr id="3" name="Freeform 2"/>
          <p:cNvSpPr/>
          <p:nvPr/>
        </p:nvSpPr>
        <p:spPr>
          <a:xfrm>
            <a:off x="373966" y="0"/>
            <a:ext cx="5514536" cy="6615332"/>
          </a:xfrm>
          <a:custGeom>
            <a:avLst/>
            <a:gdLst/>
            <a:ahLst/>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a:solidFill>
              <a:schemeClr val="accent2">
                <a:alpha val="53000"/>
              </a:schemeClr>
            </a:solidFill>
            <a:round/>
            <a:headEnd type="none" w="med" len="med"/>
            <a:tailEnd type="none" w="med" len="med"/>
          </a:ln>
        </p:spPr>
        <p:txBody>
          <a:bodyPr wrap="square" lIns="91440" tIns="45720" rIns="91440" bIns="45720" anchor="t"/>
          <a:lstStyle>
            <a:lvl1pPr lvl="0" rtl="0">
              <a:defRPr/>
            </a:lvl1pPr>
          </a:lstStyle>
          <a:p>
            <a:endParaRPr/>
          </a:p>
        </p:txBody>
      </p:sp>
      <p:sp>
        <p:nvSpPr>
          <p:cNvPr id="4" name="Freeform 3"/>
          <p:cNvSpPr/>
          <p:nvPr/>
        </p:nvSpPr>
        <p:spPr>
          <a:xfrm rot="5236401">
            <a:off x="4462128" y="1483600"/>
            <a:ext cx="4114800" cy="1188720"/>
          </a:xfrm>
          <a:custGeom>
            <a:avLst/>
            <a:gdLst/>
            <a:ahLst/>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a:noFill/>
          </a:ln>
        </p:spPr>
        <p:txBody>
          <a:bodyPr wrap="square" lIns="91440" tIns="45720" rIns="91440" bIns="45720" anchor="t"/>
          <a:lstStyle>
            <a:lvl1pPr lvl="0" rtl="0">
              <a:defRPr/>
            </a:lvl1pPr>
          </a:lstStyle>
          <a:p>
            <a:endParaRPr/>
          </a:p>
        </p:txBody>
      </p:sp>
      <p:sp>
        <p:nvSpPr>
          <p:cNvPr id="5" name="Freeform 4"/>
          <p:cNvSpPr/>
          <p:nvPr/>
        </p:nvSpPr>
        <p:spPr>
          <a:xfrm>
            <a:off x="5943600" y="0"/>
            <a:ext cx="2743200" cy="4267200"/>
          </a:xfrm>
          <a:custGeom>
            <a:avLst/>
            <a:gdLst/>
            <a:ahLst/>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a:noFill/>
          </a:ln>
        </p:spPr>
        <p:txBody>
          <a:bodyPr wrap="square" lIns="91440" tIns="45720" rIns="91440" bIns="45720" anchor="t"/>
          <a:lstStyle>
            <a:lvl1pPr lvl="0" rtl="0">
              <a:defRPr/>
            </a:lvl1pPr>
          </a:lstStyle>
          <a:p>
            <a:endParaRPr/>
          </a:p>
        </p:txBody>
      </p:sp>
      <p:sp>
        <p:nvSpPr>
          <p:cNvPr id="6" name="Freeform 5"/>
          <p:cNvSpPr/>
          <p:nvPr/>
        </p:nvSpPr>
        <p:spPr>
          <a:xfrm>
            <a:off x="5943600" y="4267200"/>
            <a:ext cx="3200400" cy="1143000"/>
          </a:xfrm>
          <a:custGeom>
            <a:avLst/>
            <a:gdLst/>
            <a:ahLst/>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a:noFill/>
          </a:ln>
        </p:spPr>
        <p:txBody>
          <a:bodyPr wrap="square" lIns="91440" tIns="45720" rIns="91440" bIns="45720" anchor="t"/>
          <a:lstStyle>
            <a:lvl1pPr lvl="0" rtl="0">
              <a:defRPr/>
            </a:lvl1pPr>
          </a:lstStyle>
          <a:p>
            <a:endParaRPr/>
          </a:p>
        </p:txBody>
      </p:sp>
      <p:sp>
        <p:nvSpPr>
          <p:cNvPr id="7" name="Freeform 6"/>
          <p:cNvSpPr/>
          <p:nvPr/>
        </p:nvSpPr>
        <p:spPr>
          <a:xfrm>
            <a:off x="5943600" y="0"/>
            <a:ext cx="1371600" cy="4267200"/>
          </a:xfrm>
          <a:custGeom>
            <a:avLst/>
            <a:gdLst/>
            <a:ahLst/>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a:noFill/>
          </a:ln>
        </p:spPr>
        <p:txBody>
          <a:bodyPr wrap="square" lIns="91440" tIns="45720" rIns="91440" bIns="45720" anchor="t"/>
          <a:lstStyle>
            <a:lvl1pPr lvl="0" rtl="0">
              <a:defRPr/>
            </a:lvl1pPr>
          </a:lstStyle>
          <a:p>
            <a:endParaRPr/>
          </a:p>
        </p:txBody>
      </p:sp>
      <p:sp>
        <p:nvSpPr>
          <p:cNvPr id="8" name="Freeform 7"/>
          <p:cNvSpPr/>
          <p:nvPr/>
        </p:nvSpPr>
        <p:spPr>
          <a:xfrm>
            <a:off x="5948364" y="4246563"/>
            <a:ext cx="2090736" cy="2611437"/>
          </a:xfrm>
          <a:custGeom>
            <a:avLst/>
            <a:gdLst/>
            <a:ahLst/>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a:noFill/>
          </a:ln>
        </p:spPr>
        <p:txBody>
          <a:bodyPr wrap="square" lIns="91440" tIns="45720" rIns="91440" bIns="45720" anchor="t"/>
          <a:lstStyle>
            <a:lvl1pPr lvl="0" rtl="0">
              <a:defRPr/>
            </a:lvl1pPr>
          </a:lstStyle>
          <a:p>
            <a:endParaRPr/>
          </a:p>
        </p:txBody>
      </p:sp>
      <p:sp>
        <p:nvSpPr>
          <p:cNvPr id="9" name="Freeform 8"/>
          <p:cNvSpPr/>
          <p:nvPr/>
        </p:nvSpPr>
        <p:spPr>
          <a:xfrm>
            <a:off x="5943600" y="4267200"/>
            <a:ext cx="1600200" cy="2590800"/>
          </a:xfrm>
          <a:custGeom>
            <a:avLst/>
            <a:gdLst/>
            <a:ahLst/>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a:noFill/>
          </a:ln>
        </p:spPr>
        <p:txBody>
          <a:bodyPr wrap="square" lIns="91440" tIns="45720" rIns="91440" bIns="45720" anchor="t"/>
          <a:lstStyle>
            <a:lvl1pPr lvl="0" rtl="0">
              <a:defRPr/>
            </a:lvl1pPr>
          </a:lstStyle>
          <a:p>
            <a:endParaRPr/>
          </a:p>
        </p:txBody>
      </p:sp>
      <p:sp>
        <p:nvSpPr>
          <p:cNvPr id="10" name="Freeform 9"/>
          <p:cNvSpPr/>
          <p:nvPr/>
        </p:nvSpPr>
        <p:spPr>
          <a:xfrm>
            <a:off x="5943600" y="1371600"/>
            <a:ext cx="3200400" cy="2895600"/>
          </a:xfrm>
          <a:custGeom>
            <a:avLst/>
            <a:gdLst/>
            <a:ahLst/>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a:noFill/>
          </a:ln>
        </p:spPr>
        <p:txBody>
          <a:bodyPr wrap="square" lIns="91440" tIns="45720" rIns="91440" bIns="45720" anchor="t"/>
          <a:lstStyle>
            <a:lvl1pPr lvl="0" rtl="0">
              <a:defRPr/>
            </a:lvl1pPr>
          </a:lstStyle>
          <a:p>
            <a:endParaRPr/>
          </a:p>
        </p:txBody>
      </p:sp>
      <p:sp>
        <p:nvSpPr>
          <p:cNvPr id="11" name="Freeform 10"/>
          <p:cNvSpPr/>
          <p:nvPr/>
        </p:nvSpPr>
        <p:spPr>
          <a:xfrm>
            <a:off x="5943600" y="1752600"/>
            <a:ext cx="3200400" cy="2514600"/>
          </a:xfrm>
          <a:custGeom>
            <a:avLst/>
            <a:gdLst/>
            <a:ahLst/>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a:noFill/>
          </a:ln>
        </p:spPr>
        <p:txBody>
          <a:bodyPr wrap="square" lIns="91440" tIns="45720" rIns="91440" bIns="45720" anchor="t"/>
          <a:lstStyle>
            <a:lvl1pPr lvl="0" rtl="0">
              <a:defRPr/>
            </a:lvl1pPr>
          </a:lstStyle>
          <a:p>
            <a:endParaRPr/>
          </a:p>
        </p:txBody>
      </p:sp>
      <p:sp>
        <p:nvSpPr>
          <p:cNvPr id="12" name="Freeform 11"/>
          <p:cNvSpPr/>
          <p:nvPr/>
        </p:nvSpPr>
        <p:spPr>
          <a:xfrm>
            <a:off x="990600" y="4267200"/>
            <a:ext cx="4953000" cy="2590800"/>
          </a:xfrm>
          <a:custGeom>
            <a:avLst/>
            <a:gdLst/>
            <a:ahLst/>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a:noFill/>
          </a:ln>
        </p:spPr>
        <p:txBody>
          <a:bodyPr wrap="square" lIns="91440" tIns="45720" rIns="91440" bIns="45720" anchor="t"/>
          <a:lstStyle>
            <a:lvl1pPr lvl="0" rtl="0">
              <a:defRPr/>
            </a:lvl1pPr>
          </a:lstStyle>
          <a:p>
            <a:endParaRPr/>
          </a:p>
        </p:txBody>
      </p:sp>
      <p:sp>
        <p:nvSpPr>
          <p:cNvPr id="13" name="Freeform 12"/>
          <p:cNvSpPr/>
          <p:nvPr/>
        </p:nvSpPr>
        <p:spPr>
          <a:xfrm>
            <a:off x="533400" y="4267200"/>
            <a:ext cx="5334000" cy="2590800"/>
          </a:xfrm>
          <a:custGeom>
            <a:avLst/>
            <a:gdLst/>
            <a:ahLst/>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a:noFill/>
          </a:ln>
        </p:spPr>
        <p:txBody>
          <a:bodyPr wrap="square" lIns="91440" tIns="45720" rIns="91440" bIns="45720" anchor="t"/>
          <a:lstStyle>
            <a:lvl1pPr lvl="0" rtl="0">
              <a:defRPr/>
            </a:lvl1pPr>
          </a:lstStyle>
          <a:p>
            <a:endParaRPr/>
          </a:p>
        </p:txBody>
      </p:sp>
      <p:sp>
        <p:nvSpPr>
          <p:cNvPr id="14" name="Freeform 13"/>
          <p:cNvSpPr/>
          <p:nvPr/>
        </p:nvSpPr>
        <p:spPr>
          <a:xfrm>
            <a:off x="366824" y="2438400"/>
            <a:ext cx="5638800" cy="1828800"/>
          </a:xfrm>
          <a:custGeom>
            <a:avLst/>
            <a:gdLst/>
            <a:ahLst/>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a:noFill/>
          </a:ln>
        </p:spPr>
        <p:txBody>
          <a:bodyPr wrap="square" lIns="91440" tIns="45720" rIns="91440" bIns="45720" anchor="t"/>
          <a:lstStyle>
            <a:lvl1pPr lvl="0" rtl="0">
              <a:defRPr/>
            </a:lvl1pPr>
          </a:lstStyle>
          <a:p>
            <a:endParaRPr/>
          </a:p>
        </p:txBody>
      </p:sp>
      <p:sp>
        <p:nvSpPr>
          <p:cNvPr id="15" name="Freeform 14"/>
          <p:cNvSpPr/>
          <p:nvPr/>
        </p:nvSpPr>
        <p:spPr>
          <a:xfrm>
            <a:off x="366824" y="2133600"/>
            <a:ext cx="5638800" cy="2133600"/>
          </a:xfrm>
          <a:custGeom>
            <a:avLst/>
            <a:gdLst/>
            <a:ahLst/>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a:noFill/>
          </a:ln>
        </p:spPr>
        <p:txBody>
          <a:bodyPr wrap="square" lIns="91440" tIns="45720" rIns="91440" bIns="45720" anchor="t"/>
          <a:lstStyle>
            <a:lvl1pPr lvl="0" rtl="0">
              <a:defRPr/>
            </a:lvl1pPr>
          </a:lstStyle>
          <a:p>
            <a:endParaRPr/>
          </a:p>
        </p:txBody>
      </p:sp>
      <p:sp>
        <p:nvSpPr>
          <p:cNvPr id="16" name="Freeform 15"/>
          <p:cNvSpPr/>
          <p:nvPr/>
        </p:nvSpPr>
        <p:spPr>
          <a:xfrm>
            <a:off x="4572000" y="4267200"/>
            <a:ext cx="1371600" cy="2590800"/>
          </a:xfrm>
          <a:custGeom>
            <a:avLst/>
            <a:gdLst/>
            <a:ahLst/>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a:noFill/>
          </a:ln>
        </p:spPr>
        <p:txBody>
          <a:bodyPr wrap="square" lIns="91440" tIns="45720" rIns="91440" bIns="45720" anchor="t"/>
          <a:lstStyle>
            <a:lvl1pPr lvl="0" rtl="0">
              <a:defRPr/>
            </a:lvl1pPr>
          </a:lstStyle>
          <a:p>
            <a:endParaRPr/>
          </a:p>
        </p:txBody>
      </p:sp>
      <p:sp>
        <p:nvSpPr>
          <p:cNvPr id="17" name="Text Placeholder 16"/>
          <p:cNvSpPr txBox="1">
            <a:spLocks noGrp="1"/>
          </p:cNvSpPr>
          <p:nvPr>
            <p:ph type="body" idx="1"/>
          </p:nvPr>
        </p:nvSpPr>
        <p:spPr>
          <a:xfrm>
            <a:off x="706902" y="1351672"/>
            <a:ext cx="5718049" cy="977486"/>
          </a:xfrm>
          <a:prstGeom prst="rect">
            <a:avLst/>
          </a:prstGeom>
        </p:spPr>
        <p:txBody>
          <a:bodyPr lIns="82296" tIns="45720" bIns="0" anchor="t"/>
          <a:lstStyle>
            <a:lvl1pPr marL="53975" lvl="0" indent="0" rtl="0">
              <a:buNone/>
              <a:defRPr sz="2000">
                <a:solidFill>
                  <a:schemeClr val="tx1">
                    <a:tint val="75000"/>
                  </a:schemeClr>
                </a:solidFill>
              </a:defRPr>
            </a:lvl1pPr>
          </a:lstStyle>
          <a:p>
            <a:pPr lvl="0" rtl="0"/>
            <a:r>
              <a:rPr/>
              <a:t>Click to edit Master text styles</a:t>
            </a:r>
          </a:p>
        </p:txBody>
      </p:sp>
      <p:sp>
        <p:nvSpPr>
          <p:cNvPr id="18" name="Date Placeholder 17"/>
          <p:cNvSpPr txBox="1">
            <a:spLocks noGrp="1"/>
          </p:cNvSpPr>
          <p:nvPr>
            <p:ph type="dt" sz="half" idx="10"/>
          </p:nvPr>
        </p:nvSpPr>
        <p:spPr>
          <a:prstGeom prst="rect">
            <a:avLst/>
          </a:prstGeom>
        </p:spPr>
        <p:txBody>
          <a:bodyPr/>
          <a:lstStyle>
            <a:lvl1pPr lvl="0" rtl="0">
              <a:defRPr/>
            </a:lvl1pPr>
          </a:lstStyle>
          <a:p>
            <a:endParaRPr/>
          </a:p>
        </p:txBody>
      </p:sp>
      <p:sp>
        <p:nvSpPr>
          <p:cNvPr id="19" name="Footer Placeholder 18"/>
          <p:cNvSpPr txBox="1">
            <a:spLocks noGrp="1"/>
          </p:cNvSpPr>
          <p:nvPr>
            <p:ph type="ftr" sz="quarter" idx="11"/>
          </p:nvPr>
        </p:nvSpPr>
        <p:spPr>
          <a:prstGeom prst="rect">
            <a:avLst/>
          </a:prstGeom>
        </p:spPr>
        <p:txBody>
          <a:bodyPr/>
          <a:lstStyle>
            <a:lvl1pPr lvl="0" rtl="0">
              <a:defRPr/>
            </a:lvl1pPr>
          </a:lstStyle>
          <a:p>
            <a:endParaRPr/>
          </a:p>
        </p:txBody>
      </p:sp>
      <p:sp>
        <p:nvSpPr>
          <p:cNvPr id="20" name="Slide Number Placeholder 19"/>
          <p:cNvSpPr txBox="1">
            <a:spLocks noGrp="1"/>
          </p:cNvSpPr>
          <p:nvPr>
            <p:ph type="sldNum" sz="quarter" idx="12"/>
          </p:nvPr>
        </p:nvSpPr>
        <p:spPr>
          <a:prstGeom prst="rect">
            <a:avLst/>
          </a:prstGeom>
        </p:spPr>
        <p:txBody>
          <a:bodyPr/>
          <a:lstStyle>
            <a:lvl1pPr lvl="0" rtl="0">
              <a:defRPr/>
            </a:lvl1pPr>
          </a:lstStyle>
          <a:p>
            <a:fld id="{8B38DBA3-52F9-4AF4-A6A4-FA4D7DB2F99C}" type="slidenum">
              <a:rPr/>
              <a:pPr/>
              <a:t>‹#›</a:t>
            </a:fld>
            <a:endParaRPr/>
          </a:p>
        </p:txBody>
      </p:sp>
      <p:sp>
        <p:nvSpPr>
          <p:cNvPr id="21" name="Rectangle 20"/>
          <p:cNvSpPr/>
          <p:nvPr/>
        </p:nvSpPr>
        <p:spPr>
          <a:xfrm>
            <a:off x="363160" y="402264"/>
            <a:ext cx="8503920" cy="886265"/>
          </a:xfrm>
          <a:prstGeom prst="rect">
            <a:avLst/>
          </a:prstGeom>
          <a:solidFill>
            <a:schemeClr val="bg2">
              <a:tint val="95000"/>
              <a:satMod val="180000"/>
              <a:alpha val="40000"/>
            </a:schemeClr>
          </a:solidFill>
          <a:ln>
            <a:noFill/>
          </a:ln>
        </p:spPr>
        <p:txBody>
          <a:bodyPr anchor="ctr"/>
          <a:lstStyle>
            <a:lvl1pPr lvl="0" rtl="0">
              <a:defRPr/>
            </a:lvl1pPr>
          </a:lstStyle>
          <a:p>
            <a:endParaRPr/>
          </a:p>
        </p:txBody>
      </p:sp>
      <p:sp>
        <p:nvSpPr>
          <p:cNvPr id="22" name="Title 21"/>
          <p:cNvSpPr txBox="1">
            <a:spLocks noGrp="1"/>
          </p:cNvSpPr>
          <p:nvPr>
            <p:ph type="title"/>
          </p:nvPr>
        </p:nvSpPr>
        <p:spPr>
          <a:xfrm>
            <a:off x="706902" y="512064"/>
            <a:ext cx="8156448" cy="777240"/>
          </a:xfrm>
          <a:prstGeom prst="rect">
            <a:avLst/>
          </a:prstGeom>
        </p:spPr>
        <p:txBody>
          <a:bodyPr tIns="64008"/>
          <a:lstStyle>
            <a:lvl1pPr lvl="0" algn="l" rtl="0">
              <a:buNone/>
              <a:defRPr sz="3800" b="0" baseline="0"/>
            </a:lvl1pPr>
          </a:lstStyle>
          <a:p>
            <a:pPr lvl="0" rtl="0"/>
            <a:r>
              <a:rPr/>
              <a:t>Click to edit Master title style</a:t>
            </a:r>
          </a:p>
        </p:txBody>
      </p:sp>
      <p:sp>
        <p:nvSpPr>
          <p:cNvPr id="23" name="Rectangle 22"/>
          <p:cNvSpPr/>
          <p:nvPr/>
        </p:nvSpPr>
        <p:spPr>
          <a:xfrm flipH="1">
            <a:off x="371538" y="680477"/>
            <a:ext cx="27432" cy="365760"/>
          </a:xfrm>
          <a:prstGeom prst="rect">
            <a:avLst/>
          </a:prstGeom>
          <a:solidFill>
            <a:srgbClr val="000000"/>
          </a:solidFill>
          <a:ln>
            <a:noFill/>
          </a:ln>
        </p:spPr>
        <p:txBody>
          <a:bodyPr anchor="ctr"/>
          <a:lstStyle>
            <a:lvl1pPr lvl="0" rtl="0">
              <a:defRPr/>
            </a:lvl1pPr>
          </a:lstStyle>
          <a:p>
            <a:endParaRPr/>
          </a:p>
        </p:txBody>
      </p:sp>
      <p:sp>
        <p:nvSpPr>
          <p:cNvPr id="24" name="Rectangle 23"/>
          <p:cNvSpPr/>
          <p:nvPr/>
        </p:nvSpPr>
        <p:spPr>
          <a:xfrm flipH="1">
            <a:off x="411109" y="680477"/>
            <a:ext cx="27432" cy="365760"/>
          </a:xfrm>
          <a:prstGeom prst="rect">
            <a:avLst/>
          </a:prstGeom>
          <a:solidFill>
            <a:srgbClr val="000000"/>
          </a:solidFill>
          <a:ln>
            <a:noFill/>
          </a:ln>
        </p:spPr>
        <p:txBody>
          <a:bodyPr anchor="ctr"/>
          <a:lstStyle>
            <a:lvl1pPr lvl="0" rtl="0">
              <a:defRPr/>
            </a:lvl1pPr>
          </a:lstStyle>
          <a:p>
            <a:endParaRPr/>
          </a:p>
        </p:txBody>
      </p:sp>
      <p:sp>
        <p:nvSpPr>
          <p:cNvPr id="25" name="Rectangle 24"/>
          <p:cNvSpPr/>
          <p:nvPr/>
        </p:nvSpPr>
        <p:spPr>
          <a:xfrm flipH="1">
            <a:off x="448450" y="680477"/>
            <a:ext cx="9144" cy="365760"/>
          </a:xfrm>
          <a:prstGeom prst="rect">
            <a:avLst/>
          </a:prstGeom>
          <a:solidFill>
            <a:srgbClr val="000000"/>
          </a:solidFill>
          <a:ln>
            <a:noFill/>
          </a:ln>
        </p:spPr>
        <p:txBody>
          <a:bodyPr anchor="ctr"/>
          <a:lstStyle>
            <a:lvl1pPr lvl="0" rtl="0">
              <a:defRPr/>
            </a:lvl1pPr>
          </a:lstStyle>
          <a:p>
            <a:endParaRPr/>
          </a:p>
        </p:txBody>
      </p:sp>
      <p:sp>
        <p:nvSpPr>
          <p:cNvPr id="26" name="Rectangle 25"/>
          <p:cNvSpPr/>
          <p:nvPr/>
        </p:nvSpPr>
        <p:spPr>
          <a:xfrm flipH="1">
            <a:off x="476702" y="680477"/>
            <a:ext cx="9144" cy="365760"/>
          </a:xfrm>
          <a:prstGeom prst="rect">
            <a:avLst/>
          </a:prstGeom>
          <a:solidFill>
            <a:srgbClr val="000000"/>
          </a:solidFill>
          <a:ln>
            <a:noFill/>
          </a:ln>
        </p:spPr>
        <p:txBody>
          <a:bodyPr anchor="ctr"/>
          <a:lstStyle>
            <a:lvl1pPr lvl="0" rtl="0">
              <a:defRPr/>
            </a:lvl1pPr>
          </a:lstStyle>
          <a:p>
            <a:endParaRPr/>
          </a:p>
        </p:txBody>
      </p:sp>
      <p:sp>
        <p:nvSpPr>
          <p:cNvPr id="27" name="Rectangle 26"/>
          <p:cNvSpPr/>
          <p:nvPr/>
        </p:nvSpPr>
        <p:spPr>
          <a:xfrm>
            <a:off x="500478" y="680477"/>
            <a:ext cx="36576" cy="365760"/>
          </a:xfrm>
          <a:prstGeom prst="rect">
            <a:avLst/>
          </a:prstGeom>
          <a:solidFill>
            <a:srgbClr val="000000"/>
          </a:solidFill>
          <a:ln>
            <a:noFill/>
          </a:ln>
        </p:spPr>
        <p:txBody>
          <a:bodyPr anchor="ctr"/>
          <a:lstStyle>
            <a:lvl1pPr lvl="0" rtl="0">
              <a:defRPr/>
            </a:lvl1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273050"/>
            <a:ext cx="8229600" cy="1162050"/>
          </a:xfrm>
          <a:prstGeom prst="rect">
            <a:avLst/>
          </a:prstGeom>
        </p:spPr>
        <p:txBody>
          <a:bodyPr anchor="ctr"/>
          <a:lstStyle>
            <a:lvl1pPr lvl="0" algn="l" rtl="0">
              <a:buNone/>
              <a:defRPr sz="3600" b="0"/>
            </a:lvl1pPr>
          </a:lstStyle>
          <a:p>
            <a:pPr lvl="0" rtl="0"/>
            <a:r>
              <a:rPr/>
              <a:t>Click to edit Master title style</a:t>
            </a:r>
          </a:p>
        </p:txBody>
      </p:sp>
      <p:sp>
        <p:nvSpPr>
          <p:cNvPr id="3" name="Text Placeholder 2"/>
          <p:cNvSpPr txBox="1">
            <a:spLocks noGrp="1"/>
          </p:cNvSpPr>
          <p:nvPr>
            <p:ph type="body" idx="2"/>
          </p:nvPr>
        </p:nvSpPr>
        <p:spPr>
          <a:xfrm>
            <a:off x="685800" y="1435100"/>
            <a:ext cx="2514600" cy="4572000"/>
          </a:xfrm>
          <a:prstGeom prst="rect">
            <a:avLst/>
          </a:prstGeom>
        </p:spPr>
        <p:txBody>
          <a:bodyPr/>
          <a:lstStyle>
            <a:lvl1pPr marL="53975" lvl="0" indent="0" rtl="0">
              <a:buNone/>
              <a:defRPr sz="1800"/>
            </a:lvl1pPr>
          </a:lstStyle>
          <a:p>
            <a:pPr lvl="0" rtl="0"/>
            <a:r>
              <a:rPr/>
              <a:t>Click to edit Master text styles</a:t>
            </a:r>
          </a:p>
        </p:txBody>
      </p:sp>
      <p:sp>
        <p:nvSpPr>
          <p:cNvPr id="4" name="Text Placeholder 3"/>
          <p:cNvSpPr txBox="1">
            <a:spLocks noGrp="1"/>
          </p:cNvSpPr>
          <p:nvPr>
            <p:ph type="body" sz="half" idx="1"/>
          </p:nvPr>
        </p:nvSpPr>
        <p:spPr>
          <a:xfrm>
            <a:off x="3429000" y="1435100"/>
            <a:ext cx="5486400" cy="4572000"/>
          </a:xfrm>
          <a:prstGeom prst="rect">
            <a:avLst/>
          </a:prstGeom>
        </p:spPr>
        <p:txBody>
          <a:bodyPr/>
          <a:lstStyle>
            <a:lvl1pPr lvl="0" rtl="0">
              <a:defRPr sz="3200"/>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5" name="Date Placeholder 4"/>
          <p:cNvSpPr txBox="1">
            <a:spLocks noGrp="1"/>
          </p:cNvSpPr>
          <p:nvPr>
            <p:ph type="dt" sz="half" idx="10"/>
          </p:nvPr>
        </p:nvSpPr>
        <p:spPr>
          <a:prstGeom prst="rect">
            <a:avLst/>
          </a:prstGeom>
        </p:spPr>
        <p:txBody>
          <a:bodyPr/>
          <a:lstStyle>
            <a:lvl1pPr lvl="0" rt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rt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rtl="0">
              <a:defRPr/>
            </a:lvl1pPr>
          </a:lstStyle>
          <a:p>
            <a:fld id="{8B38DBA3-52F9-4AF4-A6A4-FA4D7DB2F99C}" type="slidenum">
              <a:rPr/>
              <a:pPr/>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512064"/>
            <a:ext cx="7772400" cy="914400"/>
          </a:xfrm>
          <a:prstGeom prst="rect">
            <a:avLst/>
          </a:prstGeom>
        </p:spPr>
        <p:txBody>
          <a:bodyPr/>
          <a:lstStyle>
            <a:lvl1pPr lvl="0" rtl="0">
              <a:defRPr sz="4000" baseline="0"/>
            </a:lvl1pPr>
          </a:lstStyle>
          <a:p>
            <a:pPr lvl="0" rtl="0"/>
            <a:r>
              <a:rPr/>
              <a:t>Click to edit Master title style</a:t>
            </a:r>
          </a:p>
        </p:txBody>
      </p:sp>
      <p:sp>
        <p:nvSpPr>
          <p:cNvPr id="3" name="Date Placeholder 2"/>
          <p:cNvSpPr txBox="1">
            <a:spLocks noGrp="1"/>
          </p:cNvSpPr>
          <p:nvPr>
            <p:ph type="dt" sz="half" idx="10"/>
          </p:nvPr>
        </p:nvSpPr>
        <p:spPr>
          <a:prstGeom prst="rect">
            <a:avLst/>
          </a:prstGeom>
        </p:spPr>
        <p:txBody>
          <a:bodyPr/>
          <a:lstStyle>
            <a:lvl1pPr lvl="0" rtl="0">
              <a:defRPr/>
            </a:lvl1pPr>
          </a:lstStyle>
          <a:p>
            <a:endParaRPr/>
          </a:p>
        </p:txBody>
      </p:sp>
      <p:sp>
        <p:nvSpPr>
          <p:cNvPr id="4" name="Footer Placeholder 3"/>
          <p:cNvSpPr txBox="1">
            <a:spLocks noGrp="1"/>
          </p:cNvSpPr>
          <p:nvPr>
            <p:ph type="ftr" sz="quarter" idx="11"/>
          </p:nvPr>
        </p:nvSpPr>
        <p:spPr>
          <a:prstGeom prst="rect">
            <a:avLst/>
          </a:prstGeom>
        </p:spPr>
        <p:txBody>
          <a:bodyPr/>
          <a:lstStyle>
            <a:lvl1pPr lvl="0" rtl="0">
              <a:defRPr/>
            </a:lvl1pPr>
          </a:lstStyle>
          <a:p>
            <a:endParaRPr/>
          </a:p>
        </p:txBody>
      </p:sp>
      <p:sp>
        <p:nvSpPr>
          <p:cNvPr id="5" name="Slide Number Placeholder 4"/>
          <p:cNvSpPr txBox="1">
            <a:spLocks noGrp="1"/>
          </p:cNvSpPr>
          <p:nvPr>
            <p:ph type="sldNum" sz="quarter" idx="12"/>
          </p:nvPr>
        </p:nvSpPr>
        <p:spPr>
          <a:prstGeom prst="rect">
            <a:avLst/>
          </a:prstGeom>
        </p:spPr>
        <p:txBody>
          <a:bodyPr/>
          <a:lstStyle>
            <a:lvl1pPr lvl="0" rtl="0">
              <a:defRPr/>
            </a:lvl1pPr>
          </a:lstStyle>
          <a:p>
            <a:fld id="{8B38DBA3-52F9-4AF4-A6A4-FA4D7DB2F99C}" type="slidenum">
              <a:rPr/>
              <a:pPr/>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Picture with Caption">
    <p:spTree>
      <p:nvGrpSpPr>
        <p:cNvPr id="1" name=""/>
        <p:cNvGrpSpPr/>
        <p:nvPr/>
      </p:nvGrpSpPr>
      <p:grpSpPr>
        <a:xfrm>
          <a:off x="0" y="0"/>
          <a:ext cx="0" cy="0"/>
          <a:chOff x="0" y="0"/>
          <a:chExt cx="0" cy="0"/>
        </a:xfrm>
      </p:grpSpPr>
      <p:sp>
        <p:nvSpPr>
          <p:cNvPr id="2" name="Rectangle 1"/>
          <p:cNvSpPr/>
          <p:nvPr/>
        </p:nvSpPr>
        <p:spPr>
          <a:xfrm>
            <a:off x="368032" y="0"/>
            <a:ext cx="8778240" cy="1878037"/>
          </a:xfrm>
          <a:prstGeom prst="rect">
            <a:avLst/>
          </a:prstGeom>
          <a:solidFill>
            <a:srgbClr val="000000">
              <a:alpha val="100000"/>
            </a:srgbClr>
          </a:solidFill>
          <a:ln>
            <a:noFill/>
          </a:ln>
        </p:spPr>
        <p:txBody>
          <a:bodyPr anchor="ctr"/>
          <a:lstStyle>
            <a:lvl1pPr lvl="0" rtl="0">
              <a:defRPr/>
            </a:lvl1pPr>
          </a:lstStyle>
          <a:p>
            <a:endParaRPr/>
          </a:p>
        </p:txBody>
      </p:sp>
      <p:sp>
        <p:nvSpPr>
          <p:cNvPr id="3" name="Straight Connector 2"/>
          <p:cNvSpPr/>
          <p:nvPr/>
        </p:nvSpPr>
        <p:spPr>
          <a:xfrm flipV="1">
            <a:off x="363195" y="1885028"/>
            <a:ext cx="8782623" cy="0"/>
          </a:xfrm>
          <a:prstGeom prst="line">
            <a:avLst/>
          </a:prstGeom>
          <a:noFill/>
          <a:ln w="19050" cap="flat">
            <a:solidFill>
              <a:srgbClr val="FFFFFF">
                <a:alpha val="100000"/>
              </a:srgbClr>
            </a:solidFill>
            <a:miter/>
          </a:ln>
        </p:spPr>
        <p:txBody>
          <a:bodyPr/>
          <a:lstStyle>
            <a:lvl1pPr lvl="0" rtl="0">
              <a:defRPr/>
            </a:lvl1pPr>
          </a:lstStyle>
          <a:p>
            <a:endParaRPr/>
          </a:p>
        </p:txBody>
      </p:sp>
      <p:grpSp>
        <p:nvGrpSpPr>
          <p:cNvPr id="4" name="Group 3"/>
          <p:cNvGrpSpPr/>
          <p:nvPr/>
        </p:nvGrpSpPr>
        <p:grpSpPr>
          <a:xfrm rot="5400000">
            <a:off x="8514582" y="1219200"/>
            <a:ext cx="132762" cy="128466"/>
            <a:chOff x="6668087" y="1297746"/>
            <a:chExt cx="161840" cy="156602"/>
          </a:xfrm>
        </p:grpSpPr>
        <p:sp>
          <p:nvSpPr>
            <p:cNvPr id="5" name="Straight Connector 4"/>
            <p:cNvSpPr/>
            <p:nvPr/>
          </p:nvSpPr>
          <p:spPr>
            <a:xfrm rot="16200000">
              <a:off x="6664064" y="1301769"/>
              <a:ext cx="88509" cy="80463"/>
            </a:xfrm>
            <a:prstGeom prst="line">
              <a:avLst/>
            </a:prstGeom>
            <a:noFill/>
            <a:ln w="25400" cap="rnd">
              <a:solidFill>
                <a:srgbClr val="FFFFFF">
                  <a:alpha val="100000"/>
                </a:srgbClr>
              </a:solidFill>
            </a:ln>
          </p:spPr>
          <p:txBody>
            <a:bodyPr/>
            <a:lstStyle>
              <a:lvl1pPr lvl="0" rtl="0">
                <a:defRPr/>
              </a:lvl1pPr>
            </a:lstStyle>
            <a:p>
              <a:endParaRPr/>
            </a:p>
          </p:txBody>
        </p:sp>
        <p:sp>
          <p:nvSpPr>
            <p:cNvPr id="6" name="Straight Connector 5"/>
            <p:cNvSpPr/>
            <p:nvPr/>
          </p:nvSpPr>
          <p:spPr>
            <a:xfrm rot="16200000" flipV="1">
              <a:off x="6685888" y="1391257"/>
              <a:ext cx="125755" cy="427"/>
            </a:xfrm>
            <a:prstGeom prst="line">
              <a:avLst/>
            </a:prstGeom>
            <a:noFill/>
            <a:ln w="25400" cap="rnd">
              <a:solidFill>
                <a:srgbClr val="FFFFFF">
                  <a:alpha val="100000"/>
                </a:srgbClr>
              </a:solidFill>
            </a:ln>
          </p:spPr>
          <p:txBody>
            <a:bodyPr/>
            <a:lstStyle>
              <a:lvl1pPr lvl="0" rtl="0">
                <a:defRPr/>
              </a:lvl1pPr>
            </a:lstStyle>
            <a:p>
              <a:endParaRPr/>
            </a:p>
          </p:txBody>
        </p:sp>
        <p:sp>
          <p:nvSpPr>
            <p:cNvPr id="7" name="Straight Connector 6"/>
            <p:cNvSpPr/>
            <p:nvPr/>
          </p:nvSpPr>
          <p:spPr>
            <a:xfrm rot="5400000" flipH="1">
              <a:off x="6744524" y="1300853"/>
              <a:ext cx="88509" cy="82296"/>
            </a:xfrm>
            <a:prstGeom prst="line">
              <a:avLst/>
            </a:prstGeom>
            <a:noFill/>
            <a:ln w="25400" cap="rnd">
              <a:solidFill>
                <a:srgbClr val="FFFFFF">
                  <a:alpha val="100000"/>
                </a:srgbClr>
              </a:solidFill>
            </a:ln>
          </p:spPr>
          <p:txBody>
            <a:bodyPr/>
            <a:lstStyle>
              <a:lvl1pPr lvl="0" rtl="0">
                <a:defRPr/>
              </a:lvl1pPr>
            </a:lstStyle>
            <a:p>
              <a:endParaRPr/>
            </a:p>
          </p:txBody>
        </p:sp>
      </p:grpSp>
      <p:sp>
        <p:nvSpPr>
          <p:cNvPr id="8" name="Title 7"/>
          <p:cNvSpPr txBox="1">
            <a:spLocks noGrp="1"/>
          </p:cNvSpPr>
          <p:nvPr>
            <p:ph type="title"/>
          </p:nvPr>
        </p:nvSpPr>
        <p:spPr>
          <a:xfrm>
            <a:off x="914400" y="441251"/>
            <a:ext cx="6858000" cy="701749"/>
          </a:xfrm>
          <a:prstGeom prst="rect">
            <a:avLst/>
          </a:prstGeom>
        </p:spPr>
        <p:txBody>
          <a:bodyPr anchor="b"/>
          <a:lstStyle>
            <a:lvl1pPr lvl="0" algn="l" rtl="0">
              <a:buNone/>
              <a:defRPr sz="2100" b="0"/>
            </a:lvl1pPr>
          </a:lstStyle>
          <a:p>
            <a:pPr lvl="0" rtl="0"/>
            <a:r>
              <a:rPr/>
              <a:t>Click to edit Master title style</a:t>
            </a:r>
          </a:p>
        </p:txBody>
      </p:sp>
      <p:sp>
        <p:nvSpPr>
          <p:cNvPr id="9" name="Text Placeholder 8"/>
          <p:cNvSpPr txBox="1">
            <a:spLocks noGrp="1"/>
          </p:cNvSpPr>
          <p:nvPr>
            <p:ph type="body" idx="1"/>
          </p:nvPr>
        </p:nvSpPr>
        <p:spPr>
          <a:xfrm>
            <a:off x="368032" y="1893781"/>
            <a:ext cx="8778240" cy="4960144"/>
          </a:xfrm>
          <a:prstGeom prst="rect">
            <a:avLst/>
          </a:prstGeom>
          <a:solidFill>
            <a:schemeClr val="bg2"/>
          </a:solidFill>
        </p:spPr>
        <p:txBody>
          <a:bodyPr/>
          <a:lstStyle>
            <a:lvl1pPr marL="0" lvl="0" indent="0" rtl="0">
              <a:buNone/>
              <a:defRPr sz="3200"/>
            </a:lvl1pPr>
          </a:lstStyle>
          <a:p>
            <a:pPr lvl="0" rtl="0"/>
            <a:r>
              <a:rPr/>
              <a:t>Click icon to add picture</a:t>
            </a:r>
          </a:p>
        </p:txBody>
      </p:sp>
      <p:sp>
        <p:nvSpPr>
          <p:cNvPr id="10" name="Text Placeholder 9"/>
          <p:cNvSpPr txBox="1">
            <a:spLocks noGrp="1"/>
          </p:cNvSpPr>
          <p:nvPr>
            <p:ph type="body" sz="half" idx="2"/>
          </p:nvPr>
        </p:nvSpPr>
        <p:spPr>
          <a:xfrm>
            <a:off x="914400" y="1150144"/>
            <a:ext cx="6858000" cy="685800"/>
          </a:xfrm>
          <a:prstGeom prst="rect">
            <a:avLst/>
          </a:prstGeom>
        </p:spPr>
        <p:txBody>
          <a:bodyPr/>
          <a:lstStyle>
            <a:lvl1pPr marL="25400" lvl="0" indent="0" rtl="0">
              <a:buNone/>
              <a:defRPr sz="1400">
                <a:solidFill>
                  <a:srgbClr val="FFFFFF"/>
                </a:solidFill>
              </a:defRPr>
            </a:lvl1pPr>
          </a:lstStyle>
          <a:p>
            <a:pPr lvl="0" rtl="0"/>
            <a:r>
              <a:rPr/>
              <a:t>Click to edit Master text styles</a:t>
            </a:r>
          </a:p>
        </p:txBody>
      </p:sp>
      <p:grpSp>
        <p:nvGrpSpPr>
          <p:cNvPr id="11" name="Group 10"/>
          <p:cNvGrpSpPr/>
          <p:nvPr/>
        </p:nvGrpSpPr>
        <p:grpSpPr>
          <a:xfrm rot="5400000">
            <a:off x="8666982" y="1371600"/>
            <a:ext cx="132762" cy="128466"/>
            <a:chOff x="6668087" y="1297746"/>
            <a:chExt cx="161840" cy="156602"/>
          </a:xfrm>
        </p:grpSpPr>
        <p:sp>
          <p:nvSpPr>
            <p:cNvPr id="12" name="Straight Connector 11"/>
            <p:cNvSpPr/>
            <p:nvPr/>
          </p:nvSpPr>
          <p:spPr>
            <a:xfrm rot="16200000">
              <a:off x="6664064" y="1301769"/>
              <a:ext cx="88509" cy="80463"/>
            </a:xfrm>
            <a:prstGeom prst="line">
              <a:avLst/>
            </a:prstGeom>
            <a:noFill/>
            <a:ln w="25400" cap="rnd">
              <a:solidFill>
                <a:srgbClr val="FFFFFF">
                  <a:alpha val="100000"/>
                </a:srgbClr>
              </a:solidFill>
            </a:ln>
          </p:spPr>
          <p:txBody>
            <a:bodyPr/>
            <a:lstStyle>
              <a:lvl1pPr lvl="0" rtl="0">
                <a:defRPr/>
              </a:lvl1pPr>
            </a:lstStyle>
            <a:p>
              <a:endParaRPr/>
            </a:p>
          </p:txBody>
        </p:sp>
        <p:sp>
          <p:nvSpPr>
            <p:cNvPr id="13" name="Straight Connector 12"/>
            <p:cNvSpPr/>
            <p:nvPr/>
          </p:nvSpPr>
          <p:spPr>
            <a:xfrm rot="16200000" flipV="1">
              <a:off x="6685888" y="1391257"/>
              <a:ext cx="125755" cy="427"/>
            </a:xfrm>
            <a:prstGeom prst="line">
              <a:avLst/>
            </a:prstGeom>
            <a:noFill/>
            <a:ln w="25400" cap="rnd">
              <a:solidFill>
                <a:srgbClr val="FFFFFF">
                  <a:alpha val="100000"/>
                </a:srgbClr>
              </a:solidFill>
            </a:ln>
          </p:spPr>
          <p:txBody>
            <a:bodyPr/>
            <a:lstStyle>
              <a:lvl1pPr lvl="0" rtl="0">
                <a:defRPr/>
              </a:lvl1pPr>
            </a:lstStyle>
            <a:p>
              <a:endParaRPr/>
            </a:p>
          </p:txBody>
        </p:sp>
        <p:sp>
          <p:nvSpPr>
            <p:cNvPr id="14" name="Straight Connector 13"/>
            <p:cNvSpPr/>
            <p:nvPr/>
          </p:nvSpPr>
          <p:spPr>
            <a:xfrm rot="5400000" flipH="1">
              <a:off x="6744524" y="1300853"/>
              <a:ext cx="88509" cy="82296"/>
            </a:xfrm>
            <a:prstGeom prst="line">
              <a:avLst/>
            </a:prstGeom>
            <a:noFill/>
            <a:ln w="25400" cap="rnd">
              <a:solidFill>
                <a:srgbClr val="FFFFFF">
                  <a:alpha val="100000"/>
                </a:srgbClr>
              </a:solidFill>
            </a:ln>
          </p:spPr>
          <p:txBody>
            <a:bodyPr/>
            <a:lstStyle>
              <a:lvl1pPr lvl="0" rtl="0">
                <a:defRPr/>
              </a:lvl1pPr>
            </a:lstStyle>
            <a:p>
              <a:endParaRPr/>
            </a:p>
          </p:txBody>
        </p:sp>
      </p:grpSp>
      <p:grpSp>
        <p:nvGrpSpPr>
          <p:cNvPr id="15" name="Group 14"/>
          <p:cNvGrpSpPr/>
          <p:nvPr/>
        </p:nvGrpSpPr>
        <p:grpSpPr>
          <a:xfrm rot="5400000">
            <a:off x="8320089" y="1474763"/>
            <a:ext cx="132763" cy="128466"/>
            <a:chOff x="6668087" y="1297746"/>
            <a:chExt cx="161840" cy="156602"/>
          </a:xfrm>
        </p:grpSpPr>
        <p:sp>
          <p:nvSpPr>
            <p:cNvPr id="16" name="Straight Connector 15"/>
            <p:cNvSpPr/>
            <p:nvPr/>
          </p:nvSpPr>
          <p:spPr>
            <a:xfrm rot="16200000">
              <a:off x="6664064" y="1301769"/>
              <a:ext cx="88509" cy="80463"/>
            </a:xfrm>
            <a:prstGeom prst="line">
              <a:avLst/>
            </a:prstGeom>
            <a:noFill/>
            <a:ln w="25400" cap="rnd">
              <a:solidFill>
                <a:srgbClr val="FFFFFF">
                  <a:alpha val="100000"/>
                </a:srgbClr>
              </a:solidFill>
            </a:ln>
          </p:spPr>
          <p:txBody>
            <a:bodyPr/>
            <a:lstStyle>
              <a:lvl1pPr lvl="0" rtl="0">
                <a:defRPr/>
              </a:lvl1pPr>
            </a:lstStyle>
            <a:p>
              <a:endParaRPr/>
            </a:p>
          </p:txBody>
        </p:sp>
        <p:sp>
          <p:nvSpPr>
            <p:cNvPr id="17" name="Straight Connector 16"/>
            <p:cNvSpPr/>
            <p:nvPr/>
          </p:nvSpPr>
          <p:spPr>
            <a:xfrm rot="16200000" flipV="1">
              <a:off x="6685888" y="1391257"/>
              <a:ext cx="125755" cy="427"/>
            </a:xfrm>
            <a:prstGeom prst="line">
              <a:avLst/>
            </a:prstGeom>
            <a:noFill/>
            <a:ln w="25400" cap="rnd">
              <a:solidFill>
                <a:srgbClr val="FFFFFF">
                  <a:alpha val="100000"/>
                </a:srgbClr>
              </a:solidFill>
            </a:ln>
          </p:spPr>
          <p:txBody>
            <a:bodyPr/>
            <a:lstStyle>
              <a:lvl1pPr lvl="0" rtl="0">
                <a:defRPr/>
              </a:lvl1pPr>
            </a:lstStyle>
            <a:p>
              <a:endParaRPr/>
            </a:p>
          </p:txBody>
        </p:sp>
        <p:sp>
          <p:nvSpPr>
            <p:cNvPr id="18" name="Straight Connector 17"/>
            <p:cNvSpPr/>
            <p:nvPr/>
          </p:nvSpPr>
          <p:spPr>
            <a:xfrm rot="5400000" flipH="1">
              <a:off x="6744524" y="1300853"/>
              <a:ext cx="88509" cy="82296"/>
            </a:xfrm>
            <a:prstGeom prst="line">
              <a:avLst/>
            </a:prstGeom>
            <a:noFill/>
            <a:ln w="25400" cap="rnd">
              <a:solidFill>
                <a:srgbClr val="FFFFFF">
                  <a:alpha val="100000"/>
                </a:srgbClr>
              </a:solidFill>
            </a:ln>
          </p:spPr>
          <p:txBody>
            <a:bodyPr/>
            <a:lstStyle>
              <a:lvl1pPr lvl="0" rtl="0">
                <a:defRPr/>
              </a:lvl1pPr>
            </a:lstStyle>
            <a:p>
              <a:endParaRPr/>
            </a:p>
          </p:txBody>
        </p:sp>
      </p:grpSp>
      <p:sp>
        <p:nvSpPr>
          <p:cNvPr id="19" name="Date Placeholder 18"/>
          <p:cNvSpPr txBox="1">
            <a:spLocks noGrp="1"/>
          </p:cNvSpPr>
          <p:nvPr>
            <p:ph type="dt" sz="half" idx="10"/>
          </p:nvPr>
        </p:nvSpPr>
        <p:spPr>
          <a:xfrm>
            <a:off x="6477000" y="55499"/>
            <a:ext cx="2133600" cy="365125"/>
          </a:xfrm>
          <a:prstGeom prst="rect">
            <a:avLst/>
          </a:prstGeom>
        </p:spPr>
        <p:txBody>
          <a:bodyPr/>
          <a:lstStyle>
            <a:lvl1pPr lvl="0" rtl="0">
              <a:defRPr/>
            </a:lvl1pPr>
          </a:lstStyle>
          <a:p>
            <a:endParaRPr/>
          </a:p>
        </p:txBody>
      </p:sp>
      <p:sp>
        <p:nvSpPr>
          <p:cNvPr id="20" name="Footer Placeholder 19"/>
          <p:cNvSpPr txBox="1">
            <a:spLocks noGrp="1"/>
          </p:cNvSpPr>
          <p:nvPr>
            <p:ph type="ftr" sz="quarter" idx="11"/>
          </p:nvPr>
        </p:nvSpPr>
        <p:spPr>
          <a:xfrm>
            <a:off x="914400" y="55499"/>
            <a:ext cx="5562600" cy="365125"/>
          </a:xfrm>
          <a:prstGeom prst="rect">
            <a:avLst/>
          </a:prstGeom>
        </p:spPr>
        <p:txBody>
          <a:bodyPr/>
          <a:lstStyle>
            <a:lvl1pPr lvl="0" rtl="0">
              <a:defRPr/>
            </a:lvl1pPr>
          </a:lstStyle>
          <a:p>
            <a:endParaRPr/>
          </a:p>
        </p:txBody>
      </p:sp>
      <p:sp>
        <p:nvSpPr>
          <p:cNvPr id="21" name="Slide Number Placeholder 20"/>
          <p:cNvSpPr txBox="1">
            <a:spLocks noGrp="1"/>
          </p:cNvSpPr>
          <p:nvPr>
            <p:ph type="sldNum" sz="quarter" idx="12"/>
          </p:nvPr>
        </p:nvSpPr>
        <p:spPr>
          <a:xfrm>
            <a:off x="8610600" y="55499"/>
            <a:ext cx="457200" cy="365125"/>
          </a:xfrm>
          <a:prstGeom prst="rect">
            <a:avLst/>
          </a:prstGeom>
        </p:spPr>
        <p:txBody>
          <a:bodyPr/>
          <a:lstStyle>
            <a:lvl1pPr lvl="0" rtl="0">
              <a:defRPr/>
            </a:lvl1pPr>
          </a:lstStyle>
          <a:p>
            <a:fld id="{8B38DBA3-52F9-4AF4-A6A4-FA4D7DB2F99C}" type="slidenum">
              <a:rPr/>
              <a:pPr/>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Date Placeholder 1"/>
          <p:cNvSpPr txBox="1">
            <a:spLocks noGrp="1"/>
          </p:cNvSpPr>
          <p:nvPr>
            <p:ph type="dt" sz="half" idx="10"/>
          </p:nvPr>
        </p:nvSpPr>
        <p:spPr>
          <a:prstGeom prst="rect">
            <a:avLst/>
          </a:prstGeom>
        </p:spPr>
        <p:txBody>
          <a:bodyPr/>
          <a:lstStyle>
            <a:lvl1pPr lvl="0" rtl="0">
              <a:defRPr/>
            </a:lvl1pPr>
          </a:lstStyle>
          <a:p>
            <a:endParaRPr/>
          </a:p>
        </p:txBody>
      </p:sp>
      <p:sp>
        <p:nvSpPr>
          <p:cNvPr id="3" name="Footer Placeholder 2"/>
          <p:cNvSpPr txBox="1">
            <a:spLocks noGrp="1"/>
          </p:cNvSpPr>
          <p:nvPr>
            <p:ph type="ftr" sz="quarter" idx="11"/>
          </p:nvPr>
        </p:nvSpPr>
        <p:spPr>
          <a:prstGeom prst="rect">
            <a:avLst/>
          </a:prstGeom>
        </p:spPr>
        <p:txBody>
          <a:bodyPr/>
          <a:lstStyle>
            <a:lvl1pPr lvl="0" rtl="0">
              <a:defRPr/>
            </a:lvl1pPr>
          </a:lstStyle>
          <a:p>
            <a:endParaRPr/>
          </a:p>
        </p:txBody>
      </p:sp>
      <p:sp>
        <p:nvSpPr>
          <p:cNvPr id="4" name="Slide Number Placeholder 3"/>
          <p:cNvSpPr txBox="1">
            <a:spLocks noGrp="1"/>
          </p:cNvSpPr>
          <p:nvPr>
            <p:ph type="sldNum" sz="quarter" idx="12"/>
          </p:nvPr>
        </p:nvSpPr>
        <p:spPr>
          <a:prstGeom prst="rect">
            <a:avLst/>
          </a:prstGeom>
        </p:spPr>
        <p:txBody>
          <a:bodyPr/>
          <a:lstStyle>
            <a:lvl1pPr lvl="0" rtl="0">
              <a:defRPr/>
            </a:lvl1pPr>
          </a:lstStyle>
          <a:p>
            <a:fld id="{8B38DBA3-52F9-4AF4-A6A4-FA4D7DB2F99C}" type="slidenum">
              <a:rPr/>
              <a:pPr/>
              <a:t>‹#›</a:t>
            </a:fld>
            <a:endParaRPr/>
          </a:p>
        </p:txBody>
      </p:sp>
      <p:sp>
        <p:nvSpPr>
          <p:cNvPr id="5" name="Rectangle 4"/>
          <p:cNvSpPr/>
          <p:nvPr/>
        </p:nvSpPr>
        <p:spPr>
          <a:xfrm>
            <a:off x="0" y="-1"/>
            <a:ext cx="365760" cy="6854457"/>
          </a:xfrm>
          <a:prstGeom prst="rect">
            <a:avLst/>
          </a:prstGeom>
          <a:solidFill>
            <a:srgbClr val="FFFFFF">
              <a:alpha val="100000"/>
            </a:srgbClr>
          </a:solidFill>
          <a:ln>
            <a:noFill/>
          </a:ln>
        </p:spPr>
        <p:txBody>
          <a:bodyPr anchor="ctr"/>
          <a:lstStyle>
            <a:lvl1pPr lvl="0" rtl="0">
              <a:defRPr/>
            </a:lvl1pPr>
          </a:lstStyle>
          <a:p>
            <a:endParaRPr/>
          </a:p>
        </p:txBody>
      </p:sp>
      <p:sp>
        <p:nvSpPr>
          <p:cNvPr id="6" name="Rectangle 5"/>
          <p:cNvSpPr/>
          <p:nvPr/>
        </p:nvSpPr>
        <p:spPr>
          <a:xfrm>
            <a:off x="309558" y="680477"/>
            <a:ext cx="45720" cy="365760"/>
          </a:xfrm>
          <a:prstGeom prst="rect">
            <a:avLst/>
          </a:prstGeom>
          <a:solidFill>
            <a:srgbClr val="000000"/>
          </a:solidFill>
          <a:ln>
            <a:noFill/>
          </a:ln>
        </p:spPr>
        <p:txBody>
          <a:bodyPr anchor="ctr"/>
          <a:lstStyle>
            <a:lvl1pPr lvl="0" rtl="0">
              <a:defRPr/>
            </a:lvl1pPr>
          </a:lstStyle>
          <a:p>
            <a:endParaRPr/>
          </a:p>
        </p:txBody>
      </p:sp>
      <p:sp>
        <p:nvSpPr>
          <p:cNvPr id="7" name="Rectangle 6"/>
          <p:cNvSpPr/>
          <p:nvPr/>
        </p:nvSpPr>
        <p:spPr>
          <a:xfrm>
            <a:off x="269073" y="680477"/>
            <a:ext cx="27432" cy="365760"/>
          </a:xfrm>
          <a:prstGeom prst="rect">
            <a:avLst/>
          </a:prstGeom>
          <a:solidFill>
            <a:srgbClr val="000000"/>
          </a:solidFill>
          <a:ln>
            <a:noFill/>
          </a:ln>
        </p:spPr>
        <p:txBody>
          <a:bodyPr anchor="ctr"/>
          <a:lstStyle>
            <a:lvl1pPr lvl="0" rtl="0">
              <a:defRPr/>
            </a:lvl1pPr>
          </a:lstStyle>
          <a:p>
            <a:endParaRPr/>
          </a:p>
        </p:txBody>
      </p:sp>
      <p:sp>
        <p:nvSpPr>
          <p:cNvPr id="8" name="Rectangle 7"/>
          <p:cNvSpPr/>
          <p:nvPr/>
        </p:nvSpPr>
        <p:spPr>
          <a:xfrm>
            <a:off x="250020" y="680477"/>
            <a:ext cx="9144" cy="365760"/>
          </a:xfrm>
          <a:prstGeom prst="rect">
            <a:avLst/>
          </a:prstGeom>
          <a:solidFill>
            <a:srgbClr val="000000"/>
          </a:solidFill>
          <a:ln>
            <a:noFill/>
          </a:ln>
        </p:spPr>
        <p:txBody>
          <a:bodyPr anchor="ctr"/>
          <a:lstStyle>
            <a:lvl1pPr lvl="0" rtl="0">
              <a:defRPr/>
            </a:lvl1pPr>
          </a:lstStyle>
          <a:p>
            <a:endParaRPr/>
          </a:p>
        </p:txBody>
      </p:sp>
      <p:sp>
        <p:nvSpPr>
          <p:cNvPr id="9" name="Rectangle 8"/>
          <p:cNvSpPr/>
          <p:nvPr/>
        </p:nvSpPr>
        <p:spPr>
          <a:xfrm>
            <a:off x="221768" y="680477"/>
            <a:ext cx="9144" cy="365760"/>
          </a:xfrm>
          <a:prstGeom prst="rect">
            <a:avLst/>
          </a:prstGeom>
          <a:solidFill>
            <a:srgbClr val="000000"/>
          </a:solidFill>
          <a:ln>
            <a:noFill/>
          </a:ln>
        </p:spPr>
        <p:txBody>
          <a:bodyPr anchor="ctr"/>
          <a:lstStyle>
            <a:lvl1pPr lvl="0" rtl="0">
              <a:defRPr/>
            </a:lvl1pPr>
          </a:lstStyle>
          <a:p>
            <a:endParaRPr/>
          </a:p>
        </p:txBody>
      </p:sp>
      <p:sp>
        <p:nvSpPr>
          <p:cNvPr id="10" name="Title 9"/>
          <p:cNvSpPr txBox="1">
            <a:spLocks noGrp="1"/>
          </p:cNvSpPr>
          <p:nvPr>
            <p:ph type="ctrTitle"/>
          </p:nvPr>
        </p:nvSpPr>
        <p:spPr>
          <a:xfrm>
            <a:off x="914400" y="4343400"/>
            <a:ext cx="7772400" cy="1975104"/>
          </a:xfrm>
          <a:prstGeom prst="rect">
            <a:avLst/>
          </a:prstGeom>
        </p:spPr>
        <p:txBody>
          <a:bodyPr/>
          <a:lstStyle>
            <a:lvl1pPr lvl="0" algn="l" rtl="0">
              <a:defRPr sz="4000" b="1" cap="all" baseline="0"/>
            </a:lvl1pPr>
          </a:lstStyle>
          <a:p>
            <a:pPr lvl="0" rtl="0"/>
            <a:r>
              <a:rPr/>
              <a:t>Click to edit Master title style</a:t>
            </a:r>
          </a:p>
        </p:txBody>
      </p:sp>
      <p:sp>
        <p:nvSpPr>
          <p:cNvPr id="11" name="Subtitle 10"/>
          <p:cNvSpPr txBox="1">
            <a:spLocks noGrp="1"/>
          </p:cNvSpPr>
          <p:nvPr>
            <p:ph type="subTitle" idx="1"/>
          </p:nvPr>
        </p:nvSpPr>
        <p:spPr>
          <a:xfrm>
            <a:off x="914400" y="2834640"/>
            <a:ext cx="7772400" cy="1508760"/>
          </a:xfrm>
          <a:prstGeom prst="rect">
            <a:avLst/>
          </a:prstGeom>
        </p:spPr>
        <p:txBody>
          <a:bodyPr lIns="100584" tIns="45720" anchor="b"/>
          <a:lstStyle>
            <a:lvl1pPr marL="0" lvl="0" indent="0" algn="l" rtl="0">
              <a:buNone/>
              <a:defRPr sz="2000">
                <a:solidFill>
                  <a:schemeClr val="tx1"/>
                </a:solidFill>
              </a:defRPr>
            </a:lvl1pPr>
          </a:lstStyle>
          <a:p>
            <a:pPr lvl="0" rtl="0"/>
            <a:r>
              <a:rPr/>
              <a:t>Click to edit Master subtitle style</a:t>
            </a:r>
          </a:p>
        </p:txBody>
      </p:sp>
      <p:sp>
        <p:nvSpPr>
          <p:cNvPr id="12" name="Rectangle 11"/>
          <p:cNvSpPr/>
          <p:nvPr/>
        </p:nvSpPr>
        <p:spPr>
          <a:xfrm>
            <a:off x="255291" y="5047394"/>
            <a:ext cx="73152" cy="1691641"/>
          </a:xfrm>
          <a:prstGeom prst="rect">
            <a:avLst/>
          </a:prstGeom>
          <a:solidFill>
            <a:schemeClr val="accent2">
              <a:alpha val="100000"/>
            </a:schemeClr>
          </a:solidFill>
          <a:ln>
            <a:noFill/>
          </a:ln>
        </p:spPr>
        <p:txBody>
          <a:bodyPr anchor="ctr"/>
          <a:lstStyle>
            <a:lvl1pPr lvl="0" rtl="0">
              <a:defRPr/>
            </a:lvl1pPr>
          </a:lstStyle>
          <a:p>
            <a:endParaRPr/>
          </a:p>
        </p:txBody>
      </p:sp>
      <p:sp>
        <p:nvSpPr>
          <p:cNvPr id="13" name="Rectangle 12"/>
          <p:cNvSpPr/>
          <p:nvPr/>
        </p:nvSpPr>
        <p:spPr>
          <a:xfrm>
            <a:off x="255291" y="4796819"/>
            <a:ext cx="73152" cy="228600"/>
          </a:xfrm>
          <a:prstGeom prst="rect">
            <a:avLst/>
          </a:prstGeom>
          <a:solidFill>
            <a:schemeClr val="accent3">
              <a:alpha val="100000"/>
            </a:schemeClr>
          </a:solidFill>
          <a:ln>
            <a:noFill/>
          </a:ln>
        </p:spPr>
        <p:txBody>
          <a:bodyPr anchor="ctr"/>
          <a:lstStyle>
            <a:lvl1pPr lvl="0" rtl="0">
              <a:defRPr/>
            </a:lvl1pPr>
          </a:lstStyle>
          <a:p>
            <a:endParaRPr/>
          </a:p>
        </p:txBody>
      </p:sp>
      <p:sp>
        <p:nvSpPr>
          <p:cNvPr id="14" name="Rectangle 13"/>
          <p:cNvSpPr/>
          <p:nvPr/>
        </p:nvSpPr>
        <p:spPr>
          <a:xfrm>
            <a:off x="255291" y="4637685"/>
            <a:ext cx="73152" cy="137160"/>
          </a:xfrm>
          <a:prstGeom prst="rect">
            <a:avLst/>
          </a:prstGeom>
          <a:solidFill>
            <a:schemeClr val="bg2"/>
          </a:solidFill>
          <a:ln>
            <a:noFill/>
          </a:ln>
        </p:spPr>
        <p:txBody>
          <a:bodyPr anchor="ctr"/>
          <a:lstStyle>
            <a:lvl1pPr lvl="0" rtl="0">
              <a:defRPr/>
            </a:lvl1pPr>
          </a:lstStyle>
          <a:p>
            <a:endParaRPr/>
          </a:p>
        </p:txBody>
      </p:sp>
      <p:sp>
        <p:nvSpPr>
          <p:cNvPr id="15" name="Rectangle 14"/>
          <p:cNvSpPr/>
          <p:nvPr/>
        </p:nvSpPr>
        <p:spPr>
          <a:xfrm>
            <a:off x="255291" y="4542559"/>
            <a:ext cx="73152" cy="73153"/>
          </a:xfrm>
          <a:prstGeom prst="rect">
            <a:avLst/>
          </a:prstGeom>
          <a:solidFill>
            <a:schemeClr val="accent2">
              <a:alpha val="100000"/>
            </a:schemeClr>
          </a:solidFill>
          <a:ln>
            <a:noFill/>
          </a:ln>
        </p:spPr>
        <p:txBody>
          <a:bodyPr anchor="ctr"/>
          <a:lstStyle>
            <a:lvl1pPr lvl="0" rtl="0">
              <a:defRPr/>
            </a:lvl1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512064"/>
            <a:ext cx="8229600" cy="914400"/>
          </a:xfrm>
          <a:prstGeom prst="rect">
            <a:avLst/>
          </a:prstGeom>
        </p:spPr>
        <p:txBody>
          <a:bodyPr/>
          <a:lstStyle>
            <a:lvl1pPr lvl="0" rtl="0">
              <a:defRPr/>
            </a:lvl1pPr>
          </a:lstStyle>
          <a:p>
            <a:pPr lvl="0" rtl="0"/>
            <a:r>
              <a:rPr/>
              <a:t>Click to edit Master title style</a:t>
            </a:r>
          </a:p>
        </p:txBody>
      </p:sp>
      <p:sp>
        <p:nvSpPr>
          <p:cNvPr id="3" name="Text Placeholder 2"/>
          <p:cNvSpPr txBox="1">
            <a:spLocks noGrp="1"/>
          </p:cNvSpPr>
          <p:nvPr>
            <p:ph type="body" sz="half" idx="1"/>
          </p:nvPr>
        </p:nvSpPr>
        <p:spPr>
          <a:xfrm>
            <a:off x="464344" y="1770501"/>
            <a:ext cx="4038600" cy="4525963"/>
          </a:xfrm>
          <a:prstGeom prst="rect">
            <a:avLst/>
          </a:prstGeom>
        </p:spPr>
        <p:txBody>
          <a:bodyPr/>
          <a:lstStyle>
            <a:lvl1pPr lvl="0" rtl="0">
              <a:defRPr sz="2800"/>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Text Placeholder 3"/>
          <p:cNvSpPr txBox="1">
            <a:spLocks noGrp="1"/>
          </p:cNvSpPr>
          <p:nvPr>
            <p:ph type="body" sz="half" idx="2"/>
          </p:nvPr>
        </p:nvSpPr>
        <p:spPr>
          <a:xfrm>
            <a:off x="4655344" y="1770501"/>
            <a:ext cx="4038600" cy="4525963"/>
          </a:xfrm>
          <a:prstGeom prst="rect">
            <a:avLst/>
          </a:prstGeom>
        </p:spPr>
        <p:txBody>
          <a:bodyPr/>
          <a:lstStyle>
            <a:lvl1pPr lvl="0" rtl="0">
              <a:defRPr sz="2800"/>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5" name="Date Placeholder 4"/>
          <p:cNvSpPr txBox="1">
            <a:spLocks noGrp="1"/>
          </p:cNvSpPr>
          <p:nvPr>
            <p:ph type="dt" sz="half" idx="10"/>
          </p:nvPr>
        </p:nvSpPr>
        <p:spPr>
          <a:prstGeom prst="rect">
            <a:avLst/>
          </a:prstGeom>
        </p:spPr>
        <p:txBody>
          <a:bodyPr/>
          <a:lstStyle>
            <a:lvl1pPr lvl="0" rt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rt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rtl="0">
              <a:defRPr/>
            </a:lvl1pPr>
          </a:lstStyle>
          <a:p>
            <a:fld id="{8B38DBA3-52F9-4AF4-A6A4-FA4D7DB2F99C}" type="slidenum">
              <a:rPr/>
              <a:pPr/>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0" y="-1"/>
            <a:ext cx="365760" cy="6854457"/>
          </a:xfrm>
          <a:prstGeom prst="rect">
            <a:avLst/>
          </a:prstGeom>
          <a:solidFill>
            <a:srgbClr val="FFFFFF">
              <a:alpha val="100000"/>
            </a:srgbClr>
          </a:solidFill>
          <a:ln>
            <a:noFill/>
          </a:ln>
        </p:spPr>
        <p:txBody>
          <a:bodyPr anchor="ctr"/>
          <a:lstStyle>
            <a:lvl1pPr lvl="0" rtl="0">
              <a:defRPr/>
            </a:lvl1pPr>
          </a:lstStyle>
          <a:p>
            <a:endParaRPr/>
          </a:p>
        </p:txBody>
      </p:sp>
      <p:sp>
        <p:nvSpPr>
          <p:cNvPr id="3" name="Rectangle 2"/>
          <p:cNvSpPr/>
          <p:nvPr/>
        </p:nvSpPr>
        <p:spPr>
          <a:xfrm>
            <a:off x="255291" y="5047394"/>
            <a:ext cx="73152" cy="1691641"/>
          </a:xfrm>
          <a:prstGeom prst="rect">
            <a:avLst/>
          </a:prstGeom>
          <a:solidFill>
            <a:schemeClr val="accent2">
              <a:alpha val="100000"/>
            </a:schemeClr>
          </a:solidFill>
          <a:ln>
            <a:noFill/>
          </a:ln>
        </p:spPr>
        <p:txBody>
          <a:bodyPr anchor="ctr"/>
          <a:lstStyle>
            <a:lvl1pPr lvl="0" rtl="0">
              <a:defRPr/>
            </a:lvl1pPr>
          </a:lstStyle>
          <a:p>
            <a:endParaRPr/>
          </a:p>
        </p:txBody>
      </p:sp>
      <p:sp>
        <p:nvSpPr>
          <p:cNvPr id="4" name="Rectangle 3"/>
          <p:cNvSpPr/>
          <p:nvPr/>
        </p:nvSpPr>
        <p:spPr>
          <a:xfrm>
            <a:off x="255291" y="4796819"/>
            <a:ext cx="73152" cy="228600"/>
          </a:xfrm>
          <a:prstGeom prst="rect">
            <a:avLst/>
          </a:prstGeom>
          <a:solidFill>
            <a:schemeClr val="accent3">
              <a:alpha val="100000"/>
            </a:schemeClr>
          </a:solidFill>
          <a:ln>
            <a:noFill/>
          </a:ln>
        </p:spPr>
        <p:txBody>
          <a:bodyPr anchor="ctr"/>
          <a:lstStyle>
            <a:lvl1pPr lvl="0" rtl="0">
              <a:defRPr/>
            </a:lvl1pPr>
          </a:lstStyle>
          <a:p>
            <a:endParaRPr/>
          </a:p>
        </p:txBody>
      </p:sp>
      <p:sp>
        <p:nvSpPr>
          <p:cNvPr id="5" name="Rectangle 4"/>
          <p:cNvSpPr/>
          <p:nvPr/>
        </p:nvSpPr>
        <p:spPr>
          <a:xfrm>
            <a:off x="255291" y="4637685"/>
            <a:ext cx="73152" cy="137160"/>
          </a:xfrm>
          <a:prstGeom prst="rect">
            <a:avLst/>
          </a:prstGeom>
          <a:solidFill>
            <a:schemeClr val="bg2"/>
          </a:solidFill>
          <a:ln>
            <a:noFill/>
          </a:ln>
        </p:spPr>
        <p:txBody>
          <a:bodyPr anchor="ctr"/>
          <a:lstStyle>
            <a:lvl1pPr lvl="0" rtl="0">
              <a:defRPr/>
            </a:lvl1pPr>
          </a:lstStyle>
          <a:p>
            <a:endParaRPr/>
          </a:p>
        </p:txBody>
      </p:sp>
      <p:sp>
        <p:nvSpPr>
          <p:cNvPr id="6" name="Rectangle 5"/>
          <p:cNvSpPr/>
          <p:nvPr/>
        </p:nvSpPr>
        <p:spPr>
          <a:xfrm>
            <a:off x="255291" y="4542559"/>
            <a:ext cx="73152" cy="73153"/>
          </a:xfrm>
          <a:prstGeom prst="rect">
            <a:avLst/>
          </a:prstGeom>
          <a:solidFill>
            <a:schemeClr val="accent2">
              <a:alpha val="100000"/>
            </a:schemeClr>
          </a:solidFill>
          <a:ln>
            <a:noFill/>
          </a:ln>
        </p:spPr>
        <p:txBody>
          <a:bodyPr anchor="ctr"/>
          <a:lstStyle>
            <a:lvl1pPr lvl="0" rtl="0">
              <a:defRPr/>
            </a:lvl1pPr>
          </a:lstStyle>
          <a:p>
            <a:endParaRPr/>
          </a:p>
        </p:txBody>
      </p:sp>
      <p:sp>
        <p:nvSpPr>
          <p:cNvPr id="7" name="Rectangle 6"/>
          <p:cNvSpPr/>
          <p:nvPr/>
        </p:nvSpPr>
        <p:spPr>
          <a:xfrm>
            <a:off x="309558" y="680477"/>
            <a:ext cx="45720" cy="365760"/>
          </a:xfrm>
          <a:prstGeom prst="rect">
            <a:avLst/>
          </a:prstGeom>
          <a:solidFill>
            <a:srgbClr val="000000">
              <a:alpha val="100000"/>
            </a:srgbClr>
          </a:solidFill>
          <a:ln>
            <a:noFill/>
          </a:ln>
        </p:spPr>
        <p:txBody>
          <a:bodyPr anchor="ctr"/>
          <a:lstStyle>
            <a:lvl1pPr lvl="0" rtl="0">
              <a:defRPr/>
            </a:lvl1pPr>
          </a:lstStyle>
          <a:p>
            <a:endParaRPr/>
          </a:p>
        </p:txBody>
      </p:sp>
      <p:sp>
        <p:nvSpPr>
          <p:cNvPr id="8" name="Rectangle 7"/>
          <p:cNvSpPr/>
          <p:nvPr/>
        </p:nvSpPr>
        <p:spPr>
          <a:xfrm>
            <a:off x="269073" y="680477"/>
            <a:ext cx="27432" cy="365760"/>
          </a:xfrm>
          <a:prstGeom prst="rect">
            <a:avLst/>
          </a:prstGeom>
          <a:solidFill>
            <a:srgbClr val="000000">
              <a:alpha val="100000"/>
            </a:srgbClr>
          </a:solidFill>
          <a:ln>
            <a:noFill/>
          </a:ln>
        </p:spPr>
        <p:txBody>
          <a:bodyPr anchor="ctr"/>
          <a:lstStyle>
            <a:lvl1pPr lvl="0" rtl="0">
              <a:defRPr/>
            </a:lvl1pPr>
          </a:lstStyle>
          <a:p>
            <a:endParaRPr/>
          </a:p>
        </p:txBody>
      </p:sp>
      <p:sp>
        <p:nvSpPr>
          <p:cNvPr id="9" name="Rectangle 8"/>
          <p:cNvSpPr/>
          <p:nvPr/>
        </p:nvSpPr>
        <p:spPr>
          <a:xfrm>
            <a:off x="250020" y="680477"/>
            <a:ext cx="9144" cy="365760"/>
          </a:xfrm>
          <a:prstGeom prst="rect">
            <a:avLst/>
          </a:prstGeom>
          <a:solidFill>
            <a:srgbClr val="000000">
              <a:alpha val="100000"/>
            </a:srgbClr>
          </a:solidFill>
          <a:ln>
            <a:noFill/>
          </a:ln>
        </p:spPr>
        <p:txBody>
          <a:bodyPr anchor="ctr"/>
          <a:lstStyle>
            <a:lvl1pPr lvl="0" rtl="0">
              <a:defRPr/>
            </a:lvl1pPr>
          </a:lstStyle>
          <a:p>
            <a:endParaRPr/>
          </a:p>
        </p:txBody>
      </p:sp>
      <p:sp>
        <p:nvSpPr>
          <p:cNvPr id="10" name="Rectangle 9"/>
          <p:cNvSpPr/>
          <p:nvPr/>
        </p:nvSpPr>
        <p:spPr>
          <a:xfrm>
            <a:off x="221768" y="680477"/>
            <a:ext cx="9144" cy="365760"/>
          </a:xfrm>
          <a:prstGeom prst="rect">
            <a:avLst/>
          </a:prstGeom>
          <a:solidFill>
            <a:srgbClr val="000000">
              <a:alpha val="100000"/>
            </a:srgbClr>
          </a:solidFill>
          <a:ln>
            <a:noFill/>
          </a:ln>
        </p:spPr>
        <p:txBody>
          <a:bodyPr anchor="ctr"/>
          <a:lstStyle>
            <a:lvl1pPr lvl="0" rtl="0">
              <a:defRPr/>
            </a:lvl1pPr>
          </a:lstStyle>
          <a:p>
            <a:endParaRPr/>
          </a:p>
        </p:txBody>
      </p:sp>
      <p:sp>
        <p:nvSpPr>
          <p:cNvPr id="11" name="Title Placeholder 10"/>
          <p:cNvSpPr txBox="1">
            <a:spLocks noGrp="1"/>
          </p:cNvSpPr>
          <p:nvPr>
            <p:ph type="title"/>
          </p:nvPr>
        </p:nvSpPr>
        <p:spPr>
          <a:xfrm>
            <a:off x="914400" y="512064"/>
            <a:ext cx="7772400" cy="914400"/>
          </a:xfrm>
          <a:prstGeom prst="rect">
            <a:avLst/>
          </a:prstGeom>
        </p:spPr>
        <p:txBody>
          <a:bodyPr anchor="t"/>
          <a:lstStyle>
            <a:lvl1pPr lvl="0" rtl="0">
              <a:defRPr/>
            </a:lvl1pPr>
          </a:lstStyle>
          <a:p>
            <a:pPr lvl="0" rtl="0"/>
            <a:r>
              <a:rPr/>
              <a:t>Click to edit Master title style</a:t>
            </a:r>
          </a:p>
        </p:txBody>
      </p:sp>
      <p:sp>
        <p:nvSpPr>
          <p:cNvPr id="12" name="Text Placeholder 11"/>
          <p:cNvSpPr txBox="1">
            <a:spLocks noGrp="1"/>
          </p:cNvSpPr>
          <p:nvPr>
            <p:ph type="body" idx="1"/>
          </p:nvPr>
        </p:nvSpPr>
        <p:spPr>
          <a:xfrm>
            <a:off x="914400" y="1783560"/>
            <a:ext cx="7772400" cy="4572000"/>
          </a:xfrm>
          <a:prstGeom prst="rect">
            <a:avLst/>
          </a:prstGeom>
        </p:spPr>
        <p:txBody>
          <a:bodyPr/>
          <a:lstStyle>
            <a:lvl1pPr lvl="0" rt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13" name="Date Placeholder 12"/>
          <p:cNvSpPr txBox="1">
            <a:spLocks noGrp="1"/>
          </p:cNvSpPr>
          <p:nvPr>
            <p:ph type="dt" sz="half" idx="2"/>
          </p:nvPr>
        </p:nvSpPr>
        <p:spPr>
          <a:xfrm>
            <a:off x="6477000" y="6416675"/>
            <a:ext cx="2133600" cy="365125"/>
          </a:xfrm>
          <a:prstGeom prst="rect">
            <a:avLst/>
          </a:prstGeom>
        </p:spPr>
        <p:txBody>
          <a:bodyPr anchor="b"/>
          <a:lstStyle>
            <a:lvl1pPr lvl="0" algn="l" rtl="0">
              <a:defRPr sz="1100">
                <a:solidFill>
                  <a:schemeClr val="tx2"/>
                </a:solidFill>
              </a:defRPr>
            </a:lvl1pPr>
          </a:lstStyle>
          <a:p>
            <a:endParaRPr/>
          </a:p>
        </p:txBody>
      </p:sp>
      <p:sp>
        <p:nvSpPr>
          <p:cNvPr id="14" name="Footer Placeholder 13"/>
          <p:cNvSpPr txBox="1">
            <a:spLocks noGrp="1"/>
          </p:cNvSpPr>
          <p:nvPr>
            <p:ph type="ftr" sz="quarter" idx="3"/>
          </p:nvPr>
        </p:nvSpPr>
        <p:spPr>
          <a:xfrm>
            <a:off x="914400" y="6416675"/>
            <a:ext cx="5562600" cy="365125"/>
          </a:xfrm>
          <a:prstGeom prst="rect">
            <a:avLst/>
          </a:prstGeom>
        </p:spPr>
        <p:txBody>
          <a:bodyPr anchor="b"/>
          <a:lstStyle>
            <a:lvl1pPr lvl="0" algn="r" rtl="0">
              <a:defRPr sz="1100">
                <a:solidFill>
                  <a:schemeClr val="tx2"/>
                </a:solidFill>
              </a:defRPr>
            </a:lvl1pPr>
          </a:lstStyle>
          <a:p>
            <a:endParaRPr/>
          </a:p>
        </p:txBody>
      </p:sp>
      <p:sp>
        <p:nvSpPr>
          <p:cNvPr id="15" name="Slide Number Placeholder 14"/>
          <p:cNvSpPr txBox="1">
            <a:spLocks noGrp="1"/>
          </p:cNvSpPr>
          <p:nvPr>
            <p:ph type="sldNum" sz="quarter" idx="4"/>
          </p:nvPr>
        </p:nvSpPr>
        <p:spPr>
          <a:xfrm>
            <a:off x="8610600" y="6416675"/>
            <a:ext cx="457200" cy="365125"/>
          </a:xfrm>
          <a:prstGeom prst="rect">
            <a:avLst/>
          </a:prstGeom>
        </p:spPr>
        <p:txBody>
          <a:bodyPr anchor="b"/>
          <a:lstStyle>
            <a:lvl1pPr lvl="0" algn="l" rtl="0">
              <a:defRPr sz="1200">
                <a:solidFill>
                  <a:schemeClr val="tx2"/>
                </a:solidFill>
              </a:defRPr>
            </a:lvl1pPr>
          </a:lstStyle>
          <a:p>
            <a:fld id="{8B38DBA3-52F9-4AF4-A6A4-FA4D7DB2F99C}" type="slidenum">
              <a:rPr/>
              <a:pPr/>
              <a:t>‹#›</a:t>
            </a:fld>
            <a:endParaRPr/>
          </a:p>
        </p:txBody>
      </p:sp>
    </p:spTree>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p:transition>
  <p:txStyles>
    <p:titleStyle>
      <a:lvl1pPr lvl="0" algn="l" rtl="0">
        <a:buNone/>
        <a:defRPr sz="4000" baseline="0">
          <a:solidFill>
            <a:schemeClr val="tx2">
              <a:satMod val="200000"/>
            </a:schemeClr>
          </a:solidFill>
          <a:latin typeface="Consolas"/>
        </a:defRPr>
      </a:lvl1pPr>
    </p:titleStyle>
    <p:bodyStyle>
      <a:lvl1pPr marL="409575" lvl="0" indent="-342900" algn="l" rtl="0">
        <a:spcBef>
          <a:spcPts val="700"/>
        </a:spcBef>
        <a:buClr>
          <a:schemeClr val="tx2"/>
        </a:buClr>
        <a:buSzPct val="95000"/>
        <a:buFont typeface="Wingdings"/>
        <a:buChar char=""/>
        <a:defRPr sz="3000">
          <a:solidFill>
            <a:schemeClr val="tx1"/>
          </a:solidFill>
          <a:latin typeface="Corbel"/>
        </a:defRPr>
      </a:lvl1pPr>
      <a:lvl2pPr marL="739775" lvl="0" indent="-285750" algn="l" rtl="0">
        <a:spcBef>
          <a:spcPct val="20000"/>
        </a:spcBef>
        <a:buClr>
          <a:schemeClr val="accent2"/>
        </a:buClr>
        <a:buSzPct val="90000"/>
        <a:buFont typeface="Wingdings"/>
        <a:buChar char=""/>
        <a:defRPr sz="2600">
          <a:solidFill>
            <a:schemeClr val="tx1"/>
          </a:solidFill>
          <a:latin typeface="Corbel"/>
        </a:defRPr>
      </a:lvl2pPr>
      <a:lvl3pPr marL="993775" lvl="0" indent="-228600" algn="l" rtl="0">
        <a:spcBef>
          <a:spcPct val="20000"/>
        </a:spcBef>
        <a:buClr>
          <a:schemeClr val="accent2"/>
        </a:buClr>
        <a:buFont typeface="Wingdings 2"/>
        <a:buChar char=""/>
        <a:defRPr sz="2400">
          <a:solidFill>
            <a:schemeClr val="tx1"/>
          </a:solidFill>
          <a:latin typeface="Corbel"/>
        </a:defRPr>
      </a:lvl3pPr>
      <a:lvl4pPr marL="1260475" lvl="0" indent="-228600" algn="l" rtl="0">
        <a:spcBef>
          <a:spcPct val="20000"/>
        </a:spcBef>
        <a:buClr>
          <a:schemeClr val="accent3"/>
        </a:buClr>
        <a:buFont typeface="Wingdings 3"/>
        <a:buChar char=""/>
        <a:defRPr sz="2200">
          <a:solidFill>
            <a:schemeClr val="tx1"/>
          </a:solidFill>
          <a:latin typeface="Corbel"/>
        </a:defRPr>
      </a:lvl4pPr>
      <a:lvl5pPr marL="1479550" lvl="0" indent="-209550" algn="l" rtl="0">
        <a:spcBef>
          <a:spcPct val="20000"/>
        </a:spcBef>
        <a:buClr>
          <a:schemeClr val="accent3"/>
        </a:buClr>
        <a:buFont typeface="Wingdings 2"/>
        <a:buChar char=""/>
        <a:defRPr sz="2000">
          <a:solidFill>
            <a:schemeClr val="tx1"/>
          </a:solidFill>
          <a:latin typeface="Corbel"/>
        </a:defRPr>
      </a:lvl5pPr>
      <a:lvl6pPr marL="1708150" lvl="0" indent="-209550" algn="l" rtl="0">
        <a:spcBef>
          <a:spcPct val="20000"/>
        </a:spcBef>
        <a:buClr>
          <a:schemeClr val="accent3"/>
        </a:buClr>
        <a:buFont typeface="Wingdings 2"/>
        <a:buChar char=""/>
        <a:defRPr sz="1800">
          <a:solidFill>
            <a:schemeClr val="tx1"/>
          </a:solidFill>
          <a:latin typeface="Corbel"/>
        </a:defRPr>
      </a:lvl6pPr>
      <a:lvl7pPr marL="1901825" lvl="0" indent="-182563" algn="l" rtl="0">
        <a:spcBef>
          <a:spcPct val="20000"/>
        </a:spcBef>
        <a:buClr>
          <a:schemeClr val="accent4"/>
        </a:buClr>
        <a:buFont typeface="Wingdings 2"/>
        <a:buChar char=""/>
        <a:defRPr sz="1600">
          <a:solidFill>
            <a:schemeClr val="tx1"/>
          </a:solidFill>
          <a:latin typeface="Corbel"/>
        </a:defRPr>
      </a:lvl7pPr>
      <a:lvl8pPr marL="2092325" lvl="0" indent="-182563" algn="l" rtl="0">
        <a:spcBef>
          <a:spcPct val="20000"/>
        </a:spcBef>
        <a:buClr>
          <a:schemeClr val="accent4"/>
        </a:buClr>
        <a:buFont typeface="Wingdings 2"/>
        <a:buChar char=""/>
        <a:defRPr sz="1600">
          <a:solidFill>
            <a:schemeClr val="tx1"/>
          </a:solidFill>
          <a:latin typeface="Corbel"/>
        </a:defRPr>
      </a:lvl8pPr>
      <a:lvl9pPr marL="2286000" lvl="0" indent="-182563" algn="l" rtl="0">
        <a:spcBef>
          <a:spcPct val="20000"/>
        </a:spcBef>
        <a:buClr>
          <a:schemeClr val="accent4"/>
        </a:buClr>
        <a:buFont typeface="Wingdings 2"/>
        <a:buChar char=""/>
        <a:defRPr sz="1600">
          <a:solidFill>
            <a:schemeClr val="tx1"/>
          </a:solidFill>
          <a:latin typeface="Corbel"/>
        </a:defRPr>
      </a:lvl9pPr>
    </p:bodyStyle>
    <p:otherStyle>
      <a:lvl1pPr marL="0" lvl="0" algn="l" rtl="0">
        <a:defRPr>
          <a:solidFill>
            <a:schemeClr val="tx1"/>
          </a:solidFill>
          <a:latin typeface="Corbel"/>
        </a:defRPr>
      </a:lvl1pPr>
      <a:lvl2pPr marL="457200" lvl="0" algn="l" rtl="0">
        <a:defRPr>
          <a:solidFill>
            <a:schemeClr val="tx1"/>
          </a:solidFill>
          <a:latin typeface="Corbel"/>
        </a:defRPr>
      </a:lvl2pPr>
      <a:lvl3pPr marL="914400" lvl="0" algn="l" rtl="0">
        <a:defRPr>
          <a:solidFill>
            <a:schemeClr val="tx1"/>
          </a:solidFill>
          <a:latin typeface="Corbel"/>
        </a:defRPr>
      </a:lvl3pPr>
      <a:lvl4pPr marL="1371600" lvl="0" algn="l" rtl="0">
        <a:defRPr>
          <a:solidFill>
            <a:schemeClr val="tx1"/>
          </a:solidFill>
          <a:latin typeface="Corbel"/>
        </a:defRPr>
      </a:lvl4pPr>
      <a:lvl5pPr marL="1828800" lvl="0" algn="l" rtl="0">
        <a:defRPr>
          <a:solidFill>
            <a:schemeClr val="tx1"/>
          </a:solidFill>
          <a:latin typeface="Corbel"/>
        </a:defRPr>
      </a:lvl5pPr>
      <a:lvl6pPr marL="2286000" lvl="0" algn="l" rtl="0">
        <a:defRPr>
          <a:solidFill>
            <a:schemeClr val="tx1"/>
          </a:solidFill>
          <a:latin typeface="Corbel"/>
        </a:defRPr>
      </a:lvl6pPr>
      <a:lvl7pPr marL="2743200" lvl="0" algn="l" rtl="0">
        <a:defRPr>
          <a:solidFill>
            <a:schemeClr val="tx1"/>
          </a:solidFill>
          <a:latin typeface="Corbel"/>
        </a:defRPr>
      </a:lvl7pPr>
      <a:lvl8pPr marL="3200400" lvl="0" algn="l" rtl="0">
        <a:defRPr>
          <a:solidFill>
            <a:schemeClr val="tx1"/>
          </a:solidFill>
          <a:latin typeface="Corbel"/>
        </a:defRPr>
      </a:lvl8pPr>
      <a:lvl9pPr marL="3657600" lvl="0" algn="l" rtl="0">
        <a:defRPr>
          <a:solidFill>
            <a:schemeClr val="tx1"/>
          </a:solidFill>
          <a:latin typeface="Corbe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8.xml"/></Relationships>
</file>

<file path=ppt/slides/_rels/slide1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1.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8.xml"/></Relationships>
</file>

<file path=ppt/slides/_rels/slide20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26.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8.xml"/></Relationships>
</file>

<file path=ppt/slides/_rels/slide2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8.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8.xml"/></Relationships>
</file>

<file path=ppt/slides/_rels/slide27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8.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8.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0.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0.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0.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0.xml"/></Relationships>
</file>

<file path=ppt/slides/_rels/slide35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372600" cy="685800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533400"/>
            <a:ext cx="8229600" cy="1371600"/>
          </a:xfrm>
          <a:prstGeom prst="rect">
            <a:avLst/>
          </a:prstGeom>
          <a:noFill/>
          <a:ln>
            <a:noFill/>
          </a:ln>
        </p:spPr>
        <p:txBody>
          <a:bodyPr anchor="ctr">
            <a:normAutofit fontScale="90000"/>
          </a:bodyPr>
          <a:lstStyle>
            <a:lvl1pPr lvl="0" rtl="0">
              <a:defRPr/>
            </a:lvl1pPr>
          </a:lstStyle>
          <a:p>
            <a:pPr lvl="0" algn="ctr" rtl="0"/>
            <a:r>
              <a:rPr b="1" i="1"/>
              <a:t>      </a:t>
            </a:r>
            <a:r>
              <a:rPr b="1"/>
              <a:t>1.</a:t>
            </a:r>
            <a:r>
              <a:rPr lang="bg-BG" b="1">
                <a:effectLst>
                  <a:outerShdw blurRad="38100" dist="38100" dir="2700000" algn="tl">
                    <a:srgbClr val="000000">
                      <a:alpha val="43137"/>
                    </a:srgbClr>
                  </a:outerShdw>
                </a:effectLst>
              </a:rPr>
              <a:t>CONCURRENT</a:t>
            </a:r>
            <a:r>
              <a:rPr b="1">
                <a:effectLst>
                  <a:outerShdw blurRad="38100" dist="38100" dir="2700000" algn="tl">
                    <a:srgbClr val="000000">
                      <a:alpha val="43137"/>
                    </a:srgbClr>
                  </a:outerShdw>
                </a:effectLst>
              </a:rPr>
              <a:t> </a:t>
            </a:r>
            <a:r>
              <a:rPr lang="bg-BG" b="1">
                <a:effectLst>
                  <a:outerShdw blurRad="38100" dist="38100" dir="2700000" algn="tl">
                    <a:srgbClr val="000000">
                      <a:alpha val="43137"/>
                    </a:srgbClr>
                  </a:outerShdw>
                </a:effectLst>
              </a:rPr>
              <a:t>DISINFECTION </a:t>
            </a:r>
            <a:r>
              <a:t/>
            </a:r>
            <a:br/>
            <a:endParaRPr/>
          </a:p>
        </p:txBody>
      </p:sp>
      <p:sp>
        <p:nvSpPr>
          <p:cNvPr id="3" name="Text Placeholder 2"/>
          <p:cNvSpPr txBox="1">
            <a:spLocks noGrp="1"/>
          </p:cNvSpPr>
          <p:nvPr>
            <p:ph type="body"/>
          </p:nvPr>
        </p:nvSpPr>
        <p:spPr>
          <a:xfrm>
            <a:off x="1143000" y="2057400"/>
            <a:ext cx="7500966" cy="4038600"/>
          </a:xfrm>
          <a:prstGeom prst="rect">
            <a:avLst/>
          </a:prstGeom>
          <a:noFill/>
          <a:ln>
            <a:noFill/>
          </a:ln>
        </p:spPr>
        <p:txBody>
          <a:bodyPr/>
          <a:lstStyle>
            <a:lvl1pPr lvl="0" rtl="0">
              <a:defRPr/>
            </a:lvl1pPr>
          </a:lstStyle>
          <a:p>
            <a:pPr marL="0" lvl="0" indent="0" rtl="0">
              <a:buNone/>
            </a:pPr>
            <a:r>
              <a:rPr lang="bg-BG" sz="3600" dirty="0">
                <a:latin typeface="Calibri"/>
              </a:rPr>
              <a:t>       </a:t>
            </a:r>
            <a:r>
              <a:rPr sz="3600" dirty="0">
                <a:latin typeface="Calibri"/>
              </a:rPr>
              <a:t>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the application of disinfective measures as soon as possible after the discharge of infectious material from the body of an infected person or after the soiling of articles with such infectious discharges.</a:t>
            </a:r>
          </a:p>
        </p:txBody>
      </p:sp>
    </p:spTree>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09600" y="2590800"/>
            <a:ext cx="7848600" cy="3065017"/>
          </a:xfrm>
          <a:prstGeom prst="rect">
            <a:avLst/>
          </a:prstGeom>
          <a:noFill/>
          <a:ln>
            <a:noFill/>
          </a:ln>
        </p:spPr>
        <p:txBody>
          <a:bodyPr/>
          <a:lstStyle>
            <a:lvl1pPr lvl="0" rtl="0">
              <a:defRPr/>
            </a:lvl1pPr>
          </a:lstStyle>
          <a:p>
            <a:pPr marL="0" lvl="0" indent="0" rtl="0">
              <a:buNone/>
            </a:pPr>
            <a:r>
              <a:rPr lang="bg-BG" sz="3200" dirty="0"/>
              <a:t>            </a:t>
            </a:r>
            <a:r>
              <a:rPr sz="3200"/>
              <a:t>  </a:t>
            </a:r>
            <a:r>
              <a:rPr lang="bg-BG" sz="3200" dirty="0"/>
              <a:t>For accurate reading of the wet bulb thermometer, the air should  pass over the bulb with a </a:t>
            </a:r>
            <a:r>
              <a:rPr lang="bg-BG" sz="3200" dirty="0" smtClean="0"/>
              <a:t>sp</a:t>
            </a:r>
            <a:r>
              <a:rPr lang="en-US" sz="3200" dirty="0" smtClean="0"/>
              <a:t>e</a:t>
            </a:r>
            <a:r>
              <a:rPr lang="bg-BG" sz="3200" dirty="0" smtClean="0"/>
              <a:t>ed </a:t>
            </a:r>
            <a:r>
              <a:rPr lang="bg-BG" sz="3200" dirty="0"/>
              <a:t>of about 800ft/min (5 m/sec).</a:t>
            </a:r>
          </a:p>
        </p:txBody>
      </p:sp>
    </p:spTree>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428604"/>
            <a:ext cx="8229600" cy="916008"/>
          </a:xfrm>
          <a:prstGeom prst="rect">
            <a:avLst/>
          </a:prstGeom>
          <a:noFill/>
          <a:ln>
            <a:noFill/>
          </a:ln>
        </p:spPr>
        <p:txBody>
          <a:bodyPr anchor="ctr">
            <a:normAutofit fontScale="90000"/>
          </a:bodyPr>
          <a:lstStyle>
            <a:lvl1pPr lvl="0" rtl="0">
              <a:defRPr/>
            </a:lvl1pPr>
          </a:lstStyle>
          <a:p>
            <a:pPr lvl="0" rtl="0"/>
            <a:r>
              <a:rPr b="1"/>
              <a:t>          </a:t>
            </a:r>
            <a:r>
              <a:rPr lang="bg-BG" sz="4400" b="1">
                <a:effectLst>
                  <a:outerShdw blurRad="38100" dist="38100" dir="2700000" algn="tl">
                    <a:srgbClr val="000000">
                      <a:alpha val="43137"/>
                    </a:srgbClr>
                  </a:outerShdw>
                </a:effectLst>
              </a:rPr>
              <a:t>BAROMETER</a:t>
            </a:r>
            <a:r>
              <a:t/>
            </a:r>
            <a:br/>
            <a:endParaRPr/>
          </a:p>
        </p:txBody>
      </p:sp>
      <p:sp>
        <p:nvSpPr>
          <p:cNvPr id="3" name="Text Placeholder 2"/>
          <p:cNvSpPr txBox="1">
            <a:spLocks noGrp="1"/>
          </p:cNvSpPr>
          <p:nvPr>
            <p:ph type="body"/>
          </p:nvPr>
        </p:nvSpPr>
        <p:spPr>
          <a:xfrm>
            <a:off x="457200" y="1371600"/>
            <a:ext cx="8229600" cy="4505325"/>
          </a:xfrm>
          <a:prstGeom prst="rect">
            <a:avLst/>
          </a:prstGeom>
          <a:noFill/>
          <a:ln>
            <a:noFill/>
          </a:ln>
        </p:spPr>
        <p:txBody>
          <a:bodyPr/>
          <a:lstStyle>
            <a:lvl1pPr lvl="0" rtl="0">
              <a:defRPr/>
            </a:lvl1pPr>
          </a:lstStyle>
          <a:p>
            <a:pPr marL="0" lvl="0" indent="0" rtl="0">
              <a:buNone/>
            </a:pPr>
            <a:r>
              <a:rPr lang="bg-BG" dirty="0"/>
              <a:t>                       The atmospheric pressure </a:t>
            </a:r>
            <a:r>
              <a:rPr lang="en-US" dirty="0" smtClean="0"/>
              <a:t>a</a:t>
            </a:r>
            <a:r>
              <a:rPr lang="bg-BG" dirty="0" smtClean="0"/>
              <a:t>t </a:t>
            </a:r>
            <a:r>
              <a:rPr lang="bg-BG" dirty="0"/>
              <a:t>earth's surface close to the sea level averages 760 mm of hg. This is called ''One atmosphere of pressure ''. Man is physiologically adapted to live at 760 mm of hg perssuer or close to it. The atmospheric pressure falls as altitude increases, and rises altitude decreases, Thus at an altitude of 100,000 fet above mean sae level , the atmospheric pressure is less than 10 mm of hg</a:t>
            </a:r>
            <a:r>
              <a:rPr/>
              <a:t>. </a:t>
            </a:r>
          </a:p>
        </p:txBody>
      </p:sp>
    </p:spTree>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533400"/>
            <a:ext cx="8229600" cy="5719762"/>
          </a:xfrm>
          <a:prstGeom prst="rect">
            <a:avLst/>
          </a:prstGeom>
          <a:noFill/>
          <a:ln>
            <a:noFill/>
          </a:ln>
        </p:spPr>
        <p:txBody>
          <a:bodyPr/>
          <a:lstStyle>
            <a:lvl1pPr lvl="0" rtl="0">
              <a:defRPr/>
            </a:lvl1pPr>
          </a:lstStyle>
          <a:p>
            <a:pPr marL="0" lvl="0" indent="0" rtl="0">
              <a:buNone/>
            </a:pPr>
            <a:r>
              <a:rPr lang="bg-BG"/>
              <a:t>            </a:t>
            </a:r>
            <a:r>
              <a:rPr/>
              <a:t>  </a:t>
            </a:r>
            <a:r>
              <a:rPr lang="bg-BG" sz="3200"/>
              <a:t>The pressure increases at the rate of ''One atmosphere'' for each 33 feet depth below sea level</a:t>
            </a:r>
            <a:r>
              <a:rPr sz="3200"/>
              <a:t>. </a:t>
            </a:r>
            <a:r>
              <a:rPr lang="bg-BG" sz="3200"/>
              <a:t> </a:t>
            </a:r>
          </a:p>
          <a:p>
            <a:pPr marL="0" lvl="0" indent="0" rtl="0">
              <a:buNone/>
            </a:pPr>
            <a:r>
              <a:rPr lang="bg-BG" sz="3200"/>
              <a:t>           </a:t>
            </a:r>
            <a:r>
              <a:rPr sz="3200"/>
              <a:t>  </a:t>
            </a:r>
            <a:r>
              <a:rPr lang="bg-BG" sz="3200"/>
              <a:t>The instrument used for measuring atmospheric perssure are known as</a:t>
            </a:r>
            <a:r>
              <a:rPr lang="bg-BG" sz="3200" b="1"/>
              <a:t> barometers.  There are three well - known kinds: </a:t>
            </a:r>
          </a:p>
          <a:p>
            <a:pPr marL="0" lvl="0" indent="0" rtl="0">
              <a:buNone/>
            </a:pPr>
            <a:r>
              <a:rPr lang="bg-BG" sz="3200" b="1"/>
              <a:t>              1. Fortin's Barometer. </a:t>
            </a:r>
          </a:p>
          <a:p>
            <a:pPr marL="0" lvl="0" indent="0" rtl="0">
              <a:buNone/>
            </a:pPr>
            <a:r>
              <a:rPr lang="bg-BG" sz="3200" b="1"/>
              <a:t>              2. Kew  pattern station barometer. </a:t>
            </a:r>
          </a:p>
          <a:p>
            <a:pPr marL="0" lvl="0" indent="0" rtl="0">
              <a:buNone/>
            </a:pPr>
            <a:r>
              <a:rPr lang="bg-BG" sz="3200" b="1"/>
              <a:t>              3. Barograph </a:t>
            </a:r>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838200"/>
            <a:ext cx="8229600" cy="5262563"/>
          </a:xfrm>
          <a:prstGeom prst="rect">
            <a:avLst/>
          </a:prstGeom>
          <a:noFill/>
          <a:ln>
            <a:noFill/>
          </a:ln>
        </p:spPr>
        <p:txBody>
          <a:bodyPr/>
          <a:lstStyle>
            <a:lvl1pPr lvl="0" rtl="0">
              <a:defRPr/>
            </a:lvl1pPr>
          </a:lstStyle>
          <a:p>
            <a:pPr marL="0" lvl="0" indent="0" rtl="0">
              <a:buNone/>
            </a:pPr>
            <a:r>
              <a:rPr lang="bg-BG"/>
              <a:t>                 </a:t>
            </a:r>
            <a:r>
              <a:rPr lang="bg-BG" sz="3200"/>
              <a:t>The kew pattern brometer is widly used by the indian meteorological department for measuring the atmospheric pressure. Barograph is an instrument for a obtaining a continuous record of atmospheric pressure. </a:t>
            </a:r>
          </a:p>
          <a:p>
            <a:pPr marL="0" lvl="0" indent="0" rtl="0">
              <a:buNone/>
            </a:pPr>
            <a:r>
              <a:rPr lang="bg-BG" sz="3200"/>
              <a:t>               </a:t>
            </a:r>
            <a:r>
              <a:rPr sz="3200"/>
              <a:t> </a:t>
            </a:r>
            <a:r>
              <a:rPr lang="bg-BG" sz="3200"/>
              <a:t>Its a circular box, the walls of which collapse or distend when the atmospheric pressure rises or fall.  </a:t>
            </a:r>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81000"/>
            <a:ext cx="8229600" cy="1146175"/>
          </a:xfrm>
          <a:prstGeom prst="rect">
            <a:avLst/>
          </a:prstGeom>
          <a:noFill/>
          <a:ln>
            <a:noFill/>
          </a:ln>
        </p:spPr>
        <p:txBody>
          <a:bodyPr anchor="ctr">
            <a:normAutofit fontScale="90000"/>
          </a:bodyPr>
          <a:lstStyle>
            <a:lvl1pPr lvl="0" rtl="0">
              <a:defRPr/>
            </a:lvl1pPr>
          </a:lstStyle>
          <a:p>
            <a:pPr lvl="0" rtl="0"/>
            <a:r>
              <a:rPr b="1">
                <a:effectLst>
                  <a:outerShdw blurRad="38100" dist="38100" dir="2700000" algn="tl">
                    <a:srgbClr val="000000">
                      <a:alpha val="43137"/>
                    </a:srgbClr>
                  </a:outerShdw>
                </a:effectLst>
              </a:rPr>
              <a:t>   </a:t>
            </a:r>
            <a:r>
              <a:rPr lang="bg-BG" b="1">
                <a:effectLst>
                  <a:outerShdw blurRad="38100" dist="38100" dir="2700000" algn="tl">
                    <a:srgbClr val="000000">
                      <a:alpha val="43137"/>
                    </a:srgbClr>
                  </a:outerShdw>
                </a:effectLst>
              </a:rPr>
              <a:t>HYDROMETER MILK / LACTOMETER</a:t>
            </a:r>
            <a:r>
              <a:t/>
            </a:r>
            <a:br/>
            <a:endParaRPr/>
          </a:p>
        </p:txBody>
      </p:sp>
      <p:sp>
        <p:nvSpPr>
          <p:cNvPr id="3" name="Text Placeholder 2"/>
          <p:cNvSpPr txBox="1">
            <a:spLocks noGrp="1"/>
          </p:cNvSpPr>
          <p:nvPr>
            <p:ph type="body"/>
          </p:nvPr>
        </p:nvSpPr>
        <p:spPr>
          <a:xfrm>
            <a:off x="381000" y="1828800"/>
            <a:ext cx="8229600" cy="4038600"/>
          </a:xfrm>
          <a:prstGeom prst="rect">
            <a:avLst/>
          </a:prstGeom>
          <a:noFill/>
          <a:ln>
            <a:noFill/>
          </a:ln>
        </p:spPr>
        <p:txBody>
          <a:bodyPr/>
          <a:lstStyle>
            <a:lvl1pPr lvl="0" rtl="0">
              <a:defRPr/>
            </a:lvl1pPr>
          </a:lstStyle>
          <a:p>
            <a:pPr marL="0" lvl="0" indent="0" rtl="0">
              <a:buNone/>
            </a:pPr>
            <a:r>
              <a:rPr lang="bg-BG" sz="3200" dirty="0"/>
              <a:t>            </a:t>
            </a:r>
            <a:r>
              <a:rPr sz="3200"/>
              <a:t>      </a:t>
            </a:r>
            <a:r>
              <a:rPr lang="bg-BG" sz="3200" dirty="0" smtClean="0"/>
              <a:t>It</a:t>
            </a:r>
            <a:r>
              <a:rPr lang="en-US" sz="3200" dirty="0" smtClean="0"/>
              <a:t> </a:t>
            </a:r>
            <a:r>
              <a:rPr lang="en-US" sz="3200" dirty="0" err="1" smtClean="0"/>
              <a:t>i</a:t>
            </a:r>
            <a:r>
              <a:rPr lang="bg-BG" sz="3200" dirty="0" smtClean="0"/>
              <a:t>s </a:t>
            </a:r>
            <a:r>
              <a:rPr lang="bg-BG" sz="3200" dirty="0"/>
              <a:t>used for find out the specific gravity of milk.  In this instrument the readings are noted from 0 to 15. After putting in to the milk by noting the reading at the level of surface of milk. Thus specific gravity can be measured. </a:t>
            </a:r>
          </a:p>
        </p:txBody>
      </p: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447800" y="609600"/>
            <a:ext cx="5867400" cy="1146175"/>
          </a:xfrm>
          <a:prstGeom prst="rect">
            <a:avLst/>
          </a:prstGeom>
          <a:noFill/>
          <a:ln>
            <a:noFill/>
          </a:ln>
        </p:spPr>
        <p:txBody>
          <a:bodyPr anchor="ctr">
            <a:normAutofit fontScale="90000"/>
          </a:bodyPr>
          <a:lstStyle>
            <a:lvl1pPr lvl="0" rtl="0">
              <a:defRPr/>
            </a:lvl1pPr>
          </a:lstStyle>
          <a:p>
            <a:pPr lvl="0" rtl="0"/>
            <a:r>
              <a:rPr b="1" i="1"/>
              <a:t>    </a:t>
            </a:r>
            <a:r>
              <a:rPr lang="bg-BG" b="1">
                <a:effectLst>
                  <a:outerShdw blurRad="38100" dist="38100" dir="2700000" algn="tl">
                    <a:srgbClr val="000000">
                      <a:alpha val="43137"/>
                    </a:srgbClr>
                  </a:outerShdw>
                </a:effectLst>
              </a:rPr>
              <a:t>HYDROMETER WATER </a:t>
            </a:r>
            <a:r>
              <a:t/>
            </a:r>
            <a:br/>
            <a:endParaRPr/>
          </a:p>
        </p:txBody>
      </p:sp>
      <p:sp>
        <p:nvSpPr>
          <p:cNvPr id="3" name="Text Placeholder 2"/>
          <p:cNvSpPr txBox="1">
            <a:spLocks noGrp="1"/>
          </p:cNvSpPr>
          <p:nvPr>
            <p:ph type="body"/>
          </p:nvPr>
        </p:nvSpPr>
        <p:spPr>
          <a:xfrm>
            <a:off x="381000" y="2590800"/>
            <a:ext cx="8229600" cy="2214564"/>
          </a:xfrm>
          <a:prstGeom prst="rect">
            <a:avLst/>
          </a:prstGeom>
          <a:noFill/>
          <a:ln>
            <a:noFill/>
          </a:ln>
        </p:spPr>
        <p:txBody>
          <a:bodyPr/>
          <a:lstStyle>
            <a:lvl1pPr lvl="0" rtl="0">
              <a:defRPr/>
            </a:lvl1pPr>
          </a:lstStyle>
          <a:p>
            <a:pPr marL="0" lvl="0" indent="0" rtl="0">
              <a:buNone/>
            </a:pPr>
            <a:r>
              <a:rPr lang="bg-BG"/>
              <a:t>            </a:t>
            </a:r>
            <a:r>
              <a:rPr/>
              <a:t>     </a:t>
            </a:r>
            <a:r>
              <a:rPr lang="bg-BG" sz="3200"/>
              <a:t>This is the instrument used for finding out the specific gravity of water after dipping into water.  The readings can be noted at the level of water surface. </a:t>
            </a:r>
          </a:p>
        </p:txBody>
      </p:sp>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81000" y="990600"/>
            <a:ext cx="8229600" cy="1098550"/>
          </a:xfrm>
          <a:prstGeom prst="rect">
            <a:avLst/>
          </a:prstGeom>
          <a:noFill/>
          <a:ln>
            <a:noFill/>
          </a:ln>
        </p:spPr>
        <p:txBody>
          <a:bodyPr anchor="ctr">
            <a:normAutofit fontScale="90000"/>
          </a:bodyPr>
          <a:lstStyle>
            <a:lvl1pPr lvl="0" rtl="0">
              <a:defRPr/>
            </a:lvl1pPr>
          </a:lstStyle>
          <a:p>
            <a:pPr lvl="0" rtl="0"/>
            <a:r>
              <a:rPr b="1"/>
              <a:t>    </a:t>
            </a:r>
            <a:r>
              <a:rPr lang="bg-BG" b="1" dirty="0" smtClean="0">
                <a:effectLst>
                  <a:outerShdw blurRad="38100" dist="38100" dir="2700000" algn="tl">
                    <a:srgbClr val="000000">
                      <a:alpha val="43137"/>
                    </a:srgbClr>
                  </a:outerShdw>
                </a:effectLst>
              </a:rPr>
              <a:t>HYDRO</a:t>
            </a:r>
            <a:r>
              <a:rPr lang="en-US" b="1" dirty="0" smtClean="0">
                <a:effectLst>
                  <a:outerShdw blurRad="38100" dist="38100" dir="2700000" algn="tl">
                    <a:srgbClr val="000000">
                      <a:alpha val="43137"/>
                    </a:srgbClr>
                  </a:outerShdw>
                </a:effectLst>
              </a:rPr>
              <a:t>METER </a:t>
            </a:r>
            <a:r>
              <a:rPr lang="bg-BG" b="1" dirty="0" smtClean="0">
                <a:effectLst>
                  <a:outerShdw blurRad="38100" dist="38100" dir="2700000" algn="tl">
                    <a:srgbClr val="000000">
                      <a:alpha val="43137"/>
                    </a:srgbClr>
                  </a:outerShdw>
                </a:effectLst>
              </a:rPr>
              <a:t>SPIRIT </a:t>
            </a:r>
            <a:r>
              <a:rPr lang="bg-BG" b="1" dirty="0">
                <a:effectLst>
                  <a:outerShdw blurRad="38100" dist="38100" dir="2700000" algn="tl">
                    <a:srgbClr val="000000">
                      <a:alpha val="43137"/>
                    </a:srgbClr>
                  </a:outerShdw>
                </a:effectLst>
              </a:rPr>
              <a:t>/ ALCOHOL METER </a:t>
            </a:r>
            <a:r>
              <a:t/>
            </a:r>
            <a:br/>
            <a:endParaRPr/>
          </a:p>
        </p:txBody>
      </p:sp>
      <p:sp>
        <p:nvSpPr>
          <p:cNvPr id="3" name="Text Placeholder 2"/>
          <p:cNvSpPr txBox="1">
            <a:spLocks noGrp="1"/>
          </p:cNvSpPr>
          <p:nvPr>
            <p:ph type="body"/>
          </p:nvPr>
        </p:nvSpPr>
        <p:spPr>
          <a:xfrm>
            <a:off x="533400" y="2514600"/>
            <a:ext cx="8229600" cy="2076450"/>
          </a:xfrm>
          <a:prstGeom prst="rect">
            <a:avLst/>
          </a:prstGeom>
          <a:noFill/>
          <a:ln>
            <a:noFill/>
          </a:ln>
        </p:spPr>
        <p:txBody>
          <a:bodyPr/>
          <a:lstStyle>
            <a:lvl1pPr lvl="0" rtl="0">
              <a:defRPr/>
            </a:lvl1pPr>
          </a:lstStyle>
          <a:p>
            <a:pPr marL="0" lvl="0" indent="0" rtl="0">
              <a:buNone/>
            </a:pPr>
            <a:r>
              <a:rPr lang="bg-BG" dirty="0"/>
              <a:t>            </a:t>
            </a:r>
            <a:r>
              <a:rPr/>
              <a:t>    </a:t>
            </a:r>
            <a:r>
              <a:rPr lang="bg-BG" sz="3200" dirty="0"/>
              <a:t>For measuring the specific gravity of spirit.  </a:t>
            </a:r>
            <a:r>
              <a:rPr lang="bg-BG" sz="3200" dirty="0" smtClean="0"/>
              <a:t>It</a:t>
            </a:r>
            <a:r>
              <a:rPr lang="en-US" sz="3200" dirty="0" smtClean="0"/>
              <a:t> </a:t>
            </a:r>
            <a:r>
              <a:rPr lang="en-US" sz="3200" dirty="0" err="1" smtClean="0"/>
              <a:t>i</a:t>
            </a:r>
            <a:r>
              <a:rPr lang="bg-BG" sz="3200" dirty="0" smtClean="0"/>
              <a:t>s </a:t>
            </a:r>
            <a:r>
              <a:rPr lang="bg-BG" sz="3200" dirty="0"/>
              <a:t>used by noting the reading on the instrument at the surface of the spirit level</a:t>
            </a:r>
            <a:r>
              <a:rPr lang="bg-BG" dirty="0"/>
              <a:t>.  </a:t>
            </a:r>
          </a:p>
        </p:txBody>
      </p:sp>
    </p:spTree>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5562600" y="2133600"/>
            <a:ext cx="2209800" cy="3962400"/>
          </a:xfrm>
          <a:prstGeom prst="rect">
            <a:avLst/>
          </a:prstGeom>
          <a:noFill/>
        </p:spPr>
      </p:pic>
      <p:pic>
        <p:nvPicPr>
          <p:cNvPr id="3" name="Picture 2"/>
          <p:cNvPicPr/>
          <p:nvPr/>
        </p:nvPicPr>
        <p:blipFill>
          <a:blip r:embed="rId4"/>
          <a:srcRect/>
          <a:stretch>
            <a:fillRect/>
          </a:stretch>
        </p:blipFill>
        <p:spPr>
          <a:xfrm>
            <a:off x="304800" y="2133600"/>
            <a:ext cx="4419600" cy="3962400"/>
          </a:xfrm>
          <a:prstGeom prst="rect">
            <a:avLst/>
          </a:prstGeom>
          <a:noFill/>
        </p:spPr>
      </p:pic>
      <p:sp>
        <p:nvSpPr>
          <p:cNvPr id="4" name="Rectangle 3"/>
          <p:cNvSpPr/>
          <p:nvPr/>
        </p:nvSpPr>
        <p:spPr>
          <a:xfrm>
            <a:off x="1905000" y="533401"/>
            <a:ext cx="5257800" cy="1323439"/>
          </a:xfrm>
          <a:prstGeom prst="rect">
            <a:avLst/>
          </a:prstGeom>
        </p:spPr>
        <p:txBody>
          <a:bodyPr wrap="square"/>
          <a:lstStyle>
            <a:lvl1pPr lvl="0" rtl="0">
              <a:defRPr/>
            </a:lvl1pPr>
          </a:lstStyle>
          <a:p>
            <a:pPr lvl="0" rtl="0"/>
            <a:r>
              <a:rPr lang="bg-BG" sz="4000" b="1">
                <a:solidFill>
                  <a:schemeClr val="accent6">
                    <a:lumMod val="20000"/>
                    <a:lumOff val="80000"/>
                  </a:schemeClr>
                </a:solidFill>
                <a:effectLst>
                  <a:outerShdw blurRad="38100" dist="38100" dir="2700000" algn="tl">
                    <a:srgbClr val="000000">
                      <a:alpha val="43137"/>
                    </a:srgbClr>
                  </a:outerShdw>
                </a:effectLst>
              </a:rPr>
              <a:t>BERKEFELD FILTER </a:t>
            </a:r>
            <a:r>
              <a:t/>
            </a:r>
            <a:br/>
            <a:endParaRPr/>
          </a:p>
        </p:txBody>
      </p:sp>
    </p:spTree>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286000" y="304800"/>
            <a:ext cx="4953000" cy="866775"/>
          </a:xfrm>
          <a:prstGeom prst="rect">
            <a:avLst/>
          </a:prstGeom>
          <a:noFill/>
          <a:ln>
            <a:noFill/>
          </a:ln>
        </p:spPr>
        <p:txBody>
          <a:bodyPr anchor="ctr">
            <a:normAutofit fontScale="90000"/>
          </a:bodyPr>
          <a:lstStyle>
            <a:lvl1pPr lvl="0" rtl="0">
              <a:defRPr/>
            </a:lvl1pPr>
          </a:lstStyle>
          <a:p>
            <a:pPr lvl="0" rtl="0"/>
            <a:r>
              <a:rPr lang="bg-BG" sz="4400" b="1">
                <a:effectLst>
                  <a:outerShdw blurRad="38100" dist="38100" dir="2700000" algn="tl">
                    <a:srgbClr val="000000">
                      <a:alpha val="43137"/>
                    </a:srgbClr>
                  </a:outerShdw>
                </a:effectLst>
              </a:rPr>
              <a:t>BERKEFELD FILTER </a:t>
            </a:r>
            <a:r>
              <a:t/>
            </a:r>
            <a:br/>
            <a:endParaRPr/>
          </a:p>
        </p:txBody>
      </p:sp>
      <p:sp>
        <p:nvSpPr>
          <p:cNvPr id="3" name="Text Placeholder 2"/>
          <p:cNvSpPr txBox="1">
            <a:spLocks noGrp="1"/>
          </p:cNvSpPr>
          <p:nvPr>
            <p:ph type="body"/>
          </p:nvPr>
        </p:nvSpPr>
        <p:spPr>
          <a:xfrm>
            <a:off x="304800" y="838200"/>
            <a:ext cx="8229600" cy="5516562"/>
          </a:xfrm>
          <a:prstGeom prst="rect">
            <a:avLst/>
          </a:prstGeom>
          <a:noFill/>
          <a:ln>
            <a:noFill/>
          </a:ln>
        </p:spPr>
        <p:txBody>
          <a:bodyPr/>
          <a:lstStyle>
            <a:lvl1pPr lvl="0" rtl="0">
              <a:defRPr/>
            </a:lvl1pPr>
          </a:lstStyle>
          <a:p>
            <a:pPr marL="0" lvl="0" indent="0" rtl="0">
              <a:buNone/>
            </a:pPr>
            <a:r>
              <a:rPr lang="bg-BG" dirty="0"/>
              <a:t>              </a:t>
            </a:r>
            <a:r>
              <a:rPr/>
              <a:t>      </a:t>
            </a:r>
            <a:r>
              <a:rPr lang="bg-BG" sz="3200" dirty="0"/>
              <a:t>This is commonly using filter for domestic purpose. The main part of filter is called candle. In berkefeld filter the candle is made </a:t>
            </a:r>
            <a:r>
              <a:rPr lang="bg-BG" sz="3200" dirty="0" smtClean="0"/>
              <a:t>up</a:t>
            </a:r>
            <a:r>
              <a:rPr lang="en-US" sz="3200" dirty="0" smtClean="0"/>
              <a:t>of</a:t>
            </a:r>
            <a:r>
              <a:rPr lang="bg-BG" sz="3200" dirty="0" smtClean="0"/>
              <a:t> </a:t>
            </a:r>
            <a:r>
              <a:rPr lang="bg-BG" sz="3200" dirty="0"/>
              <a:t>infusorial earth. It filters the impurities and suspended particles and bacteria but not the virus. After the impurities are deposited over the candles, it interferes with filtration. It should be cleaned by scrubbing with a hard brush under running water. It should be done once in a week. The filtered water is clean and bacteria free but it contains virus.</a:t>
            </a:r>
          </a:p>
        </p:txBody>
      </p:sp>
    </p:spTree>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609600"/>
            <a:ext cx="7848600" cy="1146175"/>
          </a:xfrm>
          <a:prstGeom prst="rect">
            <a:avLst/>
          </a:prstGeom>
          <a:noFill/>
          <a:ln>
            <a:noFill/>
          </a:ln>
        </p:spPr>
        <p:txBody>
          <a:bodyPr anchor="ctr">
            <a:normAutofit fontScale="90000"/>
          </a:bodyPr>
          <a:lstStyle>
            <a:lvl1pPr lvl="0" rtl="0">
              <a:defRPr/>
            </a:lvl1pPr>
          </a:lstStyle>
          <a:p>
            <a:pPr lvl="0" rtl="0"/>
            <a:r>
              <a:rPr b="1"/>
              <a:t>   </a:t>
            </a:r>
            <a:r>
              <a:rPr lang="bg-BG" b="1">
                <a:effectLst>
                  <a:outerShdw blurRad="38100" dist="38100" dir="2700000" algn="tl">
                    <a:srgbClr val="000000">
                      <a:alpha val="43137"/>
                    </a:srgbClr>
                  </a:outerShdw>
                </a:effectLst>
              </a:rPr>
              <a:t>PASTEUR CHAMBERLAND FILTER </a:t>
            </a:r>
            <a:r>
              <a:t/>
            </a:r>
            <a:br/>
            <a:endParaRPr/>
          </a:p>
        </p:txBody>
      </p:sp>
      <p:sp>
        <p:nvSpPr>
          <p:cNvPr id="3" name="Text Placeholder 2"/>
          <p:cNvSpPr txBox="1">
            <a:spLocks noGrp="1"/>
          </p:cNvSpPr>
          <p:nvPr>
            <p:ph type="body"/>
          </p:nvPr>
        </p:nvSpPr>
        <p:spPr>
          <a:xfrm>
            <a:off x="609600" y="2286000"/>
            <a:ext cx="7924800" cy="2857500"/>
          </a:xfrm>
          <a:prstGeom prst="rect">
            <a:avLst/>
          </a:prstGeom>
          <a:noFill/>
          <a:ln>
            <a:noFill/>
          </a:ln>
        </p:spPr>
        <p:txBody>
          <a:bodyPr/>
          <a:lstStyle>
            <a:lvl1pPr lvl="0" rtl="0">
              <a:defRPr/>
            </a:lvl1pPr>
          </a:lstStyle>
          <a:p>
            <a:pPr marL="0" lvl="0" indent="0" rtl="0">
              <a:buNone/>
            </a:pPr>
            <a:r>
              <a:rPr lang="bg-BG"/>
              <a:t>              </a:t>
            </a:r>
            <a:r>
              <a:rPr/>
              <a:t>   </a:t>
            </a:r>
            <a:r>
              <a:rPr lang="bg-BG" sz="3200"/>
              <a:t>This is also used for filtration under domestic purposes. The essential part of the filter is candle which is made up of porcelain material in the pasteur chamberland filter. </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2400" y="0"/>
            <a:ext cx="7848600" cy="1555750"/>
          </a:xfrm>
          <a:prstGeom prst="rect">
            <a:avLst/>
          </a:prstGeom>
          <a:noFill/>
          <a:ln>
            <a:noFill/>
          </a:ln>
        </p:spPr>
        <p:txBody>
          <a:bodyPr anchor="ctr">
            <a:normAutofit fontScale="90000"/>
          </a:bodyPr>
          <a:lstStyle>
            <a:lvl1pPr lvl="0" rtl="0">
              <a:defRPr/>
            </a:lvl1pPr>
          </a:lstStyle>
          <a:p>
            <a:pPr lvl="0" rtl="0"/>
            <a:r>
              <a:rPr b="1">
                <a:effectLst>
                  <a:outerShdw blurRad="38100" dist="38100" dir="2700000" algn="tl">
                    <a:srgbClr val="000000">
                      <a:alpha val="43137"/>
                    </a:srgbClr>
                  </a:outerShdw>
                </a:effectLst>
              </a:rPr>
              <a:t>       2.TERMINAL DISINFECTION </a:t>
            </a:r>
            <a:r>
              <a:rPr lang="bg-BG" b="1">
                <a:effectLst>
                  <a:outerShdw blurRad="38100" dist="38100" dir="2700000" algn="tl">
                    <a:srgbClr val="000000">
                      <a:alpha val="43137"/>
                    </a:srgbClr>
                  </a:outerShdw>
                </a:effectLst>
              </a:rPr>
              <a:t> </a:t>
            </a:r>
            <a:r>
              <a:t/>
            </a:r>
            <a:br/>
            <a:endParaRPr/>
          </a:p>
        </p:txBody>
      </p:sp>
      <p:sp>
        <p:nvSpPr>
          <p:cNvPr id="3" name="Text Placeholder 2"/>
          <p:cNvSpPr txBox="1">
            <a:spLocks noGrp="1"/>
          </p:cNvSpPr>
          <p:nvPr>
            <p:ph type="body"/>
          </p:nvPr>
        </p:nvSpPr>
        <p:spPr>
          <a:xfrm>
            <a:off x="500034" y="1428736"/>
            <a:ext cx="7658128" cy="4495800"/>
          </a:xfrm>
          <a:prstGeom prst="rect">
            <a:avLst/>
          </a:prstGeom>
          <a:noFill/>
          <a:ln>
            <a:noFill/>
          </a:ln>
        </p:spPr>
        <p:txBody>
          <a:bodyPr/>
          <a:lstStyle>
            <a:lvl1pPr lvl="0" rtl="0">
              <a:defRPr/>
            </a:lvl1pPr>
          </a:lstStyle>
          <a:p>
            <a:pPr lvl="0" rtl="0">
              <a:buNone/>
            </a:pPr>
            <a:r>
              <a:rPr lang="bg-BG" sz="3600" dirty="0"/>
              <a:t>           </a:t>
            </a:r>
            <a:r>
              <a:rPr sz="3600" dirty="0"/>
              <a:t>           I</a:t>
            </a:r>
            <a:r>
              <a:rPr lang="bg-BG" sz="3600" dirty="0" smtClean="0"/>
              <a:t>t</a:t>
            </a:r>
            <a:r>
              <a:rPr lang="en-US" sz="3600" dirty="0" smtClean="0"/>
              <a:t> is</a:t>
            </a:r>
            <a:r>
              <a:rPr lang="bg-BG" sz="3600" dirty="0" smtClean="0"/>
              <a:t> </a:t>
            </a:r>
            <a:r>
              <a:rPr lang="bg-BG" sz="3600" dirty="0"/>
              <a:t>the application of </a:t>
            </a:r>
            <a:r>
              <a:rPr lang="bg-BG" sz="3600" dirty="0" smtClean="0"/>
              <a:t>disinfecti</a:t>
            </a:r>
            <a:r>
              <a:rPr lang="en-US" sz="3600" dirty="0" err="1" smtClean="0"/>
              <a:t>ve</a:t>
            </a:r>
            <a:r>
              <a:rPr lang="bg-BG" sz="3600" dirty="0" smtClean="0"/>
              <a:t> </a:t>
            </a:r>
            <a:r>
              <a:rPr lang="bg-BG" sz="3600" dirty="0"/>
              <a:t>measures after the patient has been removed by death or to a hospital or has ceased to be a source of infection or after other hospital isolation practices have been discontinued.</a:t>
            </a:r>
          </a:p>
        </p:txBody>
      </p:sp>
    </p:spTree>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4114800" cy="3680817"/>
          </a:xfrm>
          <a:prstGeom prst="rect">
            <a:avLst/>
          </a:prstGeom>
          <a:noFill/>
        </p:spPr>
      </p:pic>
      <p:pic>
        <p:nvPicPr>
          <p:cNvPr id="3" name="Picture 2"/>
          <p:cNvPicPr/>
          <p:nvPr/>
        </p:nvPicPr>
        <p:blipFill>
          <a:blip r:embed="rId4"/>
          <a:srcRect/>
          <a:stretch>
            <a:fillRect/>
          </a:stretch>
        </p:blipFill>
        <p:spPr>
          <a:xfrm>
            <a:off x="4114800" y="3657600"/>
            <a:ext cx="5029200" cy="3048000"/>
          </a:xfrm>
          <a:prstGeom prst="rect">
            <a:avLst/>
          </a:prstGeom>
          <a:noFill/>
        </p:spPr>
      </p:pic>
      <p:pic>
        <p:nvPicPr>
          <p:cNvPr id="4" name="Picture 3"/>
          <p:cNvPicPr/>
          <p:nvPr/>
        </p:nvPicPr>
        <p:blipFill>
          <a:blip r:embed="rId5"/>
          <a:srcRect/>
          <a:stretch>
            <a:fillRect/>
          </a:stretch>
        </p:blipFill>
        <p:spPr>
          <a:xfrm>
            <a:off x="0" y="3657600"/>
            <a:ext cx="4133850" cy="3200400"/>
          </a:xfrm>
          <a:prstGeom prst="rect">
            <a:avLst/>
          </a:prstGeom>
          <a:noFill/>
        </p:spPr>
      </p:pic>
      <p:pic>
        <p:nvPicPr>
          <p:cNvPr id="5" name="Picture 4"/>
          <p:cNvPicPr/>
          <p:nvPr/>
        </p:nvPicPr>
        <p:blipFill>
          <a:blip r:embed="rId6"/>
          <a:srcRect/>
          <a:stretch>
            <a:fillRect/>
          </a:stretch>
        </p:blipFill>
        <p:spPr>
          <a:xfrm>
            <a:off x="4114800" y="0"/>
            <a:ext cx="5029200" cy="3657600"/>
          </a:xfrm>
          <a:prstGeom prst="rect">
            <a:avLst/>
          </a:prstGeom>
          <a:noFill/>
        </p:spPr>
      </p:pic>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38200" y="3657600"/>
            <a:ext cx="7772400" cy="1219200"/>
          </a:xfrm>
          <a:prstGeom prst="rect">
            <a:avLst/>
          </a:prstGeom>
        </p:spPr>
        <p:txBody>
          <a:bodyPr/>
          <a:lstStyle>
            <a:lvl1pPr lvl="0" rtl="0">
              <a:defRPr/>
            </a:lvl1pPr>
          </a:lstStyle>
          <a:p>
            <a:pPr lvl="0" rtl="0"/>
            <a:r>
              <a:rPr lang="bg-BG"/>
              <a:t>VACCINES </a:t>
            </a:r>
            <a:r>
              <a:t/>
            </a:r>
            <a:br/>
            <a:endParaRPr/>
          </a:p>
        </p:txBody>
      </p:sp>
      <p:sp>
        <p:nvSpPr>
          <p:cNvPr id="3" name="Subtitle 2"/>
          <p:cNvSpPr txBox="1">
            <a:spLocks noGrp="1"/>
          </p:cNvSpPr>
          <p:nvPr>
            <p:ph type="subTitle" idx="1"/>
          </p:nvPr>
        </p:nvSpPr>
        <p:spPr>
          <a:xfrm>
            <a:off x="2209800" y="-1856831"/>
            <a:ext cx="4800600" cy="679733"/>
          </a:xfrm>
          <a:prstGeom prst="rect">
            <a:avLst/>
          </a:prstGeom>
        </p:spPr>
        <p:txBody>
          <a:bodyPr/>
          <a:lstStyle>
            <a:lvl1pPr lvl="0" rtl="0">
              <a:defRPr/>
            </a:lvl1pPr>
          </a:lstStyle>
          <a:p>
            <a:endParaRPr/>
          </a:p>
        </p:txBody>
      </p:sp>
    </p:spTree>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4648200"/>
          </a:xfrm>
          <a:prstGeom prst="rect">
            <a:avLst/>
          </a:prstGeom>
          <a:noFill/>
        </p:spPr>
      </p:pic>
      <p:pic>
        <p:nvPicPr>
          <p:cNvPr id="3" name="Picture 2"/>
          <p:cNvPicPr/>
          <p:nvPr/>
        </p:nvPicPr>
        <p:blipFill>
          <a:blip r:embed="rId4"/>
          <a:srcRect/>
          <a:stretch>
            <a:fillRect/>
          </a:stretch>
        </p:blipFill>
        <p:spPr>
          <a:xfrm>
            <a:off x="2895600" y="4648200"/>
            <a:ext cx="6248400" cy="2209800"/>
          </a:xfrm>
          <a:prstGeom prst="rect">
            <a:avLst/>
          </a:prstGeom>
          <a:noFill/>
        </p:spPr>
      </p:pic>
      <p:pic>
        <p:nvPicPr>
          <p:cNvPr id="4" name="Picture 3"/>
          <p:cNvPicPr/>
          <p:nvPr/>
        </p:nvPicPr>
        <p:blipFill>
          <a:blip r:embed="rId5"/>
          <a:srcRect/>
          <a:stretch>
            <a:fillRect/>
          </a:stretch>
        </p:blipFill>
        <p:spPr>
          <a:xfrm>
            <a:off x="0" y="4648200"/>
            <a:ext cx="2895600" cy="2209800"/>
          </a:xfrm>
          <a:prstGeom prst="rect">
            <a:avLst/>
          </a:prstGeom>
          <a:noFill/>
        </p:spPr>
      </p:pic>
    </p:spTree>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3400" y="381000"/>
            <a:ext cx="7086600" cy="990599"/>
          </a:xfrm>
          <a:prstGeom prst="rect">
            <a:avLst/>
          </a:prstGeom>
          <a:noFill/>
          <a:ln>
            <a:noFill/>
          </a:ln>
        </p:spPr>
        <p:txBody>
          <a:bodyPr anchor="ctr">
            <a:normAutofit fontScale="90000"/>
          </a:bodyPr>
          <a:lstStyle>
            <a:lvl1pPr lvl="0" rtl="0">
              <a:defRPr/>
            </a:lvl1pPr>
          </a:lstStyle>
          <a:p>
            <a:pPr lvl="0" rtl="0"/>
            <a:r>
              <a:rPr b="1"/>
              <a:t>         </a:t>
            </a:r>
            <a:r>
              <a:rPr lang="bg-BG" sz="4400" b="1">
                <a:effectLst>
                  <a:outerShdw blurRad="38100" dist="38100" dir="2700000" algn="tl">
                    <a:srgbClr val="000000">
                      <a:alpha val="43137"/>
                    </a:srgbClr>
                  </a:outerShdw>
                </a:effectLst>
              </a:rPr>
              <a:t>BCG VACCINE </a:t>
            </a:r>
            <a:r>
              <a:t/>
            </a:r>
            <a:br/>
            <a:r>
              <a:rPr b="1"/>
              <a:t>     </a:t>
            </a:r>
          </a:p>
        </p:txBody>
      </p:sp>
      <p:sp>
        <p:nvSpPr>
          <p:cNvPr id="3" name="Text Placeholder 2"/>
          <p:cNvSpPr txBox="1">
            <a:spLocks noGrp="1"/>
          </p:cNvSpPr>
          <p:nvPr>
            <p:ph type="body"/>
          </p:nvPr>
        </p:nvSpPr>
        <p:spPr>
          <a:xfrm>
            <a:off x="381000" y="1676400"/>
            <a:ext cx="8382000" cy="4506913"/>
          </a:xfrm>
          <a:prstGeom prst="rect">
            <a:avLst/>
          </a:prstGeom>
          <a:noFill/>
          <a:ln>
            <a:noFill/>
          </a:ln>
        </p:spPr>
        <p:txBody>
          <a:bodyPr>
            <a:normAutofit lnSpcReduction="10000"/>
          </a:bodyPr>
          <a:lstStyle>
            <a:lvl1pPr lvl="0" rtl="0">
              <a:defRPr/>
            </a:lvl1pPr>
          </a:lstStyle>
          <a:p>
            <a:pPr marL="0" lvl="0" indent="0" rtl="0">
              <a:buNone/>
            </a:pPr>
            <a:r>
              <a:rPr lang="bg-BG">
                <a:solidFill>
                  <a:schemeClr val="accent2">
                    <a:lumMod val="40000"/>
                    <a:lumOff val="60000"/>
                  </a:schemeClr>
                </a:solidFill>
              </a:rPr>
              <a:t>  </a:t>
            </a:r>
            <a:r>
              <a:rPr lang="bg-BG" sz="3200" b="1">
                <a:solidFill>
                  <a:schemeClr val="accent2">
                    <a:lumMod val="40000"/>
                    <a:lumOff val="60000"/>
                  </a:schemeClr>
                </a:solidFill>
              </a:rPr>
              <a:t>AIM: </a:t>
            </a:r>
          </a:p>
          <a:p>
            <a:pPr marL="0" lvl="0" indent="0" rtl="0">
              <a:buNone/>
            </a:pPr>
            <a:r>
              <a:rPr lang="bg-BG" sz="3200" b="1"/>
              <a:t>       </a:t>
            </a:r>
            <a:r>
              <a:rPr lang="bg-BG" sz="3200"/>
              <a:t>The aim of the BCG vaccination is to induce a benign, artificial primary infection which will stimulate an acquired resistance to possible subsequent infection with virulent tubercle bacili.</a:t>
            </a:r>
          </a:p>
          <a:p>
            <a:pPr marL="0" lvl="0" indent="0" rtl="0">
              <a:buNone/>
            </a:pPr>
            <a:r>
              <a:rPr lang="bg-BG" sz="3200" b="1">
                <a:solidFill>
                  <a:schemeClr val="accent2">
                    <a:lumMod val="40000"/>
                    <a:lumOff val="60000"/>
                  </a:schemeClr>
                </a:solidFill>
              </a:rPr>
              <a:t>VACCINE: </a:t>
            </a:r>
          </a:p>
          <a:p>
            <a:pPr marL="0" lvl="0" indent="0" rtl="0">
              <a:buNone/>
            </a:pPr>
            <a:r>
              <a:rPr lang="bg-BG" sz="3200" b="1"/>
              <a:t>        </a:t>
            </a:r>
            <a:r>
              <a:rPr lang="bg-BG" sz="3200"/>
              <a:t>BCG is the only widely used live bacterial vaccine.    </a:t>
            </a:r>
          </a:p>
        </p:txBody>
      </p:sp>
    </p:spTree>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09600" y="685800"/>
            <a:ext cx="8229600" cy="5480050"/>
          </a:xfrm>
          <a:prstGeom prst="rect">
            <a:avLst/>
          </a:prstGeom>
          <a:noFill/>
          <a:ln>
            <a:noFill/>
          </a:ln>
        </p:spPr>
        <p:txBody>
          <a:bodyPr/>
          <a:lstStyle>
            <a:lvl1pPr lvl="0" rtl="0">
              <a:defRPr/>
            </a:lvl1pPr>
          </a:lstStyle>
          <a:p>
            <a:pPr marL="0" lvl="0" indent="0" rtl="0">
              <a:buNone/>
            </a:pPr>
            <a:r>
              <a:rPr lang="bg-BG" sz="3200"/>
              <a:t>        </a:t>
            </a:r>
            <a:r>
              <a:rPr sz="3200"/>
              <a:t>    </a:t>
            </a:r>
            <a:r>
              <a:rPr lang="bg-BG" sz="3200"/>
              <a:t>It consists of living bacteria derived from an attenuated bovine strain tubercle bacilli</a:t>
            </a:r>
            <a:r>
              <a:rPr lang="bg-BG"/>
              <a:t>. </a:t>
            </a:r>
          </a:p>
          <a:p>
            <a:pPr marL="0" lvl="0" indent="0" rtl="0">
              <a:buNone/>
            </a:pPr>
            <a:r>
              <a:rPr lang="bg-BG" b="1">
                <a:solidFill>
                  <a:schemeClr val="accent2">
                    <a:lumMod val="40000"/>
                    <a:lumOff val="60000"/>
                  </a:schemeClr>
                </a:solidFill>
              </a:rPr>
              <a:t>TYPES OF VACCINE : </a:t>
            </a:r>
          </a:p>
          <a:p>
            <a:pPr marL="0" lvl="0" indent="0" rtl="0">
              <a:buNone/>
            </a:pPr>
            <a:r>
              <a:rPr lang="bg-BG" b="1"/>
              <a:t>       </a:t>
            </a:r>
            <a:r>
              <a:rPr lang="bg-BG" sz="3200"/>
              <a:t>There are two types of BCG vaccine </a:t>
            </a:r>
          </a:p>
          <a:p>
            <a:pPr marL="0" lvl="0" indent="0" rtl="0">
              <a:buNone/>
            </a:pPr>
            <a:r>
              <a:rPr lang="bg-BG" sz="3200" b="1"/>
              <a:t>            </a:t>
            </a:r>
            <a:r>
              <a:rPr lang="bg-BG" sz="3200"/>
              <a:t>1. Liquid (fresh) vaccine </a:t>
            </a:r>
          </a:p>
          <a:p>
            <a:pPr marL="0" lvl="0" indent="0" rtl="0">
              <a:buNone/>
            </a:pPr>
            <a:r>
              <a:rPr lang="bg-BG" sz="3200"/>
              <a:t>            2. Freeze - dried vaccine </a:t>
            </a:r>
          </a:p>
          <a:p>
            <a:pPr marL="0" lvl="0" indent="0" rtl="0">
              <a:buNone/>
            </a:pPr>
            <a:r>
              <a:rPr lang="bg-BG" sz="3200" b="1"/>
              <a:t>       </a:t>
            </a:r>
            <a:r>
              <a:rPr sz="3200" b="1"/>
              <a:t>   </a:t>
            </a:r>
            <a:r>
              <a:rPr lang="bg-BG" sz="3200" b="1"/>
              <a:t>The freeze dried vaccine is a more stable preparation than liquid vaccine. </a:t>
            </a:r>
          </a:p>
        </p:txBody>
      </p:sp>
    </p:spTree>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585788"/>
            <a:ext cx="8382000" cy="5815012"/>
          </a:xfrm>
          <a:prstGeom prst="rect">
            <a:avLst/>
          </a:prstGeom>
          <a:noFill/>
          <a:ln>
            <a:noFill/>
          </a:ln>
        </p:spPr>
        <p:txBody>
          <a:bodyPr/>
          <a:lstStyle>
            <a:lvl1pPr lvl="0" rtl="0">
              <a:defRPr/>
            </a:lvl1pPr>
          </a:lstStyle>
          <a:p>
            <a:pPr marL="0" lvl="0" indent="0" rtl="0">
              <a:buNone/>
            </a:pPr>
            <a:r>
              <a:rPr lang="bg-BG" dirty="0"/>
              <a:t>         </a:t>
            </a:r>
            <a:r>
              <a:rPr/>
              <a:t>  </a:t>
            </a:r>
            <a:r>
              <a:rPr lang="bg-BG" sz="3200" dirty="0"/>
              <a:t>BCG vaccine is </a:t>
            </a:r>
            <a:r>
              <a:rPr lang="bg-BG" sz="3200" dirty="0" smtClean="0"/>
              <a:t>st</a:t>
            </a:r>
            <a:r>
              <a:rPr lang="en-US" sz="3200" dirty="0" smtClean="0"/>
              <a:t>a</a:t>
            </a:r>
            <a:r>
              <a:rPr lang="bg-BG" sz="3200" dirty="0" smtClean="0"/>
              <a:t>ble </a:t>
            </a:r>
            <a:r>
              <a:rPr lang="bg-BG" sz="3200" dirty="0"/>
              <a:t>for several weeks at ambient temperature in a tropical climate, and for upto 1 year if kept </a:t>
            </a:r>
            <a:r>
              <a:rPr lang="bg-BG" sz="3200" dirty="0" smtClean="0"/>
              <a:t>aw</a:t>
            </a:r>
            <a:r>
              <a:rPr lang="en-US" sz="3200" dirty="0" smtClean="0"/>
              <a:t>a</a:t>
            </a:r>
            <a:r>
              <a:rPr lang="bg-BG" sz="3200" dirty="0" smtClean="0"/>
              <a:t>y </a:t>
            </a:r>
            <a:r>
              <a:rPr lang="bg-BG" sz="3200" dirty="0"/>
              <a:t>from direct light and stored in a cool environment preferably refrigerated at a temperature below 10 deg C. </a:t>
            </a:r>
          </a:p>
          <a:p>
            <a:pPr marL="0" lvl="0" indent="0" rtl="0">
              <a:buNone/>
            </a:pPr>
            <a:r>
              <a:rPr lang="bg-BG" sz="3200" b="1" dirty="0">
                <a:solidFill>
                  <a:schemeClr val="accent2">
                    <a:lumMod val="40000"/>
                    <a:lumOff val="60000"/>
                  </a:schemeClr>
                </a:solidFill>
              </a:rPr>
              <a:t>DOSAGE: </a:t>
            </a:r>
          </a:p>
          <a:p>
            <a:pPr marL="0" lvl="0" indent="0" rtl="0">
              <a:buNone/>
            </a:pPr>
            <a:r>
              <a:rPr lang="bg-BG" sz="3200" b="1" dirty="0"/>
              <a:t> </a:t>
            </a:r>
            <a:r>
              <a:rPr lang="bg-BG" sz="3200" dirty="0"/>
              <a:t>         For vaccination, the usual strength is 0.1 mg in 0.1 ml volume. The dose to new born aged below 4 weeks is 0.05 ml.  </a:t>
            </a:r>
          </a:p>
        </p:txBody>
      </p:sp>
    </p:spTree>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533400"/>
            <a:ext cx="8458200" cy="5761039"/>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MODE OF ADMINISTRATION: </a:t>
            </a:r>
          </a:p>
          <a:p>
            <a:pPr marL="0" lvl="0" indent="0" rtl="0">
              <a:buNone/>
            </a:pPr>
            <a:r>
              <a:rPr lang="bg-BG" sz="3200" b="1"/>
              <a:t> </a:t>
            </a:r>
            <a:r>
              <a:rPr lang="bg-BG" sz="3200"/>
              <a:t>          The standard procedure recommended by WHO is to inject the vaccine intradermally using a "Tuberculin"  syringe.  The syringe and needle technique remains the most precise way of administering the desired dose.  </a:t>
            </a:r>
          </a:p>
          <a:p>
            <a:pPr marL="0" lvl="0" indent="0" rtl="0">
              <a:buNone/>
            </a:pPr>
            <a:r>
              <a:rPr lang="bg-BG" sz="3200"/>
              <a:t>           BCG administration very early in infancy either at birth or at 6 weeks of age,  simultaneously with other immunizing agent such as DPT and OPV. The site of injection should be just above the insertion of the deltoid muscle.  </a:t>
            </a:r>
          </a:p>
        </p:txBody>
      </p:sp>
    </p:spTree>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381000"/>
            <a:ext cx="8610600" cy="6110287"/>
          </a:xfrm>
          <a:prstGeom prst="rect">
            <a:avLst/>
          </a:prstGeom>
          <a:noFill/>
          <a:ln>
            <a:noFill/>
          </a:ln>
        </p:spPr>
        <p:txBody>
          <a:bodyPr>
            <a:normAutofit lnSpcReduction="10000"/>
          </a:bodyPr>
          <a:lstStyle>
            <a:lvl1pPr lvl="0" rtl="0">
              <a:defRPr/>
            </a:lvl1pPr>
          </a:lstStyle>
          <a:p>
            <a:pPr marL="0" lvl="0" indent="0" rtl="0">
              <a:buNone/>
            </a:pPr>
            <a:r>
              <a:rPr lang="bg-BG" sz="3200" b="1">
                <a:solidFill>
                  <a:schemeClr val="accent2">
                    <a:lumMod val="40000"/>
                    <a:lumOff val="60000"/>
                  </a:schemeClr>
                </a:solidFill>
              </a:rPr>
              <a:t>AGE :  </a:t>
            </a:r>
          </a:p>
          <a:p>
            <a:pPr marL="0" lvl="0" indent="0" rtl="0">
              <a:buNone/>
            </a:pPr>
            <a:r>
              <a:rPr lang="bg-BG" sz="3200" b="1"/>
              <a:t>    </a:t>
            </a:r>
            <a:r>
              <a:rPr lang="bg-BG" sz="3200"/>
              <a:t>The age of administration of BCG  very early in infancy either at birth or at 6 weeks of age. </a:t>
            </a:r>
          </a:p>
          <a:p>
            <a:pPr marL="0" lvl="0" indent="0" rtl="0">
              <a:buNone/>
            </a:pPr>
            <a:r>
              <a:rPr lang="bg-BG" sz="3200" b="1">
                <a:solidFill>
                  <a:schemeClr val="accent2">
                    <a:lumMod val="40000"/>
                    <a:lumOff val="60000"/>
                  </a:schemeClr>
                </a:solidFill>
              </a:rPr>
              <a:t>PHENOMENA AFTER VACCINATION :</a:t>
            </a:r>
          </a:p>
          <a:p>
            <a:pPr marL="0" lvl="0" indent="0" rtl="0">
              <a:buNone/>
            </a:pPr>
            <a:r>
              <a:rPr lang="bg-BG" sz="3200" b="1"/>
              <a:t>     </a:t>
            </a:r>
            <a:r>
              <a:rPr lang="bg-BG" sz="3200"/>
              <a:t>Two or three weeks after a correct intradermal injection of a potent vaccine,  a papule develops at the site of vaccination.   It increases slowly in size and reaches a diameter of about 4 - 8 mm in about 5 weeks. It then subsides or breaks in to a shallow ulcer, rarely open, but usually seen covered with a crust.</a:t>
            </a:r>
          </a:p>
          <a:p>
            <a:pPr marL="0" lvl="0" indent="0" rtl="0">
              <a:buNone/>
            </a:pPr>
            <a:r>
              <a:rPr lang="bg-BG" sz="3200" b="1"/>
              <a:t> </a:t>
            </a:r>
            <a:r>
              <a:rPr lang="bg-BG" sz="3200"/>
              <a:t>    </a:t>
            </a:r>
          </a:p>
        </p:txBody>
      </p:sp>
    </p:spTree>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609600"/>
            <a:ext cx="8077200" cy="5932489"/>
          </a:xfrm>
          <a:prstGeom prst="rect">
            <a:avLst/>
          </a:prstGeom>
          <a:noFill/>
          <a:ln>
            <a:noFill/>
          </a:ln>
        </p:spPr>
        <p:txBody>
          <a:bodyPr/>
          <a:lstStyle>
            <a:lvl1pPr lvl="0" rtl="0">
              <a:defRPr/>
            </a:lvl1pPr>
          </a:lstStyle>
          <a:p>
            <a:pPr marL="0" lvl="0" indent="0" rtl="0">
              <a:buNone/>
            </a:pPr>
            <a:r>
              <a:rPr lang="bg-BG"/>
              <a:t>      </a:t>
            </a:r>
            <a:r>
              <a:rPr/>
              <a:t>        </a:t>
            </a:r>
            <a:r>
              <a:rPr lang="bg-BG" sz="3200"/>
              <a:t>Healing occur spontaneously within </a:t>
            </a:r>
          </a:p>
          <a:p>
            <a:pPr marL="0" lvl="0" indent="0" rtl="0">
              <a:buNone/>
            </a:pPr>
            <a:r>
              <a:rPr lang="bg-BG" sz="3200"/>
              <a:t> 6 - 12  weeks leaving a permanent, tiny, round scar, typically 4 - 8 mm in diameter. </a:t>
            </a:r>
          </a:p>
          <a:p>
            <a:pPr marL="0" lvl="0" indent="0" rtl="0">
              <a:buNone/>
            </a:pPr>
            <a:endParaRPr/>
          </a:p>
          <a:p>
            <a:pPr marL="0" lvl="0" indent="0" rtl="0">
              <a:buNone/>
            </a:pPr>
            <a:r>
              <a:rPr lang="bg-BG" sz="3200" b="1">
                <a:solidFill>
                  <a:schemeClr val="accent2">
                    <a:lumMod val="40000"/>
                    <a:lumOff val="60000"/>
                  </a:schemeClr>
                </a:solidFill>
              </a:rPr>
              <a:t>COMPLICATIONS :</a:t>
            </a:r>
          </a:p>
          <a:p>
            <a:pPr marL="0" lvl="0" indent="0" rtl="0">
              <a:buNone/>
            </a:pPr>
            <a:r>
              <a:rPr lang="bg-BG" sz="3200"/>
              <a:t>       </a:t>
            </a:r>
            <a:r>
              <a:rPr sz="3200"/>
              <a:t>      </a:t>
            </a:r>
            <a:r>
              <a:rPr lang="bg-BG" sz="3200"/>
              <a:t>BCG has been associated with adverse reactions which include : prolonged severe ulceration at the site of vaccination. suppurative lymphadenitis, osteomyelitis, disseminated BCG infection and death.  </a:t>
            </a:r>
          </a:p>
        </p:txBody>
      </p:sp>
    </p:spTree>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90207" y="-11926"/>
            <a:ext cx="8229599" cy="7287112"/>
          </a:xfrm>
          <a:prstGeom prst="rect">
            <a:avLst/>
          </a:prstGeom>
          <a:noFill/>
          <a:ln>
            <a:noFill/>
          </a:ln>
        </p:spPr>
        <p:txBody>
          <a:bodyPr/>
          <a:lstStyle>
            <a:lvl1pPr lvl="0" rtl="0">
              <a:defRPr/>
            </a:lvl1pPr>
          </a:lstStyle>
          <a:p>
            <a:pPr marL="0" lvl="0" indent="0" rtl="0">
              <a:buNone/>
            </a:pPr>
            <a:r>
              <a:rPr lang="bg-BG"/>
              <a:t> </a:t>
            </a:r>
            <a:r>
              <a:rPr lang="bg-BG" sz="3200" b="1">
                <a:solidFill>
                  <a:schemeClr val="accent2">
                    <a:lumMod val="40000"/>
                    <a:lumOff val="60000"/>
                  </a:schemeClr>
                </a:solidFill>
              </a:rPr>
              <a:t>PROTECTIVE VALUE :</a:t>
            </a:r>
          </a:p>
          <a:p>
            <a:pPr marL="0" lvl="0" indent="0" rtl="0">
              <a:buNone/>
            </a:pPr>
            <a:r>
              <a:rPr lang="bg-BG" sz="3200" b="1"/>
              <a:t>   </a:t>
            </a:r>
            <a:r>
              <a:rPr lang="bg-BG" sz="3200"/>
              <a:t>  The duration of protection is from 15 - 20 years.  </a:t>
            </a:r>
          </a:p>
          <a:p>
            <a:pPr marL="0" lvl="0" indent="0" rtl="0">
              <a:buNone/>
            </a:pPr>
            <a:r>
              <a:rPr lang="bg-BG" sz="3200" b="1">
                <a:solidFill>
                  <a:schemeClr val="accent2">
                    <a:lumMod val="40000"/>
                    <a:lumOff val="60000"/>
                  </a:schemeClr>
                </a:solidFill>
              </a:rPr>
              <a:t>COMBINED VACCINE :</a:t>
            </a:r>
          </a:p>
          <a:p>
            <a:pPr marL="0" lvl="0" indent="0" rtl="0">
              <a:buNone/>
            </a:pPr>
            <a:r>
              <a:rPr lang="bg-BG" sz="3200" b="1"/>
              <a:t>     </a:t>
            </a:r>
            <a:r>
              <a:rPr lang="bg-BG" sz="3200"/>
              <a:t>BCG vaccine may be given at the time with OPV. </a:t>
            </a:r>
          </a:p>
          <a:p>
            <a:pPr marL="0" lvl="0" indent="0" rtl="0">
              <a:buNone/>
            </a:pPr>
            <a:r>
              <a:rPr lang="bg-BG" sz="3200" b="1">
                <a:solidFill>
                  <a:schemeClr val="accent2">
                    <a:lumMod val="40000"/>
                    <a:lumOff val="60000"/>
                  </a:schemeClr>
                </a:solidFill>
              </a:rPr>
              <a:t>CONTRAINDICATIONS :</a:t>
            </a:r>
          </a:p>
          <a:p>
            <a:pPr marL="0" lvl="0" indent="0" rtl="0">
              <a:buNone/>
            </a:pPr>
            <a:r>
              <a:rPr lang="bg-BG" sz="3200" b="1"/>
              <a:t> </a:t>
            </a:r>
            <a:r>
              <a:rPr lang="bg-BG" sz="3200"/>
              <a:t>    BCG should not be given to patients suffering from generalized eczema, infective dermatosis, hypogammaglobulinaemia to those with a history of deficient immunity, leukemia, lymphoma, or generalized malignant diseases. </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57158" y="285728"/>
            <a:ext cx="8229600" cy="1085872"/>
          </a:xfrm>
          <a:prstGeom prst="rect">
            <a:avLst/>
          </a:prstGeom>
          <a:noFill/>
          <a:ln>
            <a:noFill/>
          </a:ln>
        </p:spPr>
        <p:txBody>
          <a:bodyPr anchor="ctr">
            <a:normAutofit fontScale="90000"/>
          </a:bodyPr>
          <a:lstStyle>
            <a:lvl1pPr lvl="0" rtl="0">
              <a:defRPr/>
            </a:lvl1pPr>
          </a:lstStyle>
          <a:p>
            <a:pPr lvl="0" rtl="0"/>
            <a:r>
              <a:rPr sz="4400" b="1">
                <a:effectLst>
                  <a:outerShdw blurRad="38100" dist="38100" dir="2700000" algn="tl">
                    <a:srgbClr val="000000">
                      <a:alpha val="43137"/>
                    </a:srgbClr>
                  </a:outerShdw>
                </a:effectLst>
              </a:rPr>
              <a:t>  3.</a:t>
            </a:r>
            <a:r>
              <a:rPr lang="bg-BG" sz="4400" b="1">
                <a:effectLst>
                  <a:outerShdw blurRad="38100" dist="38100" dir="2700000" algn="tl">
                    <a:srgbClr val="000000">
                      <a:alpha val="43137"/>
                    </a:srgbClr>
                  </a:outerShdw>
                </a:effectLst>
              </a:rPr>
              <a:t>PRECURR</a:t>
            </a:r>
            <a:r>
              <a:rPr sz="4400" b="1">
                <a:effectLst>
                  <a:outerShdw blurRad="38100" dist="38100" dir="2700000" algn="tl">
                    <a:srgbClr val="000000">
                      <a:alpha val="43137"/>
                    </a:srgbClr>
                  </a:outerShdw>
                </a:effectLst>
              </a:rPr>
              <a:t>ET DISINFECTION </a:t>
            </a:r>
            <a:r>
              <a:t/>
            </a:r>
            <a:br/>
            <a:endParaRPr/>
          </a:p>
        </p:txBody>
      </p:sp>
      <p:sp>
        <p:nvSpPr>
          <p:cNvPr id="3" name="Text Placeholder 2"/>
          <p:cNvSpPr txBox="1">
            <a:spLocks noGrp="1"/>
          </p:cNvSpPr>
          <p:nvPr>
            <p:ph type="body"/>
          </p:nvPr>
        </p:nvSpPr>
        <p:spPr>
          <a:xfrm>
            <a:off x="762000" y="1447800"/>
            <a:ext cx="8001000" cy="5140325"/>
          </a:xfrm>
          <a:prstGeom prst="rect">
            <a:avLst/>
          </a:prstGeom>
          <a:noFill/>
          <a:ln>
            <a:noFill/>
          </a:ln>
        </p:spPr>
        <p:txBody>
          <a:bodyPr/>
          <a:lstStyle>
            <a:lvl1pPr lvl="0" rtl="0">
              <a:defRPr/>
            </a:lvl1pPr>
          </a:lstStyle>
          <a:p>
            <a:pPr lvl="0" rtl="0">
              <a:buNone/>
            </a:pPr>
            <a:r>
              <a:rPr lang="bg-BG" dirty="0">
                <a:latin typeface="Calibri"/>
              </a:rPr>
              <a:t>    </a:t>
            </a:r>
            <a:r>
              <a:rPr lang="bg-BG" sz="3600" dirty="0" smtClean="0">
                <a:latin typeface="Calibri"/>
              </a:rPr>
              <a:t>Disinfection </a:t>
            </a:r>
            <a:r>
              <a:rPr lang="bg-BG" sz="3600" dirty="0">
                <a:latin typeface="Calibri"/>
              </a:rPr>
              <a:t>of water by chlorine pasteurization of milk and handwashing may be cited as examples of precurrent disinfection. </a:t>
            </a:r>
          </a:p>
          <a:p>
            <a:pPr lvl="0" rtl="0">
              <a:buNone/>
            </a:pPr>
            <a:r>
              <a:rPr lang="bg-BG" sz="3600" dirty="0">
                <a:latin typeface="Calibri"/>
              </a:rPr>
              <a:t>   </a:t>
            </a:r>
            <a:r>
              <a:rPr sz="3600" dirty="0">
                <a:latin typeface="Calibri"/>
              </a:rPr>
              <a:t>       </a:t>
            </a:r>
            <a:r>
              <a:rPr lang="bg-BG" sz="3600" b="1" dirty="0">
                <a:latin typeface="Calibri"/>
              </a:rPr>
              <a:t>TYPE OF DISINFECTANT </a:t>
            </a:r>
          </a:p>
          <a:p>
            <a:pPr lvl="0" rtl="0">
              <a:buNone/>
            </a:pPr>
            <a:r>
              <a:rPr lang="bg-BG" sz="3600" b="1" i="1" dirty="0">
                <a:latin typeface="Calibri"/>
              </a:rPr>
              <a:t> </a:t>
            </a:r>
            <a:r>
              <a:rPr lang="bg-BG" sz="3600" dirty="0">
                <a:latin typeface="Calibri"/>
              </a:rPr>
              <a:t>         1. Natural Agents </a:t>
            </a:r>
          </a:p>
          <a:p>
            <a:pPr lvl="0" rtl="0">
              <a:buNone/>
            </a:pPr>
            <a:r>
              <a:rPr lang="bg-BG" sz="3600" dirty="0">
                <a:latin typeface="Calibri"/>
              </a:rPr>
              <a:t>          2. Physical Agents </a:t>
            </a:r>
          </a:p>
          <a:p>
            <a:pPr lvl="0" rtl="0">
              <a:buNone/>
            </a:pPr>
            <a:r>
              <a:rPr lang="bg-BG" sz="3600" dirty="0">
                <a:latin typeface="Calibri"/>
              </a:rPr>
              <a:t>          3. Chemical Agents </a:t>
            </a:r>
          </a:p>
        </p:txBody>
      </p:sp>
    </p:spTree>
  </p:cSld>
  <p:clrMapOvr>
    <a:masterClrMapping/>
  </p:clrMapOvr>
  <p:transition>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525827" y="1903719"/>
            <a:ext cx="9669827" cy="4978843"/>
          </a:xfrm>
          <a:prstGeom prst="rect">
            <a:avLst/>
          </a:prstGeom>
        </p:spPr>
      </p:pic>
      <p:pic>
        <p:nvPicPr>
          <p:cNvPr id="3" name="Picture 2"/>
          <p:cNvPicPr/>
          <p:nvPr/>
        </p:nvPicPr>
        <p:blipFill>
          <a:blip r:embed="rId4"/>
          <a:srcRect/>
          <a:stretch>
            <a:fillRect/>
          </a:stretch>
        </p:blipFill>
        <p:spPr>
          <a:xfrm>
            <a:off x="-571536" y="-68672"/>
            <a:ext cx="9715538" cy="1941135"/>
          </a:xfrm>
          <a:prstGeom prst="rect">
            <a:avLst/>
          </a:prstGeom>
        </p:spPr>
      </p:pic>
    </p:spTree>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273050"/>
            <a:ext cx="8229600" cy="1370000"/>
          </a:xfrm>
          <a:prstGeom prst="rect">
            <a:avLst/>
          </a:prstGeom>
          <a:noFill/>
          <a:ln>
            <a:noFill/>
          </a:ln>
        </p:spPr>
        <p:txBody>
          <a:bodyPr anchor="ctr"/>
          <a:lstStyle>
            <a:lvl1pPr lvl="0" rtl="0">
              <a:defRPr/>
            </a:lvl1pPr>
          </a:lstStyle>
          <a:p>
            <a:pPr lvl="0" rtl="0"/>
            <a:r>
              <a:rPr b="1"/>
              <a:t>            MEASLES                                       </a:t>
            </a:r>
            <a:r>
              <a:rPr lang="bg-BG" b="1"/>
              <a:t> </a:t>
            </a:r>
            <a:r>
              <a:t/>
            </a:r>
            <a:br/>
            <a:endParaRPr/>
          </a:p>
        </p:txBody>
      </p:sp>
      <p:sp>
        <p:nvSpPr>
          <p:cNvPr id="3" name="Text Placeholder 2"/>
          <p:cNvSpPr txBox="1">
            <a:spLocks noGrp="1"/>
          </p:cNvSpPr>
          <p:nvPr>
            <p:ph type="body"/>
          </p:nvPr>
        </p:nvSpPr>
        <p:spPr>
          <a:xfrm>
            <a:off x="381000" y="1600200"/>
            <a:ext cx="8458200" cy="4648200"/>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TYPES OF VACCINES:</a:t>
            </a:r>
          </a:p>
          <a:p>
            <a:pPr marL="0" lvl="0" indent="0" rtl="0">
              <a:buNone/>
            </a:pPr>
            <a:r>
              <a:rPr lang="bg-BG" sz="3200" dirty="0"/>
              <a:t>            No egg culture vaccine are produced today. All are tissue culture vaccine,  either chick embryo or humans diploid cell culture vaccine. </a:t>
            </a:r>
            <a:r>
              <a:rPr lang="en-US" sz="3200" dirty="0" smtClean="0"/>
              <a:t>O</a:t>
            </a:r>
            <a:r>
              <a:rPr lang="bg-BG" sz="3200" dirty="0" smtClean="0"/>
              <a:t>nly </a:t>
            </a:r>
            <a:r>
              <a:rPr lang="bg-BG" sz="3200" dirty="0"/>
              <a:t>live attenuated vaccines are use. The vaccine is presented as a freeze - dried product. Heat stable measles vaccine is able to maintain their potency for more than 2 yrs at 2- 8 </a:t>
            </a:r>
            <a:r>
              <a:rPr lang="bg-BG" sz="3200" dirty="0" smtClean="0"/>
              <a:t>deg </a:t>
            </a:r>
            <a:r>
              <a:rPr lang="bg-BG" sz="3200" dirty="0"/>
              <a:t>C</a:t>
            </a:r>
            <a:r>
              <a:rPr sz="3200"/>
              <a:t>. </a:t>
            </a:r>
          </a:p>
        </p:txBody>
      </p:sp>
    </p:spTree>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685800"/>
            <a:ext cx="8229600" cy="5402263"/>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effectLst>
                  <a:outerShdw blurRad="38100" dist="38100" dir="2700000" algn="tl">
                    <a:srgbClr val="000000">
                      <a:alpha val="43137"/>
                    </a:srgbClr>
                  </a:outerShdw>
                </a:effectLst>
              </a:rPr>
              <a:t>AGE :</a:t>
            </a:r>
          </a:p>
          <a:p>
            <a:pPr marL="0" lvl="0" indent="0" rtl="0">
              <a:buNone/>
            </a:pPr>
            <a:r>
              <a:rPr lang="bg-BG" sz="3200" b="1"/>
              <a:t>  </a:t>
            </a:r>
            <a:r>
              <a:rPr lang="bg-BG" sz="3200"/>
              <a:t>  Optimum age of administration of measles vaccine is 9 months of age. The age can be lowered to 6 months if there is measles outbreak in the community.  </a:t>
            </a:r>
          </a:p>
          <a:p>
            <a:pPr marL="0" lvl="0" indent="0" rtl="0">
              <a:buNone/>
            </a:pPr>
            <a:r>
              <a:rPr lang="bg-BG" sz="3200" b="1">
                <a:solidFill>
                  <a:schemeClr val="accent2">
                    <a:lumMod val="40000"/>
                    <a:lumOff val="60000"/>
                  </a:schemeClr>
                </a:solidFill>
                <a:effectLst>
                  <a:outerShdw blurRad="38100" dist="38100" dir="2700000" algn="tl">
                    <a:srgbClr val="000000">
                      <a:alpha val="43137"/>
                    </a:srgbClr>
                  </a:outerShdw>
                </a:effectLst>
              </a:rPr>
              <a:t>MODE OF ADMINISTRATION :</a:t>
            </a:r>
          </a:p>
          <a:p>
            <a:pPr marL="0" lvl="0" indent="0" rtl="0">
              <a:buNone/>
            </a:pPr>
            <a:r>
              <a:rPr lang="bg-BG" sz="3200" b="1"/>
              <a:t>     </a:t>
            </a:r>
            <a:r>
              <a:rPr lang="bg-BG" sz="3200"/>
              <a:t>The vaccine is administered in a single, subcutaneous dose of 0.05 ml. The diluting fluid for reconstructed vaccine should be kept on ice and used within 1 hour. </a:t>
            </a:r>
          </a:p>
        </p:txBody>
      </p:sp>
    </p:spTree>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457200"/>
            <a:ext cx="8229600" cy="5942014"/>
          </a:xfrm>
          <a:prstGeom prst="rect">
            <a:avLst/>
          </a:prstGeom>
          <a:noFill/>
          <a:ln>
            <a:noFill/>
          </a:ln>
        </p:spPr>
        <p:txBody>
          <a:bodyPr/>
          <a:lstStyle>
            <a:lvl1pPr lvl="0" rtl="0">
              <a:defRPr/>
            </a:lvl1pPr>
          </a:lstStyle>
          <a:p>
            <a:pPr marL="0" lvl="0" indent="0" rtl="0">
              <a:buNone/>
            </a:pPr>
            <a:r>
              <a:rPr lang="bg-BG" b="1">
                <a:solidFill>
                  <a:schemeClr val="accent2">
                    <a:lumMod val="40000"/>
                    <a:lumOff val="60000"/>
                  </a:schemeClr>
                </a:solidFill>
                <a:effectLst>
                  <a:outerShdw blurRad="38100" dist="38100" dir="2700000" algn="tl">
                    <a:srgbClr val="000000">
                      <a:alpha val="43137"/>
                    </a:srgbClr>
                  </a:outerShdw>
                </a:effectLst>
              </a:rPr>
              <a:t>REACTIONS :</a:t>
            </a:r>
          </a:p>
          <a:p>
            <a:pPr marL="0" lvl="0" indent="0" rtl="0">
              <a:buNone/>
            </a:pPr>
            <a:r>
              <a:rPr lang="bg-BG" b="1"/>
              <a:t>      </a:t>
            </a:r>
            <a:r>
              <a:rPr lang="bg-BG" sz="3200"/>
              <a:t>When injected into the body, the attenuated virus multiples and induce a mild " Measles" illness 5 - 10 days after immunization, but in reduced frequency and severity. The Fever may last for 1- 2 days and the rash for 1 - 3 days. </a:t>
            </a:r>
          </a:p>
          <a:p>
            <a:pPr marL="0" lvl="0" indent="0" rtl="0">
              <a:buNone/>
            </a:pPr>
            <a:r>
              <a:rPr lang="bg-BG" b="1">
                <a:solidFill>
                  <a:schemeClr val="accent2">
                    <a:lumMod val="40000"/>
                    <a:lumOff val="60000"/>
                  </a:schemeClr>
                </a:solidFill>
                <a:effectLst>
                  <a:outerShdw blurRad="38100" dist="38100" dir="2700000" algn="tl">
                    <a:srgbClr val="000000">
                      <a:alpha val="43137"/>
                    </a:srgbClr>
                  </a:outerShdw>
                </a:effectLst>
              </a:rPr>
              <a:t>IMMUNITY</a:t>
            </a:r>
            <a:r>
              <a:rPr lang="bg-BG" b="1">
                <a:solidFill>
                  <a:srgbClr val="FFD0FF"/>
                </a:solidFill>
                <a:effectLst>
                  <a:outerShdw blurRad="38100" dist="38100" dir="2700000" algn="tl">
                    <a:srgbClr val="000000">
                      <a:alpha val="43137"/>
                    </a:srgbClr>
                  </a:outerShdw>
                </a:effectLst>
              </a:rPr>
              <a:t> :</a:t>
            </a:r>
          </a:p>
          <a:p>
            <a:pPr marL="0" lvl="0" indent="0" rtl="0">
              <a:buNone/>
            </a:pPr>
            <a:r>
              <a:rPr lang="bg-BG" b="1"/>
              <a:t>       </a:t>
            </a:r>
            <a:r>
              <a:rPr lang="bg-BG" sz="3200"/>
              <a:t>Immunity develops 11 to 12 days after vaccination and appears to be of long duration,  probably for life.  </a:t>
            </a:r>
          </a:p>
        </p:txBody>
      </p:sp>
    </p:spTree>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685800"/>
            <a:ext cx="8229600" cy="5554664"/>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effectLst>
                  <a:outerShdw blurRad="38100" dist="38100" dir="2700000" algn="tl">
                    <a:srgbClr val="000000">
                      <a:alpha val="43137"/>
                    </a:srgbClr>
                  </a:outerShdw>
                </a:effectLst>
              </a:rPr>
              <a:t>CONTACTS :</a:t>
            </a:r>
          </a:p>
          <a:p>
            <a:pPr marL="0" lvl="0" indent="0" rtl="0">
              <a:buNone/>
            </a:pPr>
            <a:r>
              <a:rPr lang="bg-BG" sz="3200" dirty="0"/>
              <a:t>       Susceptible contacts over the age of </a:t>
            </a:r>
          </a:p>
          <a:p>
            <a:pPr marL="0" lvl="0" indent="0" rtl="0">
              <a:buNone/>
            </a:pPr>
            <a:r>
              <a:rPr lang="bg-BG" sz="3200" dirty="0"/>
              <a:t>9 - 12 months may be protected against measles with measles vaccine,  provided that this is given within 3 days of exposure. </a:t>
            </a:r>
          </a:p>
          <a:p>
            <a:pPr marL="0" lvl="0" indent="0" rtl="0">
              <a:buNone/>
            </a:pPr>
            <a:r>
              <a:rPr lang="bg-BG" sz="3200" b="1" dirty="0" smtClean="0">
                <a:solidFill>
                  <a:schemeClr val="accent2">
                    <a:lumMod val="40000"/>
                    <a:lumOff val="60000"/>
                  </a:schemeClr>
                </a:solidFill>
                <a:effectLst>
                  <a:outerShdw blurRad="38100" dist="38100" dir="2700000" algn="tl">
                    <a:srgbClr val="000000">
                      <a:alpha val="43137"/>
                    </a:srgbClr>
                  </a:outerShdw>
                </a:effectLst>
              </a:rPr>
              <a:t>CONTRA</a:t>
            </a:r>
            <a:r>
              <a:rPr lang="en-US" sz="3200" b="1" dirty="0" smtClean="0">
                <a:solidFill>
                  <a:schemeClr val="accent2">
                    <a:lumMod val="40000"/>
                    <a:lumOff val="60000"/>
                  </a:schemeClr>
                </a:solidFill>
                <a:effectLst>
                  <a:outerShdw blurRad="38100" dist="38100" dir="2700000" algn="tl">
                    <a:srgbClr val="000000">
                      <a:alpha val="43137"/>
                    </a:srgbClr>
                  </a:outerShdw>
                </a:effectLst>
              </a:rPr>
              <a:t>IN</a:t>
            </a:r>
            <a:r>
              <a:rPr lang="bg-BG" sz="3200" b="1" dirty="0" smtClean="0">
                <a:solidFill>
                  <a:schemeClr val="accent2">
                    <a:lumMod val="40000"/>
                    <a:lumOff val="60000"/>
                  </a:schemeClr>
                </a:solidFill>
                <a:effectLst>
                  <a:outerShdw blurRad="38100" dist="38100" dir="2700000" algn="tl">
                    <a:srgbClr val="000000">
                      <a:alpha val="43137"/>
                    </a:srgbClr>
                  </a:outerShdw>
                </a:effectLst>
              </a:rPr>
              <a:t>DIC</a:t>
            </a:r>
            <a:r>
              <a:rPr lang="en-US" sz="3200" b="1" dirty="0" smtClean="0">
                <a:solidFill>
                  <a:schemeClr val="accent2">
                    <a:lumMod val="40000"/>
                    <a:lumOff val="60000"/>
                  </a:schemeClr>
                </a:solidFill>
                <a:effectLst>
                  <a:outerShdw blurRad="38100" dist="38100" dir="2700000" algn="tl">
                    <a:srgbClr val="000000">
                      <a:alpha val="43137"/>
                    </a:srgbClr>
                  </a:outerShdw>
                </a:effectLst>
              </a:rPr>
              <a:t>A</a:t>
            </a:r>
            <a:r>
              <a:rPr lang="bg-BG" sz="3200" b="1" dirty="0" smtClean="0">
                <a:solidFill>
                  <a:schemeClr val="accent2">
                    <a:lumMod val="40000"/>
                    <a:lumOff val="60000"/>
                  </a:schemeClr>
                </a:solidFill>
                <a:effectLst>
                  <a:outerShdw blurRad="38100" dist="38100" dir="2700000" algn="tl">
                    <a:srgbClr val="000000">
                      <a:alpha val="43137"/>
                    </a:srgbClr>
                  </a:outerShdw>
                </a:effectLst>
              </a:rPr>
              <a:t>TION</a:t>
            </a:r>
            <a:r>
              <a:rPr lang="en-US" sz="3200" b="1" dirty="0" smtClean="0">
                <a:solidFill>
                  <a:schemeClr val="accent2">
                    <a:lumMod val="40000"/>
                    <a:lumOff val="60000"/>
                  </a:schemeClr>
                </a:solidFill>
                <a:effectLst>
                  <a:outerShdw blurRad="38100" dist="38100" dir="2700000" algn="tl">
                    <a:srgbClr val="000000">
                      <a:alpha val="43137"/>
                    </a:srgbClr>
                  </a:outerShdw>
                </a:effectLst>
              </a:rPr>
              <a:t>S</a:t>
            </a:r>
            <a:r>
              <a:rPr lang="bg-BG" sz="3200" b="1" dirty="0" smtClean="0">
                <a:solidFill>
                  <a:schemeClr val="accent2">
                    <a:lumMod val="40000"/>
                    <a:lumOff val="60000"/>
                  </a:schemeClr>
                </a:solidFill>
                <a:effectLst>
                  <a:outerShdw blurRad="38100" dist="38100" dir="2700000" algn="tl">
                    <a:srgbClr val="000000">
                      <a:alpha val="43137"/>
                    </a:srgbClr>
                  </a:outerShdw>
                </a:effectLst>
              </a:rPr>
              <a:t> </a:t>
            </a:r>
            <a:r>
              <a:rPr lang="bg-BG" sz="3200" b="1" dirty="0">
                <a:solidFill>
                  <a:schemeClr val="accent2">
                    <a:lumMod val="40000"/>
                    <a:lumOff val="60000"/>
                  </a:schemeClr>
                </a:solidFill>
                <a:effectLst>
                  <a:outerShdw blurRad="38100" dist="38100" dir="2700000" algn="tl">
                    <a:srgbClr val="000000">
                      <a:alpha val="43137"/>
                    </a:srgbClr>
                  </a:outerShdw>
                </a:effectLst>
              </a:rPr>
              <a:t>:</a:t>
            </a:r>
          </a:p>
          <a:p>
            <a:pPr marL="0" lvl="0" indent="0" rtl="0">
              <a:buNone/>
            </a:pPr>
            <a:r>
              <a:rPr lang="bg-BG" sz="3200" dirty="0"/>
              <a:t>       Pregnancy is a </a:t>
            </a:r>
            <a:r>
              <a:rPr lang="en-US" sz="3200" dirty="0" smtClean="0"/>
              <a:t>positive </a:t>
            </a:r>
            <a:r>
              <a:rPr lang="bg-BG" sz="3200" dirty="0" smtClean="0"/>
              <a:t> </a:t>
            </a:r>
            <a:r>
              <a:rPr lang="bg-BG" sz="3200" dirty="0"/>
              <a:t>contradiction. </a:t>
            </a:r>
            <a:r>
              <a:rPr lang="en-US" sz="3200" dirty="0" smtClean="0"/>
              <a:t>O</a:t>
            </a:r>
            <a:r>
              <a:rPr lang="bg-BG" sz="3200" dirty="0" smtClean="0"/>
              <a:t>thers </a:t>
            </a:r>
            <a:r>
              <a:rPr lang="bg-BG" sz="3200" dirty="0"/>
              <a:t>include acute illness, deficient cell </a:t>
            </a:r>
            <a:r>
              <a:rPr lang="bg-BG" sz="3200" dirty="0" smtClean="0"/>
              <a:t>mediated</a:t>
            </a:r>
            <a:r>
              <a:rPr lang="en-US" sz="3200" dirty="0" smtClean="0"/>
              <a:t> immunity</a:t>
            </a:r>
            <a:r>
              <a:rPr lang="bg-BG" sz="3200" dirty="0" smtClean="0"/>
              <a:t> </a:t>
            </a:r>
            <a:r>
              <a:rPr lang="bg-BG" sz="3200" dirty="0"/>
              <a:t>and use of steroids or other immunizing suppressive drugs. </a:t>
            </a:r>
          </a:p>
        </p:txBody>
      </p:sp>
    </p:spTree>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1676400"/>
            <a:ext cx="8229600" cy="4114800"/>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COMBINED VACCINES :</a:t>
            </a:r>
          </a:p>
          <a:p>
            <a:pPr marL="0" lvl="0" indent="0" rtl="0">
              <a:buNone/>
            </a:pPr>
            <a:r>
              <a:rPr lang="bg-BG" sz="3200"/>
              <a:t>           Measles vaccine can be combined with other live attenuated vaccines such as mumps, rubella (MMR vaccine). </a:t>
            </a:r>
          </a:p>
        </p:txBody>
      </p:sp>
    </p:spTree>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70413" y="-3413"/>
            <a:ext cx="9254643" cy="6877532"/>
          </a:xfrm>
          <a:prstGeom prst="rect">
            <a:avLst/>
          </a:prstGeom>
        </p:spPr>
      </p:pic>
    </p:spTree>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33338" y="0"/>
            <a:ext cx="8229600" cy="1071545"/>
          </a:xfrm>
          <a:prstGeom prst="rect">
            <a:avLst/>
          </a:prstGeom>
          <a:noFill/>
          <a:ln>
            <a:noFill/>
          </a:ln>
        </p:spPr>
        <p:txBody>
          <a:bodyPr anchor="ctr">
            <a:normAutofit fontScale="90000"/>
          </a:bodyPr>
          <a:lstStyle>
            <a:lvl1pPr lvl="0" rtl="0">
              <a:defRPr/>
            </a:lvl1pPr>
          </a:lstStyle>
          <a:p>
            <a:pPr lvl="0" rtl="0"/>
            <a:r>
              <a:rPr b="1"/>
              <a:t>            </a:t>
            </a:r>
            <a:r>
              <a:t/>
            </a:r>
            <a:br/>
            <a:r>
              <a:rPr b="1"/>
              <a:t>           </a:t>
            </a:r>
            <a:r>
              <a:rPr lang="bg-BG" sz="4400" b="1">
                <a:effectLst>
                  <a:outerShdw blurRad="38100" dist="38100" dir="2700000" algn="tl">
                    <a:srgbClr val="000000">
                      <a:alpha val="43137"/>
                    </a:srgbClr>
                  </a:outerShdw>
                </a:effectLst>
              </a:rPr>
              <a:t>TETANUS </a:t>
            </a:r>
            <a:r>
              <a:t/>
            </a:r>
            <a:br/>
            <a:endParaRPr/>
          </a:p>
        </p:txBody>
      </p:sp>
      <p:sp>
        <p:nvSpPr>
          <p:cNvPr id="3" name="Text Placeholder 2"/>
          <p:cNvSpPr txBox="1">
            <a:spLocks noGrp="1"/>
          </p:cNvSpPr>
          <p:nvPr>
            <p:ph type="body"/>
          </p:nvPr>
        </p:nvSpPr>
        <p:spPr>
          <a:xfrm>
            <a:off x="285720" y="928670"/>
            <a:ext cx="8683972" cy="5572163"/>
          </a:xfrm>
          <a:prstGeom prst="rect">
            <a:avLst/>
          </a:prstGeom>
          <a:noFill/>
          <a:ln>
            <a:noFill/>
          </a:ln>
        </p:spPr>
        <p:txBody>
          <a:bodyPr/>
          <a:lstStyle>
            <a:lvl1pPr lvl="0" rtl="0">
              <a:defRPr/>
            </a:lvl1pPr>
          </a:lstStyle>
          <a:p>
            <a:pPr marL="0" lvl="0" indent="0" rtl="0">
              <a:buNone/>
            </a:pPr>
            <a:r>
              <a:rPr lang="bg-BG" sz="3200" dirty="0"/>
              <a:t>         Tetanus is </a:t>
            </a:r>
            <a:r>
              <a:rPr lang="bg-BG" sz="3200" dirty="0" smtClean="0"/>
              <a:t>best </a:t>
            </a:r>
            <a:r>
              <a:rPr lang="bg-BG" sz="3200" dirty="0"/>
              <a:t>prevented by active immunization with tetanus toxoid. It stimulates the production of the protective antitoxin. </a:t>
            </a:r>
          </a:p>
          <a:p>
            <a:pPr marL="0" lvl="0" indent="0" rtl="0">
              <a:buNone/>
            </a:pPr>
            <a:r>
              <a:rPr lang="bg-BG" sz="3200" dirty="0"/>
              <a:t>         Two preparations are available for active immunization. </a:t>
            </a:r>
          </a:p>
          <a:p>
            <a:pPr marL="0" lvl="0" indent="0" rtl="0">
              <a:buNone/>
            </a:pPr>
            <a:r>
              <a:rPr lang="bg-BG" sz="3200" dirty="0"/>
              <a:t>           1. Combined vaccine - DPT </a:t>
            </a:r>
          </a:p>
          <a:p>
            <a:pPr marL="0" lvl="0" indent="0" rtl="0">
              <a:buNone/>
            </a:pPr>
            <a:r>
              <a:rPr lang="bg-BG" sz="3200" dirty="0"/>
              <a:t>           2. Monovalent vaccines</a:t>
            </a:r>
          </a:p>
          <a:p>
            <a:pPr marL="0" lvl="0" indent="0" rtl="0">
              <a:buNone/>
            </a:pPr>
            <a:r>
              <a:rPr lang="bg-BG" sz="3200" dirty="0"/>
              <a:t>                a) Plain or fluid (formal) toxoid</a:t>
            </a:r>
          </a:p>
          <a:p>
            <a:pPr marL="0" lvl="0" indent="0" rtl="0">
              <a:buNone/>
            </a:pPr>
            <a:r>
              <a:rPr lang="bg-BG" sz="3200" dirty="0"/>
              <a:t>                b) Tetanus vaccine, adsorbed (PTAP, APT).</a:t>
            </a:r>
          </a:p>
        </p:txBody>
      </p:sp>
    </p:spTree>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457200"/>
            <a:ext cx="8534400" cy="5935664"/>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effectLst>
                  <a:outerShdw blurRad="38100" dist="38100" dir="2700000" algn="tl">
                    <a:srgbClr val="000000">
                      <a:alpha val="43137"/>
                    </a:srgbClr>
                  </a:outerShdw>
                </a:effectLst>
              </a:rPr>
              <a:t>COMBINED VACCINE:</a:t>
            </a:r>
          </a:p>
          <a:p>
            <a:pPr marL="0" lvl="0" indent="0" rtl="0">
              <a:buNone/>
            </a:pPr>
            <a:r>
              <a:rPr lang="bg-BG" dirty="0"/>
              <a:t>         </a:t>
            </a:r>
            <a:r>
              <a:rPr lang="bg-BG" sz="3200" dirty="0"/>
              <a:t>Tetanus vaccine </a:t>
            </a:r>
            <a:r>
              <a:rPr lang="bg-BG" sz="3200" dirty="0" smtClean="0"/>
              <a:t>i</a:t>
            </a:r>
            <a:r>
              <a:rPr lang="en-US" sz="3200" dirty="0" smtClean="0"/>
              <a:t>n</a:t>
            </a:r>
            <a:r>
              <a:rPr lang="bg-BG" sz="3200" dirty="0" smtClean="0"/>
              <a:t> </a:t>
            </a:r>
            <a:r>
              <a:rPr lang="bg-BG" sz="3200" dirty="0"/>
              <a:t>the combination with diphtheria vaccine and bordetella pertussis organisms as DPT vaccine.  The primary course of immunization consists of 3 doses of DPT, at intervals of 4 - 8 weeks,  starting at 6 weeks of age,  followed by a booster at 18 months of age,  and a second booster at 5 - 6 years of age and a third booster after 10 years of age. </a:t>
            </a:r>
          </a:p>
        </p:txBody>
      </p:sp>
    </p:spTree>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338138"/>
            <a:ext cx="8382000" cy="6159500"/>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MONOVALENT VACCINES :</a:t>
            </a:r>
          </a:p>
          <a:p>
            <a:pPr marL="0" lvl="0" indent="0" rtl="0">
              <a:buNone/>
            </a:pPr>
            <a:r>
              <a:rPr lang="bg-BG" sz="3200"/>
              <a:t>           Purified tetanus toxoid has largely used as plain toxoid because it stimulates a higher and longer - lasting immunity response. The plain toxoid may be employed for purposes of booster injection when rapid protection is necessary. </a:t>
            </a:r>
          </a:p>
          <a:p>
            <a:pPr marL="0" lvl="0" indent="0" rtl="0">
              <a:buNone/>
            </a:pPr>
            <a:r>
              <a:rPr lang="bg-BG" sz="3200"/>
              <a:t>           The primary course of immunization consist of 0.5 ml,  injected into the arm given at intervals of 1 - 2 months. The first booster dose should be given a year after the initial two doses.  </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304800"/>
            <a:ext cx="8534400" cy="1295400"/>
          </a:xfrm>
          <a:prstGeom prst="rect">
            <a:avLst/>
          </a:prstGeom>
          <a:noFill/>
          <a:ln>
            <a:noFill/>
          </a:ln>
        </p:spPr>
        <p:txBody>
          <a:bodyPr anchor="ctr"/>
          <a:lstStyle>
            <a:lvl1pPr lvl="0" rtl="0">
              <a:defRPr/>
            </a:lvl1pPr>
          </a:lstStyle>
          <a:p>
            <a:pPr lvl="0" rtl="0"/>
            <a:r>
              <a:rPr lang="bg-BG" b="1">
                <a:effectLst>
                  <a:outerShdw blurRad="38100" dist="38100" dir="2700000" algn="tl">
                    <a:srgbClr val="000000">
                      <a:alpha val="43137"/>
                    </a:srgbClr>
                  </a:outerShdw>
                </a:effectLst>
              </a:rPr>
              <a:t>Different Types of Chemical </a:t>
            </a:r>
            <a:r>
              <a:rPr lang="bg-BG" b="1">
                <a:solidFill>
                  <a:srgbClr val="D0FFFF"/>
                </a:solidFill>
                <a:effectLst>
                  <a:outerShdw blurRad="38100" dist="38100" dir="2700000" algn="tl">
                    <a:srgbClr val="000000">
                      <a:alpha val="43137"/>
                    </a:srgbClr>
                  </a:outerShdw>
                </a:effectLst>
              </a:rPr>
              <a:t>Disinfec</a:t>
            </a:r>
            <a:r>
              <a:rPr b="1">
                <a:solidFill>
                  <a:srgbClr val="D0FFFF"/>
                </a:solidFill>
                <a:effectLst>
                  <a:outerShdw blurRad="38100" dist="38100" dir="2700000" algn="tl">
                    <a:srgbClr val="000000">
                      <a:alpha val="43137"/>
                    </a:srgbClr>
                  </a:outerShdw>
                </a:effectLst>
              </a:rPr>
              <a:t>tents</a:t>
            </a:r>
            <a:r>
              <a:rPr b="1">
                <a:effectLst>
                  <a:outerShdw blurRad="38100" dist="38100" dir="2700000" algn="tl">
                    <a:srgbClr val="000000">
                      <a:alpha val="43137"/>
                    </a:srgbClr>
                  </a:outerShdw>
                </a:effectLst>
              </a:rPr>
              <a:t> </a:t>
            </a:r>
            <a:r>
              <a:rPr lang="bg-BG" b="1">
                <a:effectLst>
                  <a:outerShdw blurRad="38100" dist="38100" dir="2700000" algn="tl">
                    <a:srgbClr val="000000">
                      <a:alpha val="43137"/>
                    </a:srgbClr>
                  </a:outerShdw>
                </a:effectLst>
              </a:rPr>
              <a:t> </a:t>
            </a:r>
            <a:r>
              <a:t/>
            </a:r>
            <a:br/>
            <a:endParaRPr/>
          </a:p>
        </p:txBody>
      </p:sp>
      <p:sp>
        <p:nvSpPr>
          <p:cNvPr id="3" name="Text Placeholder 2"/>
          <p:cNvSpPr txBox="1">
            <a:spLocks noGrp="1"/>
          </p:cNvSpPr>
          <p:nvPr>
            <p:ph type="body"/>
          </p:nvPr>
        </p:nvSpPr>
        <p:spPr>
          <a:xfrm>
            <a:off x="1600200" y="1447800"/>
            <a:ext cx="5410200" cy="5105400"/>
          </a:xfrm>
          <a:prstGeom prst="rect">
            <a:avLst/>
          </a:prstGeom>
          <a:noFill/>
          <a:ln>
            <a:noFill/>
          </a:ln>
        </p:spPr>
        <p:txBody>
          <a:bodyPr/>
          <a:lstStyle>
            <a:lvl1pPr lvl="0" rtl="0">
              <a:defRPr/>
            </a:lvl1pPr>
          </a:lstStyle>
          <a:p>
            <a:pPr marL="457200" lvl="0" indent="-914400" rtl="0">
              <a:buAutoNum type="arabicPeriod"/>
            </a:pPr>
            <a:r>
              <a:rPr lang="bg-BG" sz="3600"/>
              <a:t>Bleaching Powder </a:t>
            </a:r>
          </a:p>
          <a:p>
            <a:pPr marL="457200" lvl="0" indent="-914400" rtl="0">
              <a:buAutoNum type="arabicPeriod"/>
            </a:pPr>
            <a:r>
              <a:rPr lang="bg-BG" sz="3600"/>
              <a:t>Savlon</a:t>
            </a:r>
          </a:p>
          <a:p>
            <a:pPr marL="457200" lvl="0" indent="-914400" rtl="0">
              <a:buAutoNum type="arabicPeriod"/>
            </a:pPr>
            <a:r>
              <a:rPr lang="bg-BG" sz="3600"/>
              <a:t>Alum</a:t>
            </a:r>
          </a:p>
          <a:p>
            <a:pPr marL="457200" lvl="0" indent="-914400" rtl="0">
              <a:buAutoNum type="arabicPeriod"/>
            </a:pPr>
            <a:r>
              <a:rPr lang="bg-BG" sz="3600"/>
              <a:t>Detergent </a:t>
            </a:r>
          </a:p>
          <a:p>
            <a:pPr marL="457200" lvl="0" indent="-914400" rtl="0">
              <a:buAutoNum type="arabicPeriod"/>
            </a:pPr>
            <a:r>
              <a:rPr lang="bg-BG" sz="3600"/>
              <a:t>Formalin </a:t>
            </a:r>
          </a:p>
          <a:p>
            <a:pPr marL="457200" lvl="0" indent="-914400" rtl="0">
              <a:buAutoNum type="arabicPeriod"/>
            </a:pPr>
            <a:r>
              <a:rPr lang="bg-BG" sz="3600"/>
              <a:t>Alcohol </a:t>
            </a:r>
          </a:p>
          <a:p>
            <a:pPr marL="457200" lvl="0" indent="-914400" rtl="0">
              <a:buAutoNum type="arabicPeriod"/>
            </a:pPr>
            <a:r>
              <a:rPr lang="bg-BG" sz="3600"/>
              <a:t>Iodine </a:t>
            </a:r>
          </a:p>
          <a:p>
            <a:pPr marL="457200" lvl="0" indent="-914400" rtl="0">
              <a:buAutoNum type="arabicPeriod"/>
            </a:pPr>
            <a:r>
              <a:rPr lang="bg-BG" sz="3600"/>
              <a:t>Dettol </a:t>
            </a:r>
          </a:p>
        </p:txBody>
      </p:sp>
    </p:spTree>
  </p:cSld>
  <p:clrMapOvr>
    <a:masterClrMapping/>
  </p:clrMapOvr>
  <p:transition>
    <p:fade/>
  </p:transition>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226100"/>
            <a:ext cx="8534400" cy="6550515"/>
          </a:xfrm>
          <a:prstGeom prst="rect">
            <a:avLst/>
          </a:prstGeom>
          <a:noFill/>
          <a:ln>
            <a:noFill/>
          </a:ln>
        </p:spPr>
        <p:txBody>
          <a:bodyPr/>
          <a:lstStyle>
            <a:lvl1pPr lvl="0" rtl="0">
              <a:defRPr/>
            </a:lvl1pPr>
          </a:lstStyle>
          <a:p>
            <a:pPr marL="0" lvl="0" indent="0" rtl="0">
              <a:buNone/>
            </a:pPr>
            <a:r>
              <a:rPr lang="bg-BG"/>
              <a:t>          </a:t>
            </a:r>
            <a:r>
              <a:rPr lang="bg-BG" sz="3200"/>
              <a:t>The Purified tetanus toxoid should be stored between 4 and 10 deg. It must not be allowed to freeze at any time.  </a:t>
            </a:r>
          </a:p>
          <a:p>
            <a:pPr marL="0" lvl="0" indent="0" rtl="0">
              <a:buNone/>
            </a:pPr>
            <a:r>
              <a:rPr lang="bg-BG" sz="3200"/>
              <a:t>           In unimmunized pregnant women, two doses of tetanus toxoid should be given, the first as early as possible during pregnancy and the second at least a month later and at least 3 weeks before delivery. In previously immunized pregnant women, a booster dose is considered sufficient. There is no need for a booster at every consecutive pregnancy, because of the risk of hyper - immunization and side - effects. </a:t>
            </a:r>
          </a:p>
        </p:txBody>
      </p:sp>
    </p:spTree>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20574" y="-123936"/>
            <a:ext cx="9264574" cy="7006284"/>
          </a:xfrm>
          <a:prstGeom prst="rect">
            <a:avLst/>
          </a:prstGeom>
        </p:spPr>
      </p:pic>
    </p:spTree>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85728"/>
            <a:ext cx="8229600" cy="928694"/>
          </a:xfrm>
          <a:prstGeom prst="rect">
            <a:avLst/>
          </a:prstGeom>
          <a:noFill/>
          <a:ln>
            <a:noFill/>
          </a:ln>
        </p:spPr>
        <p:txBody>
          <a:bodyPr anchor="ctr"/>
          <a:lstStyle>
            <a:lvl1pPr lvl="0" rtl="0">
              <a:defRPr/>
            </a:lvl1pPr>
          </a:lstStyle>
          <a:p>
            <a:pPr lvl="0" rtl="0"/>
            <a:r>
              <a:rPr b="1">
                <a:effectLst>
                  <a:outerShdw blurRad="38100" dist="38100" dir="2700000" algn="tl">
                    <a:srgbClr val="000000">
                      <a:alpha val="43137"/>
                    </a:srgbClr>
                  </a:outerShdw>
                </a:effectLst>
              </a:rPr>
              <a:t>      </a:t>
            </a:r>
            <a:r>
              <a:t/>
            </a:r>
            <a:br/>
            <a:r>
              <a:rPr b="1">
                <a:effectLst>
                  <a:outerShdw blurRad="38100" dist="38100" dir="2700000" algn="tl">
                    <a:srgbClr val="000000">
                      <a:alpha val="43137"/>
                    </a:srgbClr>
                  </a:outerShdw>
                </a:effectLst>
              </a:rPr>
              <a:t>        MMR </a:t>
            </a:r>
            <a:r>
              <a:rPr lang="bg-BG" b="1">
                <a:effectLst>
                  <a:outerShdw blurRad="38100" dist="38100" dir="2700000" algn="tl">
                    <a:srgbClr val="000000">
                      <a:alpha val="43137"/>
                    </a:srgbClr>
                  </a:outerShdw>
                </a:effectLst>
              </a:rPr>
              <a:t>VACCINE </a:t>
            </a:r>
            <a:r>
              <a:t/>
            </a:r>
            <a:br/>
            <a:endParaRPr/>
          </a:p>
        </p:txBody>
      </p:sp>
      <p:sp>
        <p:nvSpPr>
          <p:cNvPr id="3" name="Text Placeholder 2"/>
          <p:cNvSpPr txBox="1">
            <a:spLocks noGrp="1"/>
          </p:cNvSpPr>
          <p:nvPr>
            <p:ph type="body"/>
          </p:nvPr>
        </p:nvSpPr>
        <p:spPr>
          <a:xfrm>
            <a:off x="304800" y="1195388"/>
            <a:ext cx="8610600" cy="5434012"/>
          </a:xfrm>
          <a:prstGeom prst="rect">
            <a:avLst/>
          </a:prstGeom>
          <a:noFill/>
          <a:ln>
            <a:noFill/>
          </a:ln>
        </p:spPr>
        <p:txBody>
          <a:bodyPr>
            <a:normAutofit lnSpcReduction="10000"/>
          </a:bodyPr>
          <a:lstStyle>
            <a:lvl1pPr lvl="0" rtl="0">
              <a:defRPr/>
            </a:lvl1pPr>
          </a:lstStyle>
          <a:p>
            <a:pPr marL="0" lvl="0" indent="0" rtl="0">
              <a:buNone/>
            </a:pPr>
            <a:r>
              <a:rPr lang="bg-BG" sz="3200" dirty="0"/>
              <a:t>      It is a combined form of vaccine and is a live attenuated vaccine. The vaccine contain jerlynn stain. </a:t>
            </a:r>
          </a:p>
          <a:p>
            <a:pPr marL="0" lvl="0" indent="0" rtl="0">
              <a:buNone/>
            </a:pPr>
            <a:r>
              <a:rPr lang="bg-BG" sz="3200" b="1" dirty="0">
                <a:solidFill>
                  <a:schemeClr val="accent2">
                    <a:lumMod val="40000"/>
                    <a:lumOff val="60000"/>
                  </a:schemeClr>
                </a:solidFill>
              </a:rPr>
              <a:t>AGE OF ADMINISTRATION :</a:t>
            </a:r>
          </a:p>
          <a:p>
            <a:pPr marL="0" lvl="0" indent="0" rtl="0">
              <a:buNone/>
            </a:pPr>
            <a:r>
              <a:rPr lang="bg-BG" sz="3200" dirty="0"/>
              <a:t>      The immunization is given to children </a:t>
            </a:r>
            <a:r>
              <a:rPr lang="en-US" sz="3200" dirty="0" smtClean="0"/>
              <a:t>at the age of</a:t>
            </a:r>
            <a:r>
              <a:rPr lang="bg-BG" sz="3200" dirty="0" smtClean="0"/>
              <a:t> </a:t>
            </a:r>
            <a:r>
              <a:rPr lang="en-US" sz="3200" dirty="0" smtClean="0"/>
              <a:t>18</a:t>
            </a:r>
            <a:r>
              <a:rPr lang="bg-BG" sz="3200" dirty="0" smtClean="0"/>
              <a:t> mont</a:t>
            </a:r>
            <a:r>
              <a:rPr lang="en-US" sz="3200" dirty="0" err="1" smtClean="0"/>
              <a:t>hs</a:t>
            </a:r>
            <a:r>
              <a:rPr lang="bg-BG" sz="3200" dirty="0" smtClean="0"/>
              <a:t>. </a:t>
            </a:r>
            <a:r>
              <a:rPr lang="bg-BG" sz="3200" dirty="0"/>
              <a:t>If two doses of MMR vaccine are used the minimum interval between doses should be four weeks.  It is preferred that this second dose be administered six weeks to three months after the first dose, or at four to six years of age. </a:t>
            </a:r>
          </a:p>
        </p:txBody>
      </p:sp>
    </p:spTree>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57158" y="642918"/>
            <a:ext cx="8229600" cy="5621339"/>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effectLst>
                  <a:outerShdw blurRad="38100" dist="38100" dir="2700000" algn="tl">
                    <a:srgbClr val="000000">
                      <a:alpha val="43137"/>
                    </a:srgbClr>
                  </a:outerShdw>
                </a:effectLst>
              </a:rPr>
              <a:t>MODE OF ADMINISTRATION :</a:t>
            </a:r>
          </a:p>
          <a:p>
            <a:pPr marL="0" lvl="0" indent="0" rtl="0">
              <a:buNone/>
            </a:pPr>
            <a:r>
              <a:rPr lang="bg-BG" sz="3200" dirty="0"/>
              <a:t>      Vaccine is administered subcutaneously, dose is 0.5 ml. </a:t>
            </a:r>
          </a:p>
          <a:p>
            <a:pPr marL="0" lvl="0" indent="0" rtl="0">
              <a:buNone/>
            </a:pPr>
            <a:r>
              <a:rPr lang="bg-BG" sz="3200" b="1" dirty="0">
                <a:solidFill>
                  <a:schemeClr val="accent2">
                    <a:lumMod val="40000"/>
                    <a:lumOff val="60000"/>
                  </a:schemeClr>
                </a:solidFill>
                <a:effectLst>
                  <a:outerShdw blurRad="38100" dist="38100" dir="2700000" algn="tl">
                    <a:srgbClr val="000000">
                      <a:alpha val="43137"/>
                    </a:srgbClr>
                  </a:outerShdw>
                </a:effectLst>
              </a:rPr>
              <a:t>IMMUNITY :</a:t>
            </a:r>
          </a:p>
          <a:p>
            <a:pPr marL="0" lvl="0" indent="0" rtl="0">
              <a:buNone/>
            </a:pPr>
            <a:r>
              <a:rPr lang="bg-BG" sz="3200" b="1" dirty="0"/>
              <a:t>      </a:t>
            </a:r>
            <a:r>
              <a:rPr lang="bg-BG" sz="3200" dirty="0"/>
              <a:t>Vaccination provides long - life immunity. </a:t>
            </a:r>
            <a:r>
              <a:rPr lang="bg-BG" sz="3200" b="1" dirty="0" smtClean="0">
                <a:solidFill>
                  <a:schemeClr val="accent2">
                    <a:lumMod val="40000"/>
                    <a:lumOff val="60000"/>
                  </a:schemeClr>
                </a:solidFill>
                <a:effectLst>
                  <a:outerShdw blurRad="38100" dist="38100" dir="2700000" algn="tl">
                    <a:srgbClr val="000000">
                      <a:alpha val="43137"/>
                    </a:srgbClr>
                  </a:outerShdw>
                </a:effectLst>
              </a:rPr>
              <a:t>CONTRA</a:t>
            </a:r>
            <a:r>
              <a:rPr lang="en-US" sz="3200" b="1" dirty="0" smtClean="0">
                <a:solidFill>
                  <a:schemeClr val="accent2">
                    <a:lumMod val="40000"/>
                    <a:lumOff val="60000"/>
                  </a:schemeClr>
                </a:solidFill>
                <a:effectLst>
                  <a:outerShdw blurRad="38100" dist="38100" dir="2700000" algn="tl">
                    <a:srgbClr val="000000">
                      <a:alpha val="43137"/>
                    </a:srgbClr>
                  </a:outerShdw>
                </a:effectLst>
              </a:rPr>
              <a:t>IN</a:t>
            </a:r>
            <a:r>
              <a:rPr lang="bg-BG" sz="3200" b="1" dirty="0" smtClean="0">
                <a:solidFill>
                  <a:schemeClr val="accent2">
                    <a:lumMod val="40000"/>
                    <a:lumOff val="60000"/>
                  </a:schemeClr>
                </a:solidFill>
                <a:effectLst>
                  <a:outerShdw blurRad="38100" dist="38100" dir="2700000" algn="tl">
                    <a:srgbClr val="000000">
                      <a:alpha val="43137"/>
                    </a:srgbClr>
                  </a:outerShdw>
                </a:effectLst>
              </a:rPr>
              <a:t>DIC</a:t>
            </a:r>
            <a:r>
              <a:rPr lang="en-US" sz="3200" b="1" dirty="0" smtClean="0">
                <a:solidFill>
                  <a:schemeClr val="accent2">
                    <a:lumMod val="40000"/>
                    <a:lumOff val="60000"/>
                  </a:schemeClr>
                </a:solidFill>
                <a:effectLst>
                  <a:outerShdw blurRad="38100" dist="38100" dir="2700000" algn="tl">
                    <a:srgbClr val="000000">
                      <a:alpha val="43137"/>
                    </a:srgbClr>
                  </a:outerShdw>
                </a:effectLst>
              </a:rPr>
              <a:t>A</a:t>
            </a:r>
            <a:r>
              <a:rPr lang="bg-BG" sz="3200" b="1" dirty="0" smtClean="0">
                <a:solidFill>
                  <a:schemeClr val="accent2">
                    <a:lumMod val="40000"/>
                    <a:lumOff val="60000"/>
                  </a:schemeClr>
                </a:solidFill>
                <a:effectLst>
                  <a:outerShdw blurRad="38100" dist="38100" dir="2700000" algn="tl">
                    <a:srgbClr val="000000">
                      <a:alpha val="43137"/>
                    </a:srgbClr>
                  </a:outerShdw>
                </a:effectLst>
              </a:rPr>
              <a:t>TION </a:t>
            </a:r>
            <a:r>
              <a:rPr lang="bg-BG" sz="3200" b="1" dirty="0">
                <a:solidFill>
                  <a:schemeClr val="accent2">
                    <a:lumMod val="40000"/>
                    <a:lumOff val="60000"/>
                  </a:schemeClr>
                </a:solidFill>
                <a:effectLst>
                  <a:outerShdw blurRad="38100" dist="38100" dir="2700000" algn="tl">
                    <a:srgbClr val="000000">
                      <a:alpha val="43137"/>
                    </a:srgbClr>
                  </a:outerShdw>
                </a:effectLst>
              </a:rPr>
              <a:t>:</a:t>
            </a:r>
          </a:p>
          <a:p>
            <a:pPr marL="0" lvl="0" indent="0" rtl="0">
              <a:buNone/>
            </a:pPr>
            <a:r>
              <a:rPr lang="bg-BG" sz="3200" b="1" dirty="0"/>
              <a:t>        </a:t>
            </a:r>
            <a:r>
              <a:rPr lang="bg-BG" sz="3200" dirty="0"/>
              <a:t>1. Pregnancy </a:t>
            </a:r>
          </a:p>
          <a:p>
            <a:pPr marL="0" lvl="0" indent="0" rtl="0">
              <a:buNone/>
            </a:pPr>
            <a:r>
              <a:rPr lang="bg-BG" sz="3200" dirty="0"/>
              <a:t>        2. History of anaphylactic reaction to egg.</a:t>
            </a:r>
          </a:p>
          <a:p>
            <a:pPr marL="0" lvl="0" indent="0" rtl="0">
              <a:buNone/>
            </a:pPr>
            <a:r>
              <a:rPr lang="bg-BG" sz="3200" dirty="0"/>
              <a:t>        3. Persons with immunodeficiency diseases. </a:t>
            </a:r>
          </a:p>
        </p:txBody>
      </p:sp>
    </p:spTree>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21303" y="-59793"/>
            <a:ext cx="9186323" cy="6895061"/>
          </a:xfrm>
          <a:prstGeom prst="rect">
            <a:avLst/>
          </a:prstGeom>
        </p:spPr>
      </p:pic>
    </p:spTree>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327025"/>
            <a:ext cx="8229600" cy="1144588"/>
          </a:xfrm>
          <a:prstGeom prst="rect">
            <a:avLst/>
          </a:prstGeom>
          <a:noFill/>
          <a:ln>
            <a:noFill/>
          </a:ln>
        </p:spPr>
        <p:txBody>
          <a:bodyPr anchor="ctr">
            <a:normAutofit fontScale="90000"/>
          </a:bodyPr>
          <a:lstStyle>
            <a:lvl1pPr lvl="0" rtl="0">
              <a:defRPr/>
            </a:lvl1pPr>
          </a:lstStyle>
          <a:p>
            <a:pPr lvl="0" rtl="0"/>
            <a:r>
              <a:rPr b="1"/>
              <a:t>            </a:t>
            </a:r>
            <a:r>
              <a:rPr lang="bg-BG" sz="4400" b="1">
                <a:effectLst>
                  <a:outerShdw blurRad="38100" dist="38100" dir="2700000" algn="tl">
                    <a:srgbClr val="000000">
                      <a:alpha val="43137"/>
                    </a:srgbClr>
                  </a:outerShdw>
                </a:effectLst>
              </a:rPr>
              <a:t>DPT Vaccine </a:t>
            </a:r>
            <a:r>
              <a:t/>
            </a:r>
            <a:br/>
            <a:endParaRPr/>
          </a:p>
        </p:txBody>
      </p:sp>
      <p:sp>
        <p:nvSpPr>
          <p:cNvPr id="3" name="Text Placeholder 2"/>
          <p:cNvSpPr txBox="1">
            <a:spLocks noGrp="1"/>
          </p:cNvSpPr>
          <p:nvPr>
            <p:ph type="body"/>
          </p:nvPr>
        </p:nvSpPr>
        <p:spPr>
          <a:xfrm>
            <a:off x="228600" y="1676400"/>
            <a:ext cx="8229600" cy="4368800"/>
          </a:xfrm>
          <a:prstGeom prst="rect">
            <a:avLst/>
          </a:prstGeom>
          <a:noFill/>
          <a:ln>
            <a:noFill/>
          </a:ln>
        </p:spPr>
        <p:txBody>
          <a:bodyPr/>
          <a:lstStyle>
            <a:lvl1pPr lvl="0" rtl="0">
              <a:defRPr/>
            </a:lvl1pPr>
          </a:lstStyle>
          <a:p>
            <a:pPr marL="0" lvl="0" indent="0" rtl="0">
              <a:buNone/>
            </a:pPr>
            <a:r>
              <a:rPr lang="bg-BG" sz="3200"/>
              <a:t>        It is a combined vaccine. Mainly there are two types. </a:t>
            </a:r>
          </a:p>
          <a:p>
            <a:pPr marL="0" lvl="0" indent="0" rtl="0">
              <a:buNone/>
            </a:pPr>
            <a:r>
              <a:rPr lang="bg-BG" sz="3200"/>
              <a:t>       1. Plain vaccine </a:t>
            </a:r>
          </a:p>
          <a:p>
            <a:pPr marL="0" lvl="0" indent="0" rtl="0">
              <a:buNone/>
            </a:pPr>
            <a:r>
              <a:rPr lang="bg-BG" sz="3200"/>
              <a:t>       2. Adsorbed vaccine </a:t>
            </a:r>
          </a:p>
          <a:p>
            <a:pPr marL="0" lvl="0" indent="0" rtl="0">
              <a:buNone/>
            </a:pPr>
            <a:r>
              <a:rPr lang="bg-BG" sz="3200"/>
              <a:t> </a:t>
            </a:r>
            <a:r>
              <a:rPr lang="bg-BG" sz="3200" b="1">
                <a:solidFill>
                  <a:schemeClr val="accent2">
                    <a:lumMod val="40000"/>
                    <a:lumOff val="60000"/>
                  </a:schemeClr>
                </a:solidFill>
                <a:effectLst>
                  <a:outerShdw blurRad="38100" dist="38100" dir="2700000" algn="tl">
                    <a:srgbClr val="000000">
                      <a:alpha val="43137"/>
                    </a:srgbClr>
                  </a:outerShdw>
                </a:effectLst>
              </a:rPr>
              <a:t>STORAGE :</a:t>
            </a:r>
          </a:p>
          <a:p>
            <a:pPr marL="0" lvl="0" indent="0" rtl="0">
              <a:buNone/>
            </a:pPr>
            <a:r>
              <a:rPr lang="bg-BG" sz="3200" b="1"/>
              <a:t>       </a:t>
            </a:r>
            <a:r>
              <a:rPr lang="bg-BG" sz="3200"/>
              <a:t>DPT vaccines should not be frozen. They should be stored in a refrigerator between 2 to 8 deg C.</a:t>
            </a:r>
          </a:p>
        </p:txBody>
      </p:sp>
    </p:spTree>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688975"/>
            <a:ext cx="8229600" cy="5421313"/>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effectLst>
                  <a:outerShdw blurRad="38100" dist="38100" dir="2700000" algn="tl">
                    <a:srgbClr val="000000">
                      <a:alpha val="43137"/>
                    </a:srgbClr>
                  </a:outerShdw>
                </a:effectLst>
              </a:rPr>
              <a:t>OPTIMUM AGE : </a:t>
            </a:r>
          </a:p>
          <a:p>
            <a:pPr marL="0" lvl="0" indent="0" rtl="0">
              <a:buNone/>
            </a:pPr>
            <a:r>
              <a:rPr lang="bg-BG" sz="3200"/>
              <a:t>          The DPT vaccine can be safely and effectively administered as early as 6 weeks after birth.  </a:t>
            </a:r>
          </a:p>
          <a:p>
            <a:pPr marL="0" lvl="0" indent="0" rtl="0">
              <a:buNone/>
            </a:pPr>
            <a:r>
              <a:rPr lang="bg-BG" sz="3200" b="1">
                <a:solidFill>
                  <a:schemeClr val="accent2">
                    <a:lumMod val="40000"/>
                    <a:lumOff val="60000"/>
                  </a:schemeClr>
                </a:solidFill>
              </a:rPr>
              <a:t>INTERVAL</a:t>
            </a:r>
            <a:r>
              <a:rPr lang="bg-BG" sz="3200" b="1">
                <a:solidFill>
                  <a:srgbClr val="FFD0FF"/>
                </a:solidFill>
              </a:rPr>
              <a:t> </a:t>
            </a:r>
            <a:r>
              <a:rPr lang="bg-BG" sz="3200" b="1">
                <a:solidFill>
                  <a:schemeClr val="accent2">
                    <a:lumMod val="40000"/>
                    <a:lumOff val="60000"/>
                  </a:schemeClr>
                </a:solidFill>
              </a:rPr>
              <a:t>BETWEEN</a:t>
            </a:r>
            <a:r>
              <a:rPr lang="bg-BG" sz="3200" b="1">
                <a:solidFill>
                  <a:srgbClr val="FFD0FF"/>
                </a:solidFill>
              </a:rPr>
              <a:t> </a:t>
            </a:r>
            <a:r>
              <a:rPr lang="bg-BG" sz="3200" b="1">
                <a:solidFill>
                  <a:schemeClr val="accent2">
                    <a:lumMod val="40000"/>
                    <a:lumOff val="60000"/>
                  </a:schemeClr>
                </a:solidFill>
              </a:rPr>
              <a:t>DOSES</a:t>
            </a:r>
            <a:r>
              <a:rPr lang="bg-BG" sz="3200" b="1">
                <a:solidFill>
                  <a:srgbClr val="FFD0FF"/>
                </a:solidFill>
              </a:rPr>
              <a:t> </a:t>
            </a:r>
            <a:r>
              <a:rPr lang="bg-BG" sz="3200">
                <a:solidFill>
                  <a:srgbClr val="FFD0FF"/>
                </a:solidFill>
              </a:rPr>
              <a:t>:</a:t>
            </a:r>
          </a:p>
          <a:p>
            <a:pPr marL="0" lvl="0" indent="0" rtl="0">
              <a:buNone/>
            </a:pPr>
            <a:r>
              <a:rPr lang="bg-BG" sz="3200"/>
              <a:t>          The current recommendation is to allow an interval of 4 weeks between the 3 doses,with a booster injection at one and a half year to two years, followed by another booster at the age of 5 - 6 years. </a:t>
            </a:r>
          </a:p>
        </p:txBody>
      </p:sp>
    </p:spTree>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685800"/>
            <a:ext cx="8229600" cy="5443538"/>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MODE OF ADMINISTRATION :</a:t>
            </a:r>
          </a:p>
          <a:p>
            <a:pPr marL="0" lvl="0" indent="0" rtl="0">
              <a:buNone/>
            </a:pPr>
            <a:r>
              <a:rPr lang="bg-BG" sz="3200" b="1">
                <a:solidFill>
                  <a:srgbClr val="FFD0FF"/>
                </a:solidFill>
              </a:rPr>
              <a:t>    </a:t>
            </a:r>
            <a:r>
              <a:rPr lang="bg-BG" sz="3200" b="1"/>
              <a:t>     </a:t>
            </a:r>
            <a:r>
              <a:rPr lang="bg-BG" sz="3200"/>
              <a:t>It should be injected deep intra muscularly on gluteal region. </a:t>
            </a:r>
          </a:p>
          <a:p>
            <a:pPr marL="0" lvl="0" indent="0" rtl="0">
              <a:buNone/>
            </a:pPr>
            <a:r>
              <a:rPr lang="bg-BG" sz="3200" b="1"/>
              <a:t> </a:t>
            </a:r>
            <a:r>
              <a:rPr lang="bg-BG" sz="3200" b="1">
                <a:solidFill>
                  <a:schemeClr val="accent2">
                    <a:lumMod val="40000"/>
                    <a:lumOff val="60000"/>
                  </a:schemeClr>
                </a:solidFill>
                <a:effectLst>
                  <a:outerShdw blurRad="38100" dist="38100" dir="2700000" algn="tl">
                    <a:srgbClr val="000000">
                      <a:alpha val="43137"/>
                    </a:srgbClr>
                  </a:outerShdw>
                </a:effectLst>
              </a:rPr>
              <a:t>REACTIONS :</a:t>
            </a:r>
          </a:p>
          <a:p>
            <a:pPr marL="0" lvl="0" indent="0" rtl="0">
              <a:buNone/>
            </a:pPr>
            <a:r>
              <a:rPr lang="bg-BG" sz="3200" b="1"/>
              <a:t>         </a:t>
            </a:r>
            <a:r>
              <a:rPr lang="bg-BG" sz="3200"/>
              <a:t>Fever and mild local reactions following DPT immunization are common. It is estimated that 2 to 6 percent of vaccinees develop fever of 39 deg.C or higher,  and that 5 - 10 percent experience swelling and induration or pain lasting more than 48 hours. </a:t>
            </a:r>
          </a:p>
        </p:txBody>
      </p:sp>
    </p:spTree>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2449513"/>
            <a:ext cx="7772400" cy="2139951"/>
          </a:xfrm>
          <a:prstGeom prst="rect">
            <a:avLst/>
          </a:prstGeom>
          <a:noFill/>
          <a:ln>
            <a:noFill/>
          </a:ln>
        </p:spPr>
        <p:txBody>
          <a:bodyPr/>
          <a:lstStyle>
            <a:lvl1pPr lvl="0" rtl="0">
              <a:defRPr/>
            </a:lvl1pPr>
          </a:lstStyle>
          <a:p>
            <a:pPr marL="0" lvl="0" indent="0" rtl="0">
              <a:buNone/>
            </a:pPr>
            <a:r>
              <a:rPr lang="bg-BG" sz="3200" b="1" dirty="0" smtClean="0">
                <a:solidFill>
                  <a:schemeClr val="accent2">
                    <a:lumMod val="40000"/>
                    <a:lumOff val="60000"/>
                  </a:schemeClr>
                </a:solidFill>
                <a:effectLst>
                  <a:outerShdw blurRad="38100" dist="38100" dir="2700000" algn="tl">
                    <a:srgbClr val="000000">
                      <a:alpha val="43137"/>
                    </a:srgbClr>
                  </a:outerShdw>
                </a:effectLst>
              </a:rPr>
              <a:t>CON</a:t>
            </a:r>
            <a:r>
              <a:rPr lang="en-US" sz="3200" b="1" dirty="0" smtClean="0">
                <a:solidFill>
                  <a:schemeClr val="accent2">
                    <a:lumMod val="40000"/>
                    <a:lumOff val="60000"/>
                  </a:schemeClr>
                </a:solidFill>
                <a:effectLst>
                  <a:outerShdw blurRad="38100" dist="38100" dir="2700000" algn="tl">
                    <a:srgbClr val="000000">
                      <a:alpha val="43137"/>
                    </a:srgbClr>
                  </a:outerShdw>
                </a:effectLst>
              </a:rPr>
              <a:t>TRAIN</a:t>
            </a:r>
            <a:r>
              <a:rPr lang="bg-BG" sz="3200" b="1" dirty="0" smtClean="0">
                <a:solidFill>
                  <a:schemeClr val="accent2">
                    <a:lumMod val="40000"/>
                    <a:lumOff val="60000"/>
                  </a:schemeClr>
                </a:solidFill>
                <a:effectLst>
                  <a:outerShdw blurRad="38100" dist="38100" dir="2700000" algn="tl">
                    <a:srgbClr val="000000">
                      <a:alpha val="43137"/>
                    </a:srgbClr>
                  </a:outerShdw>
                </a:effectLst>
              </a:rPr>
              <a:t>DIC</a:t>
            </a:r>
            <a:r>
              <a:rPr lang="en-US" sz="3200" b="1" dirty="0" smtClean="0">
                <a:solidFill>
                  <a:schemeClr val="accent2">
                    <a:lumMod val="40000"/>
                    <a:lumOff val="60000"/>
                  </a:schemeClr>
                </a:solidFill>
                <a:effectLst>
                  <a:outerShdw blurRad="38100" dist="38100" dir="2700000" algn="tl">
                    <a:srgbClr val="000000">
                      <a:alpha val="43137"/>
                    </a:srgbClr>
                  </a:outerShdw>
                </a:effectLst>
              </a:rPr>
              <a:t>A</a:t>
            </a:r>
            <a:r>
              <a:rPr lang="bg-BG" sz="3200" b="1" dirty="0" smtClean="0">
                <a:solidFill>
                  <a:schemeClr val="accent2">
                    <a:lumMod val="40000"/>
                    <a:lumOff val="60000"/>
                  </a:schemeClr>
                </a:solidFill>
                <a:effectLst>
                  <a:outerShdw blurRad="38100" dist="38100" dir="2700000" algn="tl">
                    <a:srgbClr val="000000">
                      <a:alpha val="43137"/>
                    </a:srgbClr>
                  </a:outerShdw>
                </a:effectLst>
              </a:rPr>
              <a:t>TION </a:t>
            </a:r>
            <a:r>
              <a:rPr lang="bg-BG" sz="3200" b="1" dirty="0">
                <a:solidFill>
                  <a:schemeClr val="accent2">
                    <a:lumMod val="40000"/>
                    <a:lumOff val="60000"/>
                  </a:schemeClr>
                </a:solidFill>
                <a:effectLst>
                  <a:outerShdw blurRad="38100" dist="38100" dir="2700000" algn="tl">
                    <a:srgbClr val="000000">
                      <a:alpha val="43137"/>
                    </a:srgbClr>
                  </a:outerShdw>
                </a:effectLst>
              </a:rPr>
              <a:t>:</a:t>
            </a:r>
          </a:p>
          <a:p>
            <a:pPr marL="0" lvl="0" indent="0" rtl="0">
              <a:buNone/>
            </a:pPr>
            <a:r>
              <a:rPr lang="bg-BG" sz="3200" b="1" dirty="0"/>
              <a:t>        </a:t>
            </a:r>
            <a:r>
              <a:rPr lang="bg-BG" sz="3200" dirty="0"/>
              <a:t>Only such children who are seriously ill or need hospitalization are not vaccinated</a:t>
            </a:r>
            <a:r>
              <a:rPr lang="bg-BG" sz="3200" b="1" dirty="0"/>
              <a:t>. </a:t>
            </a:r>
          </a:p>
        </p:txBody>
      </p:sp>
    </p:spTree>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a:noFill/>
          <a:ln>
            <a:noFill/>
          </a:ln>
        </p:spPr>
        <p:txBody>
          <a:bodyPr/>
          <a:lstStyle>
            <a:lvl1pPr lvl="0" rtl="0">
              <a:defRPr/>
            </a:lvl1pPr>
          </a:lstStyle>
          <a:p>
            <a:pPr lvl="0" rtl="0"/>
            <a:r>
              <a:rPr lang="bg-BG" b="1"/>
              <a:t>DEMOGRAPHY AND FAMILY PLANNING </a:t>
            </a:r>
            <a:r>
              <a:t/>
            </a:r>
            <a:br/>
            <a:endParaRPr/>
          </a:p>
        </p:txBody>
      </p:sp>
      <p:sp>
        <p:nvSpPr>
          <p:cNvPr id="3" name="Subtitle 2"/>
          <p:cNvSpPr txBox="1">
            <a:spLocks noGrp="1"/>
          </p:cNvSpPr>
          <p:nvPr>
            <p:ph type="subTitle" idx="1"/>
          </p:nvPr>
        </p:nvSpPr>
        <p:spPr>
          <a:xfrm>
            <a:off x="1323975" y="8932864"/>
            <a:ext cx="6400800" cy="1752600"/>
          </a:xfrm>
          <a:prstGeom prst="rect">
            <a:avLst/>
          </a:prstGeom>
          <a:noFill/>
          <a:ln>
            <a:noFill/>
          </a:ln>
        </p:spPr>
        <p:txBody>
          <a:bodyPr/>
          <a:lstStyle>
            <a:lvl1pPr lvl="0" rtl="0">
              <a:defRPr/>
            </a:lvl1pPr>
          </a:lstStyle>
          <a:p>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53526" cy="6857999"/>
          </a:xfrm>
          <a:prstGeom prst="rect">
            <a:avLst/>
          </a:prstGeom>
          <a:noFill/>
        </p:spPr>
      </p:pic>
    </p:spTree>
  </p:cSld>
  <p:clrMapOvr>
    <a:masterClrMapping/>
  </p:clrMapOvr>
  <p:transition>
    <p:fade/>
  </p:transition>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914400"/>
            <a:ext cx="8001000" cy="5192712"/>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DEFINATION :</a:t>
            </a:r>
          </a:p>
          <a:p>
            <a:pPr marL="0" lvl="0" indent="0" rtl="0">
              <a:buNone/>
            </a:pPr>
            <a:r>
              <a:rPr lang="bg-BG" sz="3200" b="1" dirty="0"/>
              <a:t>        </a:t>
            </a:r>
            <a:r>
              <a:rPr lang="bg-BG" sz="3200" dirty="0" smtClean="0"/>
              <a:t>It</a:t>
            </a:r>
            <a:r>
              <a:rPr lang="en-US" sz="3200" dirty="0" smtClean="0"/>
              <a:t> </a:t>
            </a:r>
            <a:r>
              <a:rPr lang="en-US" sz="3200" dirty="0" err="1" smtClean="0"/>
              <a:t>i</a:t>
            </a:r>
            <a:r>
              <a:rPr lang="bg-BG" sz="3200" dirty="0" smtClean="0"/>
              <a:t>s </a:t>
            </a:r>
            <a:r>
              <a:rPr lang="bg-BG" sz="3200" dirty="0"/>
              <a:t>defined as a way of thinking and living that is adopted voluntarily, upon the basis of knowledge, attitudes and responsible decisions by individuals and couples,  in order to promote the health and welfare of the family group and thus contribute effectively to the social development of a country. </a:t>
            </a:r>
          </a:p>
        </p:txBody>
      </p:sp>
    </p:spTree>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685800"/>
            <a:ext cx="8229600" cy="1146175"/>
          </a:xfrm>
          <a:prstGeom prst="rect">
            <a:avLst/>
          </a:prstGeom>
          <a:noFill/>
          <a:ln>
            <a:noFill/>
          </a:ln>
        </p:spPr>
        <p:txBody>
          <a:bodyPr anchor="ctr">
            <a:normAutofit fontScale="90000"/>
          </a:bodyPr>
          <a:lstStyle>
            <a:lvl1pPr lvl="0" rtl="0">
              <a:defRPr/>
            </a:lvl1pPr>
          </a:lstStyle>
          <a:p>
            <a:pPr lvl="0" rtl="0"/>
            <a:r>
              <a:rPr lang="bg-BG" b="1">
                <a:effectLst>
                  <a:outerShdw blurRad="38100" dist="38100" dir="2700000" algn="tl">
                    <a:srgbClr val="000000">
                      <a:alpha val="43137"/>
                    </a:srgbClr>
                  </a:outerShdw>
                </a:effectLst>
              </a:rPr>
              <a:t>Contraceptive Methods </a:t>
            </a:r>
            <a:r>
              <a:t/>
            </a:r>
            <a:br/>
            <a:endParaRPr/>
          </a:p>
        </p:txBody>
      </p:sp>
      <p:sp>
        <p:nvSpPr>
          <p:cNvPr id="3" name="Text Placeholder 2"/>
          <p:cNvSpPr txBox="1">
            <a:spLocks noGrp="1"/>
          </p:cNvSpPr>
          <p:nvPr>
            <p:ph type="body"/>
          </p:nvPr>
        </p:nvSpPr>
        <p:spPr>
          <a:xfrm>
            <a:off x="304800" y="1676400"/>
            <a:ext cx="8458200" cy="4800600"/>
          </a:xfrm>
          <a:prstGeom prst="rect">
            <a:avLst/>
          </a:prstGeom>
          <a:noFill/>
          <a:ln>
            <a:noFill/>
          </a:ln>
        </p:spPr>
        <p:txBody>
          <a:bodyPr>
            <a:normAutofit fontScale="85000" lnSpcReduction="10000"/>
          </a:bodyPr>
          <a:lstStyle>
            <a:lvl1pPr lvl="0" rtl="0">
              <a:defRPr/>
            </a:lvl1pPr>
          </a:lstStyle>
          <a:p>
            <a:pPr marL="0" lvl="0" indent="0" rtl="0">
              <a:buNone/>
            </a:pPr>
            <a:r>
              <a:rPr lang="bg-BG" dirty="0"/>
              <a:t>        </a:t>
            </a:r>
            <a:r>
              <a:rPr/>
              <a:t>    </a:t>
            </a:r>
            <a:r>
              <a:rPr lang="bg-BG" sz="3800" dirty="0"/>
              <a:t>These are the preventive methods to </a:t>
            </a:r>
            <a:r>
              <a:rPr lang="bg-BG" sz="3800" dirty="0" smtClean="0"/>
              <a:t>help</a:t>
            </a:r>
            <a:r>
              <a:rPr lang="en-US" sz="3800" dirty="0" smtClean="0"/>
              <a:t> to</a:t>
            </a:r>
            <a:r>
              <a:rPr lang="bg-BG" sz="3800" dirty="0" smtClean="0"/>
              <a:t> </a:t>
            </a:r>
            <a:r>
              <a:rPr lang="bg-BG" sz="3800" dirty="0"/>
              <a:t>prevent unwanted pregnancies and which includes temporary and permanent methods </a:t>
            </a:r>
            <a:endParaRPr lang="en-US" sz="3800" dirty="0" smtClean="0"/>
          </a:p>
          <a:p>
            <a:pPr marL="0" lvl="0" indent="0" rtl="0">
              <a:buNone/>
            </a:pPr>
            <a:endParaRPr lang="bg-BG" sz="3800" dirty="0"/>
          </a:p>
          <a:p>
            <a:pPr marL="0" lvl="0" indent="0" rtl="0">
              <a:buNone/>
            </a:pPr>
            <a:r>
              <a:rPr lang="bg-BG" sz="3800" b="1" dirty="0"/>
              <a:t> </a:t>
            </a:r>
            <a:r>
              <a:rPr lang="bg-BG" sz="3800" b="1" dirty="0">
                <a:solidFill>
                  <a:schemeClr val="accent2">
                    <a:lumMod val="40000"/>
                    <a:lumOff val="60000"/>
                  </a:schemeClr>
                </a:solidFill>
              </a:rPr>
              <a:t>l . Temporary methods or Spacing </a:t>
            </a:r>
            <a:r>
              <a:rPr lang="bg-BG" sz="3800" b="1" dirty="0" smtClean="0">
                <a:solidFill>
                  <a:schemeClr val="accent2">
                    <a:lumMod val="40000"/>
                    <a:lumOff val="60000"/>
                  </a:schemeClr>
                </a:solidFill>
              </a:rPr>
              <a:t>methods</a:t>
            </a:r>
            <a:endParaRPr lang="en-US" sz="3800" b="1" dirty="0" smtClean="0">
              <a:solidFill>
                <a:schemeClr val="accent2">
                  <a:lumMod val="40000"/>
                  <a:lumOff val="60000"/>
                </a:schemeClr>
              </a:solidFill>
            </a:endParaRPr>
          </a:p>
          <a:p>
            <a:pPr marL="0" lvl="0" indent="0" rtl="0">
              <a:buNone/>
            </a:pPr>
            <a:r>
              <a:rPr lang="en-US" sz="3800" b="1" dirty="0" smtClean="0">
                <a:solidFill>
                  <a:schemeClr val="accent2">
                    <a:lumMod val="40000"/>
                    <a:lumOff val="60000"/>
                  </a:schemeClr>
                </a:solidFill>
              </a:rPr>
              <a:t> II. Permanent methods or Terminal methods</a:t>
            </a:r>
            <a:endParaRPr lang="bg-BG" sz="3800" b="1" dirty="0">
              <a:solidFill>
                <a:schemeClr val="accent2">
                  <a:lumMod val="40000"/>
                  <a:lumOff val="60000"/>
                </a:schemeClr>
              </a:solidFill>
            </a:endParaRPr>
          </a:p>
          <a:p>
            <a:pPr marL="0" lvl="0" indent="0" rtl="0">
              <a:buNone/>
            </a:pPr>
            <a:endParaRPr lang="bg-BG" sz="3800" dirty="0"/>
          </a:p>
          <a:p>
            <a:pPr marL="0" lvl="0" indent="0" rtl="0">
              <a:buNone/>
            </a:pPr>
            <a:r>
              <a:rPr lang="bg-BG" sz="3800" dirty="0"/>
              <a:t>              </a:t>
            </a:r>
          </a:p>
          <a:p>
            <a:pPr marL="0" lvl="0" indent="0" rtl="0">
              <a:buNone/>
            </a:pPr>
            <a:r>
              <a:rPr lang="bg-BG" i="1" dirty="0"/>
              <a:t>           </a:t>
            </a:r>
          </a:p>
        </p:txBody>
      </p:sp>
    </p:spTree>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642966"/>
            <a:ext cx="7772400" cy="142876"/>
          </a:xfrm>
        </p:spPr>
        <p:txBody>
          <a:bodyPr/>
          <a:lstStyle/>
          <a:p>
            <a:endParaRPr lang="en-IN" dirty="0"/>
          </a:p>
        </p:txBody>
      </p:sp>
      <p:sp>
        <p:nvSpPr>
          <p:cNvPr id="3" name="Text Placeholder 2"/>
          <p:cNvSpPr>
            <a:spLocks noGrp="1"/>
          </p:cNvSpPr>
          <p:nvPr>
            <p:ph type="body" idx="1"/>
          </p:nvPr>
        </p:nvSpPr>
        <p:spPr>
          <a:xfrm>
            <a:off x="214282" y="500042"/>
            <a:ext cx="8643998" cy="6357958"/>
          </a:xfrm>
        </p:spPr>
        <p:txBody>
          <a:bodyPr/>
          <a:lstStyle/>
          <a:p>
            <a:pPr>
              <a:buNone/>
            </a:pPr>
            <a:r>
              <a:rPr lang="bg-BG" sz="3200" b="1" dirty="0" smtClean="0">
                <a:solidFill>
                  <a:schemeClr val="accent2">
                    <a:lumMod val="40000"/>
                    <a:lumOff val="60000"/>
                  </a:schemeClr>
                </a:solidFill>
              </a:rPr>
              <a:t>l . Temporary methods or Spacing methods</a:t>
            </a:r>
            <a:r>
              <a:rPr lang="en-US" sz="3200" b="1" dirty="0" smtClean="0">
                <a:solidFill>
                  <a:schemeClr val="accent2">
                    <a:lumMod val="40000"/>
                    <a:lumOff val="60000"/>
                  </a:schemeClr>
                </a:solidFill>
              </a:rPr>
              <a:t> </a:t>
            </a:r>
          </a:p>
          <a:p>
            <a:pPr marL="0" lvl="0" indent="0">
              <a:buNone/>
            </a:pPr>
            <a:r>
              <a:rPr lang="bg-BG" sz="3200" b="1" dirty="0" smtClean="0">
                <a:solidFill>
                  <a:schemeClr val="accent2">
                    <a:lumMod val="40000"/>
                    <a:lumOff val="60000"/>
                  </a:schemeClr>
                </a:solidFill>
                <a:effectLst>
                  <a:outerShdw blurRad="38100" dist="38100" dir="2700000" algn="tl">
                    <a:srgbClr val="000000">
                      <a:alpha val="43137"/>
                    </a:srgbClr>
                  </a:outerShdw>
                </a:effectLst>
              </a:rPr>
              <a:t>1. Barrier methods :</a:t>
            </a:r>
          </a:p>
          <a:p>
            <a:pPr marL="0" lvl="0" indent="0">
              <a:buNone/>
            </a:pPr>
            <a:r>
              <a:rPr lang="bg-BG" sz="3200" i="1" dirty="0" smtClean="0"/>
              <a:t>              </a:t>
            </a:r>
            <a:r>
              <a:rPr lang="bg-BG" sz="3200" dirty="0" smtClean="0"/>
              <a:t>   a)  Physical methods </a:t>
            </a:r>
          </a:p>
          <a:p>
            <a:pPr marL="0" lvl="0" indent="0">
              <a:buNone/>
            </a:pPr>
            <a:r>
              <a:rPr lang="bg-BG" sz="3200" dirty="0" smtClean="0"/>
              <a:t>                 b)  Chemical methods </a:t>
            </a:r>
          </a:p>
          <a:p>
            <a:pPr marL="0" lvl="0" indent="0">
              <a:buNone/>
            </a:pPr>
            <a:r>
              <a:rPr lang="bg-BG" sz="3200" dirty="0" smtClean="0"/>
              <a:t>                 c)  Combined methods</a:t>
            </a:r>
            <a:r>
              <a:rPr lang="en-US" sz="3200" dirty="0" smtClean="0"/>
              <a:t> </a:t>
            </a:r>
          </a:p>
          <a:p>
            <a:pPr marL="0" lvl="0" indent="0">
              <a:buNone/>
            </a:pPr>
            <a:endParaRPr lang="en-US" sz="3200" dirty="0" smtClean="0"/>
          </a:p>
          <a:p>
            <a:pPr marL="0" lvl="0" indent="0">
              <a:buNone/>
            </a:pPr>
            <a:r>
              <a:rPr lang="bg-BG" sz="2800" dirty="0" smtClean="0"/>
              <a:t> </a:t>
            </a:r>
            <a:r>
              <a:rPr lang="bg-BG" sz="2800" b="1" dirty="0" smtClean="0">
                <a:solidFill>
                  <a:schemeClr val="accent2">
                    <a:lumMod val="40000"/>
                    <a:lumOff val="60000"/>
                  </a:schemeClr>
                </a:solidFill>
              </a:rPr>
              <a:t>ll</a:t>
            </a:r>
            <a:r>
              <a:rPr lang="bg-BG" sz="2800" dirty="0" smtClean="0">
                <a:solidFill>
                  <a:schemeClr val="accent2">
                    <a:lumMod val="40000"/>
                    <a:lumOff val="60000"/>
                  </a:schemeClr>
                </a:solidFill>
              </a:rPr>
              <a:t>. </a:t>
            </a:r>
            <a:r>
              <a:rPr lang="en-US" sz="3200" b="1" dirty="0" smtClean="0">
                <a:solidFill>
                  <a:schemeClr val="accent2">
                    <a:lumMod val="40000"/>
                    <a:lumOff val="60000"/>
                  </a:schemeClr>
                </a:solidFill>
              </a:rPr>
              <a:t>Permanent methods </a:t>
            </a:r>
            <a:r>
              <a:rPr lang="en-US" sz="3200" dirty="0" smtClean="0">
                <a:solidFill>
                  <a:schemeClr val="accent2">
                    <a:lumMod val="40000"/>
                    <a:lumOff val="60000"/>
                  </a:schemeClr>
                </a:solidFill>
              </a:rPr>
              <a:t>or </a:t>
            </a:r>
            <a:r>
              <a:rPr lang="bg-BG" sz="3200" b="1" dirty="0" smtClean="0">
                <a:solidFill>
                  <a:schemeClr val="accent2">
                    <a:lumMod val="40000"/>
                    <a:lumOff val="60000"/>
                  </a:schemeClr>
                </a:solidFill>
              </a:rPr>
              <a:t>Terminal Methods :</a:t>
            </a:r>
          </a:p>
          <a:p>
            <a:pPr marL="0" lvl="0" indent="0">
              <a:buNone/>
            </a:pPr>
            <a:r>
              <a:rPr lang="bg-BG" sz="2800" b="1" dirty="0" smtClean="0"/>
              <a:t>            </a:t>
            </a:r>
          </a:p>
          <a:p>
            <a:pPr marL="0" lvl="0" indent="0">
              <a:buNone/>
            </a:pPr>
            <a:r>
              <a:rPr lang="bg-BG" sz="2800" b="1" dirty="0" smtClean="0"/>
              <a:t>             </a:t>
            </a:r>
            <a:r>
              <a:rPr lang="bg-BG" sz="2800" dirty="0" smtClean="0"/>
              <a:t>1. Male sterilization </a:t>
            </a:r>
          </a:p>
          <a:p>
            <a:pPr marL="0" lvl="0" indent="0">
              <a:buNone/>
            </a:pPr>
            <a:r>
              <a:rPr lang="bg-BG" sz="2800" dirty="0" smtClean="0"/>
              <a:t>             2. Female sterilization </a:t>
            </a:r>
            <a:endParaRPr lang="en-IN" dirty="0"/>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13879" y="-5214"/>
            <a:ext cx="9255033" cy="6858001"/>
          </a:xfrm>
          <a:prstGeom prst="rect">
            <a:avLst/>
          </a:prstGeom>
        </p:spPr>
      </p:pic>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28600" y="685800"/>
            <a:ext cx="8229600" cy="869950"/>
          </a:xfrm>
          <a:prstGeom prst="rect">
            <a:avLst/>
          </a:prstGeom>
          <a:noFill/>
          <a:ln>
            <a:noFill/>
          </a:ln>
        </p:spPr>
        <p:txBody>
          <a:bodyPr anchor="ctr">
            <a:normAutofit fontScale="90000"/>
          </a:bodyPr>
          <a:lstStyle>
            <a:lvl1pPr lvl="0" rtl="0">
              <a:defRPr/>
            </a:lvl1pPr>
          </a:lstStyle>
          <a:p>
            <a:pPr lvl="0" rtl="0"/>
            <a:r>
              <a:rPr b="1"/>
              <a:t>        </a:t>
            </a:r>
            <a:r>
              <a:rPr lang="bg-BG" b="1">
                <a:effectLst>
                  <a:outerShdw blurRad="38100" dist="38100" dir="2700000" algn="tl">
                    <a:srgbClr val="000000">
                      <a:alpha val="43137"/>
                    </a:srgbClr>
                  </a:outerShdw>
                </a:effectLst>
              </a:rPr>
              <a:t>1.BARRIER METHODS </a:t>
            </a:r>
            <a:r>
              <a:t/>
            </a:r>
            <a:br/>
            <a:endParaRPr/>
          </a:p>
        </p:txBody>
      </p:sp>
      <p:sp>
        <p:nvSpPr>
          <p:cNvPr id="3" name="Text Placeholder 2"/>
          <p:cNvSpPr txBox="1">
            <a:spLocks noGrp="1"/>
          </p:cNvSpPr>
          <p:nvPr>
            <p:ph type="body"/>
          </p:nvPr>
        </p:nvSpPr>
        <p:spPr>
          <a:xfrm>
            <a:off x="457200" y="1600200"/>
            <a:ext cx="8229600" cy="4506913"/>
          </a:xfrm>
          <a:prstGeom prst="rect">
            <a:avLst/>
          </a:prstGeom>
          <a:noFill/>
          <a:ln>
            <a:noFill/>
          </a:ln>
        </p:spPr>
        <p:txBody>
          <a:bodyPr/>
          <a:lstStyle>
            <a:lvl1pPr lvl="0" rtl="0">
              <a:defRPr/>
            </a:lvl1pPr>
          </a:lstStyle>
          <a:p>
            <a:pPr marL="0" lvl="0" indent="0" rtl="0">
              <a:buNone/>
            </a:pPr>
            <a:r>
              <a:rPr lang="bg-BG"/>
              <a:t>        </a:t>
            </a:r>
            <a:r>
              <a:rPr lang="bg-BG" sz="3200"/>
              <a:t>The aim of these methods is to prevent live sperm from meeting the ovum. </a:t>
            </a:r>
          </a:p>
          <a:p>
            <a:pPr marL="0" lvl="0" indent="0" rtl="0">
              <a:buNone/>
            </a:pPr>
            <a:endParaRPr/>
          </a:p>
          <a:p>
            <a:pPr marL="0" lvl="0" indent="0" rtl="0">
              <a:buNone/>
            </a:pPr>
            <a:r>
              <a:rPr lang="bg-BG" sz="3200"/>
              <a:t>   </a:t>
            </a:r>
            <a:r>
              <a:rPr lang="bg-BG" sz="3200" b="1">
                <a:solidFill>
                  <a:schemeClr val="accent2">
                    <a:lumMod val="40000"/>
                    <a:lumOff val="60000"/>
                  </a:schemeClr>
                </a:solidFill>
              </a:rPr>
              <a:t>a) Physical methods :</a:t>
            </a:r>
          </a:p>
          <a:p>
            <a:pPr marL="0" lvl="0" indent="0" rtl="0">
              <a:buNone/>
            </a:pPr>
            <a:r>
              <a:rPr lang="bg-BG" sz="3200"/>
              <a:t>         Physical devices like condoms, diaphragms, and vaginal sponge are used for preventing meeting of sperm with ovum. </a:t>
            </a:r>
          </a:p>
        </p:txBody>
      </p:sp>
    </p:spTree>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21887" y="-7269"/>
            <a:ext cx="9285557" cy="7003048"/>
          </a:xfrm>
          <a:prstGeom prst="rect">
            <a:avLst/>
          </a:prstGeom>
        </p:spPr>
      </p:pic>
    </p:spTree>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15553" y="112311"/>
            <a:ext cx="9152405" cy="6516447"/>
          </a:xfrm>
          <a:prstGeom prst="rect">
            <a:avLst/>
          </a:prstGeom>
          <a:noFill/>
          <a:ln>
            <a:noFill/>
          </a:ln>
        </p:spPr>
        <p:txBody>
          <a:bodyPr/>
          <a:lstStyle>
            <a:lvl1pPr lvl="0" rtl="0">
              <a:defRPr/>
            </a:lvl1pPr>
          </a:lstStyle>
          <a:p>
            <a:pPr marL="0" lvl="0" indent="0" rtl="0">
              <a:buNone/>
            </a:pPr>
            <a:r>
              <a:rPr lang="bg-BG" b="1" dirty="0">
                <a:solidFill>
                  <a:schemeClr val="accent2">
                    <a:lumMod val="40000"/>
                    <a:lumOff val="60000"/>
                  </a:schemeClr>
                </a:solidFill>
              </a:rPr>
              <a:t>  </a:t>
            </a:r>
            <a:r>
              <a:rPr lang="bg-BG" sz="3200" b="1" dirty="0">
                <a:solidFill>
                  <a:schemeClr val="accent2">
                    <a:lumMod val="40000"/>
                    <a:lumOff val="60000"/>
                  </a:schemeClr>
                </a:solidFill>
              </a:rPr>
              <a:t>b) Chemical methods : </a:t>
            </a:r>
          </a:p>
          <a:p>
            <a:pPr marL="0" lvl="0" indent="0" rtl="0">
              <a:buNone/>
            </a:pPr>
            <a:r>
              <a:rPr lang="bg-BG" sz="3200" dirty="0"/>
              <a:t>        Contain chemicals (vaginal chemical contraceptive) are used for killing the sperms.  They are in the forms of foams, creams, suppositories, soluble </a:t>
            </a:r>
            <a:r>
              <a:rPr lang="bg-BG" sz="3200" dirty="0" smtClean="0"/>
              <a:t>films</a:t>
            </a:r>
            <a:r>
              <a:rPr lang="en-US" sz="3200" dirty="0" smtClean="0"/>
              <a:t>.</a:t>
            </a:r>
            <a:r>
              <a:rPr lang="bg-BG" sz="3200" dirty="0" smtClean="0"/>
              <a:t> </a:t>
            </a:r>
            <a:r>
              <a:rPr lang="en-US" sz="3200" dirty="0" smtClean="0"/>
              <a:t>These are </a:t>
            </a:r>
            <a:r>
              <a:rPr lang="bg-BG" sz="3200" dirty="0" smtClean="0"/>
              <a:t>used </a:t>
            </a:r>
            <a:r>
              <a:rPr lang="bg-BG" sz="3200" dirty="0"/>
              <a:t>for destroying live sperms and prevent the meeting of sperm with the ovum.  The spermicides contain a base into which a spermicide is incorporated. </a:t>
            </a:r>
          </a:p>
          <a:p>
            <a:pPr marL="0" lvl="0" indent="0" rtl="0">
              <a:buNone/>
            </a:pPr>
            <a:r>
              <a:rPr lang="bg-BG" sz="3200" b="1" dirty="0"/>
              <a:t> </a:t>
            </a:r>
            <a:r>
              <a:rPr lang="bg-BG" sz="3200" b="1" dirty="0">
                <a:solidFill>
                  <a:schemeClr val="accent2">
                    <a:lumMod val="40000"/>
                    <a:lumOff val="60000"/>
                  </a:schemeClr>
                </a:solidFill>
              </a:rPr>
              <a:t>c) Combined methods :</a:t>
            </a:r>
          </a:p>
          <a:p>
            <a:pPr marL="0" lvl="0" indent="0" rtl="0">
              <a:buNone/>
            </a:pPr>
            <a:r>
              <a:rPr lang="bg-BG" sz="3200" dirty="0"/>
              <a:t>         Both physical and chemical methods are used for preventing meeting of sperm with ovum</a:t>
            </a:r>
            <a:r>
              <a:rPr lang="bg-BG" dirty="0"/>
              <a:t>.</a:t>
            </a:r>
          </a:p>
        </p:txBody>
      </p:sp>
    </p:spTree>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209800" y="914400"/>
            <a:ext cx="5181600" cy="1146175"/>
          </a:xfrm>
          <a:prstGeom prst="rect">
            <a:avLst/>
          </a:prstGeom>
          <a:noFill/>
          <a:ln>
            <a:noFill/>
          </a:ln>
        </p:spPr>
        <p:txBody>
          <a:bodyPr anchor="ctr">
            <a:normAutofit fontScale="90000"/>
          </a:bodyPr>
          <a:lstStyle>
            <a:lvl1pPr lvl="0" rtl="0">
              <a:defRPr/>
            </a:lvl1pPr>
          </a:lstStyle>
          <a:p>
            <a:pPr lvl="0" rtl="0"/>
            <a:r>
              <a:rPr/>
              <a:t>     </a:t>
            </a:r>
            <a:r>
              <a:rPr lang="bg-BG" b="1">
                <a:effectLst>
                  <a:outerShdw blurRad="38100" dist="38100" dir="2700000" algn="tl">
                    <a:srgbClr val="000000">
                      <a:alpha val="43137"/>
                    </a:srgbClr>
                  </a:outerShdw>
                </a:effectLst>
              </a:rPr>
              <a:t>CONDOM</a:t>
            </a:r>
            <a:r>
              <a:t/>
            </a:r>
            <a:br/>
            <a:endParaRPr/>
          </a:p>
        </p:txBody>
      </p:sp>
      <p:sp>
        <p:nvSpPr>
          <p:cNvPr id="3" name="Text Placeholder 2"/>
          <p:cNvSpPr txBox="1">
            <a:spLocks noGrp="1"/>
          </p:cNvSpPr>
          <p:nvPr>
            <p:ph type="body"/>
          </p:nvPr>
        </p:nvSpPr>
        <p:spPr>
          <a:xfrm>
            <a:off x="609600" y="2322513"/>
            <a:ext cx="7620000" cy="3055937"/>
          </a:xfrm>
          <a:prstGeom prst="rect">
            <a:avLst/>
          </a:prstGeom>
          <a:noFill/>
          <a:ln>
            <a:noFill/>
          </a:ln>
        </p:spPr>
        <p:txBody>
          <a:bodyPr/>
          <a:lstStyle>
            <a:lvl1pPr lvl="0" rtl="0">
              <a:defRPr/>
            </a:lvl1pPr>
          </a:lstStyle>
          <a:p>
            <a:pPr marL="0" lvl="0" indent="0" rtl="0">
              <a:buNone/>
            </a:pPr>
            <a:r>
              <a:rPr lang="bg-BG" sz="3200"/>
              <a:t>              This is the simple "spacing" method of contraception, without side effects. In addition to preventing pregnancy, condom protects both men and women from sexually transmitted diseases. </a:t>
            </a:r>
          </a:p>
        </p:txBody>
      </p:sp>
    </p:spTree>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380999"/>
            <a:ext cx="3794125" cy="5641975"/>
          </a:xfrm>
          <a:prstGeom prst="rect">
            <a:avLst/>
          </a:prstGeom>
          <a:noFill/>
          <a:ln>
            <a:noFill/>
          </a:ln>
        </p:spPr>
        <p:txBody>
          <a:bodyPr>
            <a:normAutofit lnSpcReduction="10000"/>
          </a:bodyPr>
          <a:lstStyle>
            <a:lvl1pPr lvl="0" rtl="0">
              <a:defRPr/>
            </a:lvl1pPr>
          </a:lstStyle>
          <a:p>
            <a:pPr marL="0" lvl="0" indent="0" rtl="0">
              <a:buNone/>
            </a:pPr>
            <a:r>
              <a:rPr lang="bg-BG" b="1" dirty="0"/>
              <a:t>   </a:t>
            </a:r>
            <a:r>
              <a:rPr lang="bg-BG" b="1" dirty="0">
                <a:solidFill>
                  <a:schemeClr val="accent2">
                    <a:lumMod val="40000"/>
                    <a:lumOff val="60000"/>
                  </a:schemeClr>
                </a:solidFill>
                <a:effectLst>
                  <a:outerShdw blurRad="38100" dist="38100" dir="2700000" algn="tl">
                    <a:srgbClr val="000000">
                      <a:alpha val="43137"/>
                    </a:srgbClr>
                  </a:outerShdw>
                </a:effectLst>
              </a:rPr>
              <a:t>ADVANTAGES </a:t>
            </a:r>
          </a:p>
          <a:p>
            <a:pPr marL="177800" lvl="0" indent="-355600" rtl="0"/>
            <a:endParaRPr/>
          </a:p>
          <a:p>
            <a:pPr marL="177800" lvl="0" indent="-355600" rtl="0"/>
            <a:r>
              <a:rPr lang="bg-BG" dirty="0"/>
              <a:t>They are easily </a:t>
            </a:r>
            <a:r>
              <a:rPr/>
              <a:t> </a:t>
            </a:r>
            <a:r>
              <a:rPr lang="bg-BG" dirty="0"/>
              <a:t>available. </a:t>
            </a:r>
          </a:p>
          <a:p>
            <a:pPr marL="177800" lvl="0" indent="-355600" rtl="0"/>
            <a:r>
              <a:rPr lang="bg-BG" dirty="0"/>
              <a:t>Safe and inexpensive.</a:t>
            </a:r>
          </a:p>
          <a:p>
            <a:pPr marL="177800" lvl="0" indent="-355600" rtl="0"/>
            <a:r>
              <a:rPr lang="bg-BG" dirty="0"/>
              <a:t>Easy to use ; do not require  medical supervision. </a:t>
            </a:r>
          </a:p>
          <a:p>
            <a:pPr marL="177800" lvl="0" indent="-355600" rtl="0"/>
            <a:r>
              <a:rPr lang="bg-BG" dirty="0"/>
              <a:t>No side effects.</a:t>
            </a:r>
          </a:p>
          <a:p>
            <a:pPr marL="177800" lvl="0" indent="-355600" rtl="0"/>
            <a:r>
              <a:rPr lang="bg-BG" dirty="0"/>
              <a:t>Light,compact and disposable. </a:t>
            </a:r>
          </a:p>
        </p:txBody>
      </p:sp>
      <p:sp>
        <p:nvSpPr>
          <p:cNvPr id="3" name="Text Placeholder 2"/>
          <p:cNvSpPr txBox="1">
            <a:spLocks noGrp="1"/>
          </p:cNvSpPr>
          <p:nvPr>
            <p:ph type="body"/>
          </p:nvPr>
        </p:nvSpPr>
        <p:spPr>
          <a:xfrm>
            <a:off x="5121275" y="380999"/>
            <a:ext cx="3794125" cy="5700713"/>
          </a:xfrm>
          <a:prstGeom prst="rect">
            <a:avLst/>
          </a:prstGeom>
          <a:noFill/>
          <a:ln>
            <a:noFill/>
          </a:ln>
        </p:spPr>
        <p:txBody>
          <a:bodyPr/>
          <a:lstStyle>
            <a:lvl1pPr lvl="0" rtl="0">
              <a:defRPr/>
            </a:lvl1pPr>
          </a:lstStyle>
          <a:p>
            <a:pPr marL="0" lvl="0" indent="0" rtl="0">
              <a:buNone/>
            </a:pPr>
            <a:r>
              <a:rPr lang="bg-BG" b="1" dirty="0">
                <a:effectLst>
                  <a:outerShdw blurRad="38100" dist="38100" dir="2700000" algn="tl">
                    <a:srgbClr val="000000">
                      <a:alpha val="43137"/>
                    </a:srgbClr>
                  </a:outerShdw>
                </a:effectLst>
              </a:rPr>
              <a:t>    </a:t>
            </a:r>
            <a:r>
              <a:rPr lang="bg-BG" b="1" dirty="0" smtClean="0">
                <a:solidFill>
                  <a:schemeClr val="accent2">
                    <a:lumMod val="40000"/>
                    <a:lumOff val="60000"/>
                  </a:schemeClr>
                </a:solidFill>
                <a:effectLst>
                  <a:outerShdw blurRad="38100" dist="38100" dir="2700000" algn="tl">
                    <a:srgbClr val="000000">
                      <a:alpha val="43137"/>
                    </a:srgbClr>
                  </a:outerShdw>
                </a:effectLst>
              </a:rPr>
              <a:t>DISADVANTAGE</a:t>
            </a:r>
            <a:r>
              <a:rPr lang="en-US" b="1" dirty="0" smtClean="0">
                <a:solidFill>
                  <a:schemeClr val="accent2">
                    <a:lumMod val="40000"/>
                    <a:lumOff val="60000"/>
                  </a:schemeClr>
                </a:solidFill>
                <a:effectLst>
                  <a:outerShdw blurRad="38100" dist="38100" dir="2700000" algn="tl">
                    <a:srgbClr val="000000">
                      <a:alpha val="43137"/>
                    </a:srgbClr>
                  </a:outerShdw>
                </a:effectLst>
              </a:rPr>
              <a:t>S</a:t>
            </a:r>
            <a:endParaRPr lang="bg-BG" b="1" dirty="0">
              <a:effectLst>
                <a:outerShdw blurRad="38100" dist="38100" dir="2700000" algn="tl">
                  <a:srgbClr val="000000">
                    <a:alpha val="43137"/>
                  </a:srgbClr>
                </a:outerShdw>
              </a:effectLst>
            </a:endParaRPr>
          </a:p>
          <a:p>
            <a:pPr marL="177800" lvl="0" indent="-355600" rtl="0"/>
            <a:endParaRPr/>
          </a:p>
          <a:p>
            <a:pPr marL="177800" lvl="0" indent="-355600" rtl="0"/>
            <a:r>
              <a:rPr lang="bg-BG" dirty="0"/>
              <a:t>It may slip off or tear during coitus due to incorrect use. </a:t>
            </a:r>
          </a:p>
          <a:p>
            <a:pPr marL="177800" indent="-355600"/>
            <a:r>
              <a:rPr lang="bg-BG" dirty="0" smtClean="0"/>
              <a:t>Interferes </a:t>
            </a:r>
            <a:r>
              <a:rPr lang="bg-BG" dirty="0"/>
              <a:t>with sex </a:t>
            </a:r>
            <a:r>
              <a:rPr lang="en-US" dirty="0" smtClean="0"/>
              <a:t>s</a:t>
            </a:r>
            <a:r>
              <a:rPr lang="bg-BG" dirty="0" smtClean="0"/>
              <a:t>ensation </a:t>
            </a:r>
            <a:r>
              <a:rPr lang="bg-BG" dirty="0"/>
              <a:t>locally</a:t>
            </a:r>
            <a:r>
              <a:rPr lang="bg-BG" b="1" dirty="0"/>
              <a:t>. </a:t>
            </a:r>
          </a:p>
        </p:txBody>
      </p:sp>
    </p:spTree>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381000"/>
            <a:ext cx="8229600" cy="882650"/>
          </a:xfrm>
          <a:prstGeom prst="rect">
            <a:avLst/>
          </a:prstGeom>
          <a:noFill/>
          <a:ln>
            <a:noFill/>
          </a:ln>
        </p:spPr>
        <p:txBody>
          <a:bodyPr anchor="ctr">
            <a:normAutofit fontScale="90000"/>
          </a:bodyPr>
          <a:lstStyle>
            <a:lvl1pPr lvl="0" rtl="0">
              <a:defRPr/>
            </a:lvl1pPr>
          </a:lstStyle>
          <a:p>
            <a:pPr lvl="0" rtl="0"/>
            <a:r>
              <a:rPr b="1"/>
              <a:t>    </a:t>
            </a:r>
            <a:r>
              <a:rPr lang="bg-BG" b="1">
                <a:effectLst>
                  <a:outerShdw blurRad="38100" dist="38100" dir="2700000" algn="tl">
                    <a:srgbClr val="000000">
                      <a:alpha val="43137"/>
                    </a:srgbClr>
                  </a:outerShdw>
                </a:effectLst>
              </a:rPr>
              <a:t>INTRA - UTERINE DEVICES </a:t>
            </a:r>
            <a:r>
              <a:t/>
            </a:r>
            <a:br/>
            <a:endParaRPr/>
          </a:p>
        </p:txBody>
      </p:sp>
      <p:sp>
        <p:nvSpPr>
          <p:cNvPr id="3" name="Text Placeholder 2"/>
          <p:cNvSpPr txBox="1">
            <a:spLocks noGrp="1"/>
          </p:cNvSpPr>
          <p:nvPr>
            <p:ph type="body"/>
          </p:nvPr>
        </p:nvSpPr>
        <p:spPr>
          <a:xfrm>
            <a:off x="428596" y="990600"/>
            <a:ext cx="8429684" cy="5867400"/>
          </a:xfrm>
          <a:prstGeom prst="rect">
            <a:avLst/>
          </a:prstGeom>
          <a:noFill/>
          <a:ln>
            <a:noFill/>
          </a:ln>
        </p:spPr>
        <p:txBody>
          <a:bodyPr/>
          <a:lstStyle>
            <a:lvl1pPr lvl="0" rtl="0">
              <a:defRPr/>
            </a:lvl1pPr>
          </a:lstStyle>
          <a:p>
            <a:pPr marL="0" lvl="0" indent="0" rtl="0">
              <a:buNone/>
            </a:pPr>
            <a:r>
              <a:rPr lang="bg-BG" b="1" dirty="0">
                <a:solidFill>
                  <a:schemeClr val="accent2">
                    <a:lumMod val="40000"/>
                    <a:lumOff val="60000"/>
                  </a:schemeClr>
                </a:solidFill>
              </a:rPr>
              <a:t> </a:t>
            </a:r>
            <a:r>
              <a:rPr lang="bg-BG" sz="3200" b="1" dirty="0">
                <a:solidFill>
                  <a:schemeClr val="accent2">
                    <a:lumMod val="40000"/>
                    <a:lumOff val="60000"/>
                  </a:schemeClr>
                </a:solidFill>
              </a:rPr>
              <a:t>AIM :</a:t>
            </a:r>
          </a:p>
          <a:p>
            <a:pPr marL="0" lvl="0" indent="0" rtl="0">
              <a:buNone/>
            </a:pPr>
            <a:r>
              <a:rPr lang="bg-BG" sz="3200" dirty="0"/>
              <a:t>     Control of pregnancy by introducing a foreign body into the uterus. </a:t>
            </a:r>
          </a:p>
          <a:p>
            <a:pPr marL="0" lvl="0" indent="0" rtl="0">
              <a:buNone/>
            </a:pPr>
            <a:endParaRPr/>
          </a:p>
          <a:p>
            <a:pPr marL="0" lvl="0" indent="0" rtl="0">
              <a:buNone/>
            </a:pPr>
            <a:r>
              <a:rPr lang="bg-BG" sz="3200" b="1" dirty="0">
                <a:solidFill>
                  <a:schemeClr val="accent2">
                    <a:lumMod val="40000"/>
                    <a:lumOff val="60000"/>
                  </a:schemeClr>
                </a:solidFill>
              </a:rPr>
              <a:t>MECHANISM OF ACTION OF IUDs :</a:t>
            </a:r>
          </a:p>
          <a:p>
            <a:pPr marL="0" lvl="0" indent="0" rtl="0">
              <a:buNone/>
            </a:pPr>
            <a:r>
              <a:rPr lang="bg-BG" sz="3200" dirty="0"/>
              <a:t>      IUD causes a foreign - body reaction in the uterus causing cellular and biochemical changes in the endometrium and uterine fluids, and </a:t>
            </a:r>
            <a:r>
              <a:rPr lang="bg-BG" sz="3200" dirty="0" smtClean="0"/>
              <a:t>it</a:t>
            </a:r>
            <a:r>
              <a:rPr lang="en-US" sz="3200" dirty="0" smtClean="0"/>
              <a:t> </a:t>
            </a:r>
            <a:r>
              <a:rPr lang="en-US" sz="3200" dirty="0" err="1" smtClean="0"/>
              <a:t>i</a:t>
            </a:r>
            <a:r>
              <a:rPr lang="bg-BG" sz="3200" dirty="0" smtClean="0"/>
              <a:t>s </a:t>
            </a:r>
            <a:r>
              <a:rPr lang="bg-BG" sz="3200" dirty="0"/>
              <a:t>believed that these changes impair the viability of the gamete and thus reduce the chances of fertilization. </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2203450"/>
            <a:ext cx="8229600" cy="1146175"/>
          </a:xfrm>
          <a:prstGeom prst="rect">
            <a:avLst/>
          </a:prstGeom>
          <a:noFill/>
          <a:ln>
            <a:noFill/>
          </a:ln>
        </p:spPr>
        <p:txBody>
          <a:bodyPr anchor="ctr"/>
          <a:lstStyle>
            <a:lvl1pPr lvl="0" rtl="0">
              <a:defRPr/>
            </a:lvl1pPr>
          </a:lstStyle>
          <a:p>
            <a:pPr lvl="0" rtl="0"/>
            <a:r>
              <a:rPr lang="bg-BG" b="1" i="1"/>
              <a:t>BLEACHING POWDER </a:t>
            </a:r>
          </a:p>
        </p:txBody>
      </p:sp>
      <p:sp>
        <p:nvSpPr>
          <p:cNvPr id="3" name="Text Placeholder 2"/>
          <p:cNvSpPr txBox="1">
            <a:spLocks noGrp="1"/>
          </p:cNvSpPr>
          <p:nvPr>
            <p:ph type="body"/>
          </p:nvPr>
        </p:nvSpPr>
        <p:spPr>
          <a:xfrm>
            <a:off x="381000" y="609600"/>
            <a:ext cx="8162926" cy="5943600"/>
          </a:xfrm>
          <a:prstGeom prst="rect">
            <a:avLst/>
          </a:prstGeom>
          <a:noFill/>
          <a:ln>
            <a:noFill/>
          </a:ln>
        </p:spPr>
        <p:txBody>
          <a:bodyPr>
            <a:normAutofit fontScale="92000"/>
          </a:bodyPr>
          <a:lstStyle>
            <a:lvl1pPr lvl="0" rtl="0">
              <a:defRPr/>
            </a:lvl1pPr>
          </a:lstStyle>
          <a:p>
            <a:pPr lvl="0" algn="just" rtl="0">
              <a:buNone/>
            </a:pPr>
            <a:r>
              <a:rPr lang="bg-BG" sz="3900" dirty="0"/>
              <a:t>            </a:t>
            </a:r>
            <a:r>
              <a:rPr sz="3900" dirty="0"/>
              <a:t>     </a:t>
            </a:r>
            <a:r>
              <a:rPr lang="bg-BG" sz="3900" dirty="0"/>
              <a:t>Bleaching Powder or chlorinated lime is a white  amorphous powder with a pungent smell of chlorine. A</a:t>
            </a:r>
            <a:r>
              <a:rPr sz="3900" dirty="0"/>
              <a:t> </a:t>
            </a:r>
            <a:r>
              <a:rPr lang="bg-BG" sz="3900" dirty="0"/>
              <a:t>good sample of bleaching Powder contains about 33% of available chlorine. it  kills most of the organisms when used in the strength of 1-3%.The chief draw back of bleaching Powder is that it's an unstable compound and loses its  chlorine content on storage.</a:t>
            </a:r>
          </a:p>
        </p:txBody>
      </p:sp>
    </p:spTree>
  </p:cSld>
  <p:clrMapOvr>
    <a:masterClrMapping/>
  </p:clrMapOvr>
  <p:transition>
    <p:fade/>
  </p:transition>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533401"/>
            <a:ext cx="8229600" cy="5181600"/>
          </a:xfrm>
          <a:prstGeom prst="rect">
            <a:avLst/>
          </a:prstGeom>
          <a:noFill/>
          <a:ln>
            <a:noFill/>
          </a:ln>
        </p:spPr>
        <p:txBody>
          <a:bodyPr/>
          <a:lstStyle>
            <a:lvl1pPr lvl="0" rtl="0">
              <a:defRPr/>
            </a:lvl1pPr>
          </a:lstStyle>
          <a:p>
            <a:pPr marL="0" lvl="0" indent="0" rtl="0">
              <a:buNone/>
            </a:pPr>
            <a:r>
              <a:rPr lang="bg-BG" sz="3200" dirty="0"/>
              <a:t>There are two types of IUD :</a:t>
            </a:r>
          </a:p>
          <a:p>
            <a:pPr marL="0" lvl="0" indent="0" rtl="0">
              <a:buNone/>
            </a:pPr>
            <a:r>
              <a:rPr lang="bg-BG" sz="3200" dirty="0"/>
              <a:t>      1. Medicated </a:t>
            </a:r>
          </a:p>
          <a:p>
            <a:pPr marL="0" lvl="0" indent="0" rtl="0">
              <a:buNone/>
            </a:pPr>
            <a:r>
              <a:rPr lang="bg-BG" sz="3200" dirty="0"/>
              <a:t>      2. Non - medicated </a:t>
            </a:r>
          </a:p>
          <a:p>
            <a:pPr marL="457200" lvl="0" indent="-914400" rtl="0"/>
            <a:endParaRPr/>
          </a:p>
          <a:p>
            <a:pPr marL="457200" lvl="0" indent="-914400" rtl="0"/>
            <a:r>
              <a:rPr lang="bg-BG" sz="3200" b="1" dirty="0">
                <a:solidFill>
                  <a:schemeClr val="accent2">
                    <a:lumMod val="40000"/>
                    <a:lumOff val="60000"/>
                  </a:schemeClr>
                </a:solidFill>
              </a:rPr>
              <a:t>First generation IUD</a:t>
            </a:r>
            <a:r>
              <a:rPr lang="bg-BG" sz="3200" dirty="0">
                <a:solidFill>
                  <a:schemeClr val="accent2">
                    <a:lumMod val="40000"/>
                    <a:lumOff val="60000"/>
                  </a:schemeClr>
                </a:solidFill>
              </a:rPr>
              <a:t> </a:t>
            </a:r>
            <a:r>
              <a:rPr lang="bg-BG" sz="3200" dirty="0" smtClean="0"/>
              <a:t>– </a:t>
            </a:r>
            <a:r>
              <a:rPr lang="en-US" sz="3200" dirty="0" smtClean="0"/>
              <a:t>Inert IUDs </a:t>
            </a:r>
            <a:endParaRPr lang="bg-BG" sz="3200" dirty="0"/>
          </a:p>
          <a:p>
            <a:pPr marL="457200" lvl="0" indent="-914400" rtl="0"/>
            <a:r>
              <a:rPr lang="bg-BG" sz="3200" b="1" dirty="0">
                <a:solidFill>
                  <a:schemeClr val="accent2">
                    <a:lumMod val="40000"/>
                    <a:lumOff val="60000"/>
                  </a:schemeClr>
                </a:solidFill>
              </a:rPr>
              <a:t>Second generation IUD</a:t>
            </a:r>
            <a:r>
              <a:rPr lang="bg-BG" sz="3200" dirty="0">
                <a:solidFill>
                  <a:schemeClr val="accent2">
                    <a:lumMod val="40000"/>
                    <a:lumOff val="60000"/>
                  </a:schemeClr>
                </a:solidFill>
              </a:rPr>
              <a:t> </a:t>
            </a:r>
            <a:r>
              <a:rPr lang="bg-BG" sz="3200" dirty="0"/>
              <a:t>- Copper devices</a:t>
            </a:r>
          </a:p>
          <a:p>
            <a:pPr marL="457200" lvl="0" indent="-914400" rtl="0"/>
            <a:r>
              <a:rPr lang="bg-BG" sz="3200" b="1" dirty="0">
                <a:solidFill>
                  <a:schemeClr val="accent2">
                    <a:lumMod val="40000"/>
                    <a:lumOff val="60000"/>
                  </a:schemeClr>
                </a:solidFill>
              </a:rPr>
              <a:t>Third generation IUD</a:t>
            </a:r>
            <a:r>
              <a:rPr lang="bg-BG" sz="3200" dirty="0">
                <a:solidFill>
                  <a:schemeClr val="accent2">
                    <a:lumMod val="40000"/>
                    <a:lumOff val="60000"/>
                  </a:schemeClr>
                </a:solidFill>
              </a:rPr>
              <a:t> </a:t>
            </a:r>
            <a:r>
              <a:rPr lang="bg-BG" sz="3200" dirty="0"/>
              <a:t>- Hormone releasing devices. </a:t>
            </a:r>
          </a:p>
        </p:txBody>
      </p:sp>
    </p:spTree>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68717" y="-12636"/>
            <a:ext cx="9372617" cy="6813120"/>
          </a:xfrm>
          <a:prstGeom prst="rect">
            <a:avLst/>
          </a:prstGeom>
        </p:spPr>
      </p:pic>
    </p:spTree>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28600" y="533400"/>
            <a:ext cx="8229600" cy="725487"/>
          </a:xfrm>
          <a:prstGeom prst="rect">
            <a:avLst/>
          </a:prstGeom>
          <a:noFill/>
          <a:ln>
            <a:noFill/>
          </a:ln>
        </p:spPr>
        <p:txBody>
          <a:bodyPr anchor="ctr">
            <a:normAutofit fontScale="90000"/>
          </a:bodyPr>
          <a:lstStyle>
            <a:lvl1pPr lvl="0" rtl="0">
              <a:defRPr/>
            </a:lvl1pPr>
          </a:lstStyle>
          <a:p>
            <a:pPr lvl="0" rtl="0"/>
            <a:r>
              <a:rPr b="1"/>
              <a:t>         </a:t>
            </a:r>
            <a:r>
              <a:rPr lang="bg-BG" b="1">
                <a:effectLst>
                  <a:outerShdw blurRad="38100" dist="38100" dir="2700000" algn="tl">
                    <a:srgbClr val="000000">
                      <a:alpha val="43137"/>
                    </a:srgbClr>
                  </a:outerShdw>
                </a:effectLst>
              </a:rPr>
              <a:t>COPPER T 200 </a:t>
            </a:r>
            <a:r>
              <a:t/>
            </a:r>
            <a:br/>
            <a:endParaRPr/>
          </a:p>
        </p:txBody>
      </p:sp>
      <p:sp>
        <p:nvSpPr>
          <p:cNvPr id="3" name="Text Placeholder 2"/>
          <p:cNvSpPr txBox="1">
            <a:spLocks noGrp="1"/>
          </p:cNvSpPr>
          <p:nvPr>
            <p:ph type="body"/>
          </p:nvPr>
        </p:nvSpPr>
        <p:spPr>
          <a:xfrm>
            <a:off x="685800" y="1219200"/>
            <a:ext cx="8229600" cy="5365750"/>
          </a:xfrm>
          <a:prstGeom prst="rect">
            <a:avLst/>
          </a:prstGeom>
          <a:noFill/>
          <a:ln>
            <a:noFill/>
          </a:ln>
        </p:spPr>
        <p:txBody>
          <a:bodyPr/>
          <a:lstStyle>
            <a:lvl1pPr lvl="0" rtl="0">
              <a:defRPr/>
            </a:lvl1pPr>
          </a:lstStyle>
          <a:p>
            <a:pPr marL="0" lvl="0" indent="0" rtl="0">
              <a:buNone/>
            </a:pPr>
            <a:r>
              <a:rPr lang="bg-BG" dirty="0"/>
              <a:t>       </a:t>
            </a:r>
            <a:r>
              <a:rPr/>
              <a:t>   </a:t>
            </a:r>
            <a:r>
              <a:rPr lang="bg-BG" sz="3200" dirty="0" smtClean="0"/>
              <a:t>It</a:t>
            </a:r>
            <a:r>
              <a:rPr lang="en-US" sz="3200" dirty="0" smtClean="0"/>
              <a:t> </a:t>
            </a:r>
            <a:r>
              <a:rPr lang="en-US" sz="3200" dirty="0" err="1" smtClean="0"/>
              <a:t>i</a:t>
            </a:r>
            <a:r>
              <a:rPr lang="bg-BG" sz="3200" dirty="0" smtClean="0"/>
              <a:t>s </a:t>
            </a:r>
            <a:r>
              <a:rPr lang="bg-BG" sz="3200" dirty="0"/>
              <a:t>an early device, now a days multiload copper T is using effectively. </a:t>
            </a:r>
          </a:p>
          <a:p>
            <a:pPr marL="0" lvl="0" indent="0" rtl="0">
              <a:buNone/>
            </a:pPr>
            <a:endParaRPr/>
          </a:p>
          <a:p>
            <a:pPr marL="0" lvl="0" indent="0" rtl="0">
              <a:buNone/>
            </a:pPr>
            <a:r>
              <a:rPr lang="bg-BG" sz="3200" b="1" dirty="0">
                <a:solidFill>
                  <a:schemeClr val="accent2">
                    <a:lumMod val="40000"/>
                    <a:lumOff val="60000"/>
                  </a:schemeClr>
                </a:solidFill>
              </a:rPr>
              <a:t>ADVANTAGES :</a:t>
            </a:r>
          </a:p>
          <a:p>
            <a:pPr marL="177800" lvl="0" indent="-355600" rtl="0"/>
            <a:r>
              <a:rPr lang="bg-BG" sz="3200" dirty="0"/>
              <a:t>It can be easily inserted. </a:t>
            </a:r>
          </a:p>
          <a:p>
            <a:pPr marL="177800" lvl="0" indent="-355600" rtl="0"/>
            <a:r>
              <a:rPr lang="bg-BG" sz="3200" dirty="0"/>
              <a:t>Low expulsion rate. </a:t>
            </a:r>
          </a:p>
          <a:p>
            <a:pPr marL="177800" lvl="0" indent="-355600" rtl="0"/>
            <a:r>
              <a:rPr lang="bg-BG" sz="3200" dirty="0"/>
              <a:t>Lower incidence of side - effects. </a:t>
            </a:r>
          </a:p>
          <a:p>
            <a:pPr marL="177800" lvl="0" indent="-355600" rtl="0"/>
            <a:r>
              <a:rPr lang="bg-BG" sz="3200" dirty="0"/>
              <a:t>Easier to fit even in nullipara.</a:t>
            </a:r>
          </a:p>
          <a:p>
            <a:pPr marL="177800" lvl="0" indent="-355600" rtl="0"/>
            <a:r>
              <a:rPr lang="bg-BG" sz="3200" dirty="0"/>
              <a:t>Better tolerated by nullipara </a:t>
            </a:r>
          </a:p>
        </p:txBody>
      </p:sp>
    </p:spTree>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1676400"/>
            <a:ext cx="8229600" cy="3636963"/>
          </a:xfrm>
          <a:prstGeom prst="rect">
            <a:avLst/>
          </a:prstGeom>
          <a:noFill/>
          <a:ln>
            <a:noFill/>
          </a:ln>
        </p:spPr>
        <p:txBody>
          <a:bodyPr/>
          <a:lstStyle>
            <a:lvl1pPr lvl="0" rtl="0">
              <a:defRPr/>
            </a:lvl1pPr>
          </a:lstStyle>
          <a:p>
            <a:pPr lvl="0" rtl="0"/>
            <a:r>
              <a:rPr lang="bg-BG" sz="3200"/>
              <a:t>Increased contraceptive effectiveness. </a:t>
            </a:r>
          </a:p>
          <a:p>
            <a:pPr lvl="0" rtl="0"/>
            <a:r>
              <a:rPr lang="bg-BG" sz="3200"/>
              <a:t>Effective as post - coital contraceptives,  if inserted within 3 - 5 days of unprotected intercourase. </a:t>
            </a:r>
          </a:p>
          <a:p>
            <a:pPr lvl="0" rtl="0"/>
            <a:r>
              <a:rPr lang="bg-BG" sz="3200"/>
              <a:t>Contraceptive effect is reversible by removal of IUD from the uterine cavity. </a:t>
            </a:r>
          </a:p>
        </p:txBody>
      </p:sp>
    </p:spTree>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85800" y="762000"/>
            <a:ext cx="8229600" cy="5387975"/>
          </a:xfrm>
          <a:prstGeom prst="rect">
            <a:avLst/>
          </a:prstGeom>
          <a:noFill/>
          <a:ln>
            <a:noFill/>
          </a:ln>
        </p:spPr>
        <p:txBody>
          <a:bodyPr/>
          <a:lstStyle>
            <a:lvl1pPr lvl="0" rtl="0">
              <a:defRPr/>
            </a:lvl1pPr>
          </a:lstStyle>
          <a:p>
            <a:pPr marL="0" lvl="0" indent="0" rtl="0">
              <a:buNone/>
            </a:pPr>
            <a:r>
              <a:rPr lang="en-US" sz="3200" b="1" dirty="0" smtClean="0">
                <a:solidFill>
                  <a:schemeClr val="accent2">
                    <a:lumMod val="40000"/>
                    <a:lumOff val="60000"/>
                  </a:schemeClr>
                </a:solidFill>
              </a:rPr>
              <a:t>SIDE EFFECTS AND COMPLICATIONS</a:t>
            </a:r>
            <a:r>
              <a:rPr lang="bg-BG" sz="3200" b="1" dirty="0" smtClean="0">
                <a:solidFill>
                  <a:schemeClr val="accent2">
                    <a:lumMod val="40000"/>
                    <a:lumOff val="60000"/>
                  </a:schemeClr>
                </a:solidFill>
              </a:rPr>
              <a:t>:</a:t>
            </a:r>
          </a:p>
          <a:p>
            <a:pPr marL="457200" lvl="0" indent="-914400" rtl="0">
              <a:buFont typeface="Arial"/>
              <a:buChar char="•"/>
            </a:pPr>
            <a:r>
              <a:rPr lang="bg-BG" sz="3200" dirty="0" smtClean="0"/>
              <a:t> Bleeding</a:t>
            </a:r>
            <a:r>
              <a:rPr lang="en-US" sz="3200" dirty="0" smtClean="0"/>
              <a:t>.</a:t>
            </a:r>
            <a:r>
              <a:rPr lang="bg-BG" sz="3200" dirty="0" smtClean="0"/>
              <a:t> </a:t>
            </a:r>
            <a:endParaRPr lang="bg-BG" sz="3200" dirty="0"/>
          </a:p>
          <a:p>
            <a:pPr marL="457200" lvl="0" indent="-914400" rtl="0">
              <a:buFont typeface="Arial"/>
              <a:buChar char="•"/>
            </a:pPr>
            <a:r>
              <a:rPr lang="bg-BG" sz="3200" dirty="0"/>
              <a:t> </a:t>
            </a:r>
            <a:r>
              <a:rPr lang="bg-BG" sz="3200" dirty="0" smtClean="0"/>
              <a:t>Pain</a:t>
            </a:r>
            <a:r>
              <a:rPr lang="en-US" sz="3200" dirty="0" smtClean="0"/>
              <a:t>.</a:t>
            </a:r>
            <a:endParaRPr lang="bg-BG" sz="3200" dirty="0"/>
          </a:p>
          <a:p>
            <a:pPr marL="457200" lvl="0" indent="-914400" rtl="0">
              <a:buFont typeface="Arial"/>
              <a:buChar char="•"/>
            </a:pPr>
            <a:r>
              <a:rPr lang="bg-BG" sz="3200" dirty="0"/>
              <a:t> Pelvic </a:t>
            </a:r>
            <a:r>
              <a:rPr lang="bg-BG" sz="3200" dirty="0" smtClean="0"/>
              <a:t>infection</a:t>
            </a:r>
            <a:r>
              <a:rPr lang="en-US" sz="3200" dirty="0" smtClean="0"/>
              <a:t>.</a:t>
            </a:r>
            <a:r>
              <a:rPr lang="bg-BG" sz="3200" dirty="0" smtClean="0"/>
              <a:t> </a:t>
            </a:r>
            <a:endParaRPr lang="bg-BG" sz="3200" dirty="0"/>
          </a:p>
          <a:p>
            <a:pPr marL="457200" lvl="0" indent="-914400" rtl="0">
              <a:buFont typeface="Arial"/>
              <a:buChar char="•"/>
            </a:pPr>
            <a:r>
              <a:rPr lang="bg-BG" sz="3200" dirty="0"/>
              <a:t> Uterine </a:t>
            </a:r>
            <a:r>
              <a:rPr lang="bg-BG" sz="3200" dirty="0" smtClean="0"/>
              <a:t>perforation</a:t>
            </a:r>
            <a:r>
              <a:rPr lang="en-US" sz="3200" dirty="0" smtClean="0"/>
              <a:t>.</a:t>
            </a:r>
            <a:endParaRPr lang="bg-BG" sz="3200" dirty="0"/>
          </a:p>
          <a:p>
            <a:pPr marL="457200" lvl="0" indent="-914400" rtl="0">
              <a:buFont typeface="Arial"/>
              <a:buChar char="•"/>
            </a:pPr>
            <a:r>
              <a:rPr lang="bg-BG" sz="3200" dirty="0"/>
              <a:t> </a:t>
            </a:r>
            <a:r>
              <a:rPr lang="bg-BG" sz="3200" dirty="0" smtClean="0"/>
              <a:t>Pregnancy</a:t>
            </a:r>
            <a:r>
              <a:rPr lang="en-US" sz="3200" dirty="0" smtClean="0"/>
              <a:t>.</a:t>
            </a:r>
            <a:r>
              <a:rPr lang="bg-BG" sz="3200" dirty="0" smtClean="0"/>
              <a:t> </a:t>
            </a:r>
            <a:endParaRPr lang="bg-BG" sz="3200" dirty="0"/>
          </a:p>
          <a:p>
            <a:pPr marL="457200" lvl="0" indent="-914400" rtl="0">
              <a:buFont typeface="Arial"/>
              <a:buChar char="•"/>
            </a:pPr>
            <a:r>
              <a:rPr lang="bg-BG" sz="3200" dirty="0"/>
              <a:t> Ectopic </a:t>
            </a:r>
            <a:r>
              <a:rPr lang="bg-BG" sz="3200" dirty="0" smtClean="0"/>
              <a:t>pregnancy</a:t>
            </a:r>
            <a:r>
              <a:rPr lang="en-US" sz="3200" dirty="0" smtClean="0"/>
              <a:t>.</a:t>
            </a:r>
            <a:r>
              <a:rPr lang="bg-BG" sz="3200" dirty="0" smtClean="0"/>
              <a:t> </a:t>
            </a:r>
            <a:endParaRPr lang="bg-BG" sz="3200" dirty="0"/>
          </a:p>
          <a:p>
            <a:pPr marL="457200" lvl="0" indent="-914400" rtl="0">
              <a:buFont typeface="Arial"/>
              <a:buChar char="•"/>
            </a:pPr>
            <a:r>
              <a:rPr lang="bg-BG" sz="3200" dirty="0"/>
              <a:t> </a:t>
            </a:r>
            <a:r>
              <a:rPr lang="bg-BG" sz="3200" dirty="0" smtClean="0"/>
              <a:t>Expulsion</a:t>
            </a:r>
            <a:r>
              <a:rPr lang="en-US" sz="3200" dirty="0" smtClean="0"/>
              <a:t>.</a:t>
            </a:r>
            <a:r>
              <a:rPr lang="bg-BG" sz="3200" dirty="0" smtClean="0"/>
              <a:t> </a:t>
            </a:r>
            <a:endParaRPr lang="bg-BG" sz="3200" dirty="0"/>
          </a:p>
          <a:p>
            <a:pPr marL="457200" lvl="0" indent="-914400" rtl="0">
              <a:buFont typeface="Arial"/>
              <a:buChar char="•"/>
            </a:pPr>
            <a:r>
              <a:rPr lang="bg-BG" sz="3200" dirty="0"/>
              <a:t> Cancer and </a:t>
            </a:r>
            <a:r>
              <a:rPr lang="bg-BG" sz="3200" dirty="0" smtClean="0"/>
              <a:t>teratogenesis</a:t>
            </a:r>
            <a:r>
              <a:rPr lang="en-US" sz="3200" dirty="0" smtClean="0"/>
              <a:t>.</a:t>
            </a:r>
            <a:r>
              <a:rPr lang="bg-BG" sz="3200" dirty="0" smtClean="0"/>
              <a:t> </a:t>
            </a:r>
            <a:endParaRPr lang="bg-BG" sz="3200" dirty="0"/>
          </a:p>
        </p:txBody>
      </p:sp>
    </p:spTree>
  </p:cSld>
  <p:clrMapOvr>
    <a:masterClrMapping/>
  </p:clrMapOvr>
  <p:transition>
    <p:fade/>
  </p:transition>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28600" y="304800"/>
            <a:ext cx="8229600" cy="895350"/>
          </a:xfrm>
          <a:prstGeom prst="rect">
            <a:avLst/>
          </a:prstGeom>
          <a:noFill/>
          <a:ln>
            <a:noFill/>
          </a:ln>
        </p:spPr>
        <p:txBody>
          <a:bodyPr anchor="ctr">
            <a:normAutofit fontScale="90000"/>
          </a:bodyPr>
          <a:lstStyle>
            <a:lvl1pPr lvl="0" rtl="0">
              <a:defRPr/>
            </a:lvl1pPr>
          </a:lstStyle>
          <a:p>
            <a:pPr lvl="0" rtl="0"/>
            <a:r>
              <a:rPr b="1"/>
              <a:t>       </a:t>
            </a:r>
            <a:r>
              <a:rPr lang="bg-BG" b="1">
                <a:effectLst>
                  <a:outerShdw blurRad="38100" dist="38100" dir="2700000" algn="tl">
                    <a:srgbClr val="000000">
                      <a:alpha val="43137"/>
                    </a:srgbClr>
                  </a:outerShdw>
                </a:effectLst>
              </a:rPr>
              <a:t>CONTRAINDICATIONS </a:t>
            </a:r>
            <a:r>
              <a:t/>
            </a:r>
            <a:br/>
            <a:endParaRPr/>
          </a:p>
        </p:txBody>
      </p:sp>
      <p:sp>
        <p:nvSpPr>
          <p:cNvPr id="3" name="Text Placeholder 2"/>
          <p:cNvSpPr txBox="1">
            <a:spLocks noGrp="1"/>
          </p:cNvSpPr>
          <p:nvPr>
            <p:ph type="body"/>
          </p:nvPr>
        </p:nvSpPr>
        <p:spPr>
          <a:xfrm>
            <a:off x="304800" y="1219200"/>
            <a:ext cx="8839200" cy="5286375"/>
          </a:xfrm>
          <a:prstGeom prst="rect">
            <a:avLst/>
          </a:prstGeom>
          <a:noFill/>
          <a:ln>
            <a:noFill/>
          </a:ln>
        </p:spPr>
        <p:txBody>
          <a:bodyPr/>
          <a:lstStyle>
            <a:lvl1pPr lvl="0" rtl="0">
              <a:defRPr/>
            </a:lvl1pPr>
          </a:lstStyle>
          <a:p>
            <a:pPr marL="800100" lvl="0" indent="-1257300" rtl="0">
              <a:buAutoNum type="alphaLcPeriod"/>
            </a:pPr>
            <a:r>
              <a:rPr lang="bg-BG" sz="3200"/>
              <a:t>Suspected pregnancy </a:t>
            </a:r>
          </a:p>
          <a:p>
            <a:pPr marL="800100" lvl="0" indent="-1257300" rtl="0">
              <a:buAutoNum type="alphaLcPeriod"/>
            </a:pPr>
            <a:r>
              <a:rPr lang="bg-BG" sz="3200"/>
              <a:t>Pelvic inflammatory disease </a:t>
            </a:r>
          </a:p>
          <a:p>
            <a:pPr marL="800100" lvl="0" indent="-1257300" rtl="0">
              <a:buAutoNum type="alphaLcPeriod"/>
            </a:pPr>
            <a:r>
              <a:rPr lang="bg-BG" sz="3200"/>
              <a:t>Vaginal bleeding of undiagnosed aetiology. </a:t>
            </a:r>
          </a:p>
          <a:p>
            <a:pPr marL="800100" lvl="0" indent="-1257300" rtl="0">
              <a:buAutoNum type="alphaLcPeriod"/>
            </a:pPr>
            <a:r>
              <a:rPr lang="bg-BG" sz="3200"/>
              <a:t>Cancer of cervix </a:t>
            </a:r>
          </a:p>
          <a:p>
            <a:pPr marL="800100" lvl="0" indent="-1257300" rtl="0">
              <a:buAutoNum type="alphaLcPeriod"/>
            </a:pPr>
            <a:r>
              <a:rPr lang="bg-BG" sz="3200"/>
              <a:t>Previous ectopic pregnancy </a:t>
            </a:r>
          </a:p>
          <a:p>
            <a:pPr marL="800100" lvl="0" indent="-1257300" rtl="0">
              <a:buAutoNum type="alphaLcPeriod"/>
            </a:pPr>
            <a:r>
              <a:rPr lang="bg-BG" sz="3200"/>
              <a:t>Anaemia </a:t>
            </a:r>
          </a:p>
          <a:p>
            <a:pPr marL="800100" lvl="0" indent="-1257300" rtl="0">
              <a:buAutoNum type="alphaLcPeriod"/>
            </a:pPr>
            <a:r>
              <a:rPr lang="bg-BG" sz="3200"/>
              <a:t>Menorrhagia </a:t>
            </a:r>
          </a:p>
          <a:p>
            <a:pPr marL="800100" lvl="0" indent="-1257300" rtl="0">
              <a:buAutoNum type="alphaLcPeriod"/>
            </a:pPr>
            <a:r>
              <a:rPr lang="bg-BG" sz="3200"/>
              <a:t>Purulent cervical discharge </a:t>
            </a:r>
          </a:p>
        </p:txBody>
      </p:sp>
    </p:spTree>
  </p:cSld>
  <p:clrMapOvr>
    <a:masterClrMapping/>
  </p:clrMapOvr>
  <p:transition>
    <p:fade/>
  </p:transition>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990600"/>
            <a:ext cx="8229600" cy="793749"/>
          </a:xfrm>
          <a:prstGeom prst="rect">
            <a:avLst/>
          </a:prstGeom>
          <a:noFill/>
          <a:ln>
            <a:noFill/>
          </a:ln>
        </p:spPr>
        <p:txBody>
          <a:bodyPr anchor="ctr">
            <a:normAutofit fontScale="90000"/>
          </a:bodyPr>
          <a:lstStyle>
            <a:lvl1pPr lvl="0" rtl="0">
              <a:defRPr/>
            </a:lvl1pPr>
          </a:lstStyle>
          <a:p>
            <a:pPr lvl="0" rtl="0"/>
            <a:r>
              <a:rPr b="1"/>
              <a:t>      </a:t>
            </a:r>
            <a:r>
              <a:t/>
            </a:r>
            <a:br/>
            <a:r>
              <a:rPr b="1"/>
              <a:t>      </a:t>
            </a:r>
            <a:r>
              <a:rPr lang="bg-BG" b="1"/>
              <a:t>HORMONAL CONTRACEPTIVES </a:t>
            </a:r>
            <a:r>
              <a:t/>
            </a:r>
            <a:br/>
            <a:endParaRPr/>
          </a:p>
        </p:txBody>
      </p:sp>
      <p:sp>
        <p:nvSpPr>
          <p:cNvPr id="3" name="Text Placeholder 2"/>
          <p:cNvSpPr txBox="1">
            <a:spLocks noGrp="1"/>
          </p:cNvSpPr>
          <p:nvPr>
            <p:ph type="body"/>
          </p:nvPr>
        </p:nvSpPr>
        <p:spPr>
          <a:xfrm>
            <a:off x="609600" y="2590800"/>
            <a:ext cx="8229600" cy="2543175"/>
          </a:xfrm>
          <a:prstGeom prst="rect">
            <a:avLst/>
          </a:prstGeom>
          <a:noFill/>
          <a:ln>
            <a:noFill/>
          </a:ln>
        </p:spPr>
        <p:txBody>
          <a:bodyPr/>
          <a:lstStyle>
            <a:lvl1pPr lvl="0" rtl="0">
              <a:defRPr/>
            </a:lvl1pPr>
          </a:lstStyle>
          <a:p>
            <a:pPr marL="0" lvl="0" indent="0" rtl="0">
              <a:buNone/>
            </a:pPr>
            <a:r>
              <a:rPr lang="bg-BG"/>
              <a:t>            </a:t>
            </a:r>
            <a:r>
              <a:rPr lang="bg-BG" sz="3200"/>
              <a:t>The hormonal contraceptives when properly used are the most effective spacing methods of contraception. </a:t>
            </a:r>
          </a:p>
        </p:txBody>
      </p:sp>
    </p:spTree>
  </p:cSld>
  <p:clrMapOvr>
    <a:masterClrMapping/>
  </p:clrMapOvr>
  <p:transition>
    <p:fade/>
  </p:transition>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273050"/>
            <a:ext cx="8229600" cy="1146175"/>
          </a:xfrm>
          <a:prstGeom prst="rect">
            <a:avLst/>
          </a:prstGeom>
          <a:noFill/>
          <a:ln>
            <a:noFill/>
          </a:ln>
        </p:spPr>
        <p:txBody>
          <a:bodyPr anchor="ctr">
            <a:normAutofit fontScale="90000"/>
          </a:bodyPr>
          <a:lstStyle>
            <a:lvl1pPr lvl="0" rtl="0">
              <a:defRPr/>
            </a:lvl1pPr>
          </a:lstStyle>
          <a:p>
            <a:pPr lvl="0" rtl="0"/>
            <a:r>
              <a:rPr b="1"/>
              <a:t>          </a:t>
            </a:r>
            <a:r>
              <a:rPr lang="bg-BG" b="1">
                <a:effectLst>
                  <a:outerShdw blurRad="38100" dist="38100" dir="2700000" algn="tl">
                    <a:srgbClr val="000000">
                      <a:alpha val="43137"/>
                    </a:srgbClr>
                  </a:outerShdw>
                </a:effectLst>
              </a:rPr>
              <a:t>CLASSIFICATION </a:t>
            </a:r>
            <a:r>
              <a:t/>
            </a:r>
            <a:br/>
            <a:endParaRPr/>
          </a:p>
        </p:txBody>
      </p:sp>
      <p:sp>
        <p:nvSpPr>
          <p:cNvPr id="3" name="Text Placeholder 2"/>
          <p:cNvSpPr txBox="1">
            <a:spLocks noGrp="1"/>
          </p:cNvSpPr>
          <p:nvPr>
            <p:ph type="body"/>
          </p:nvPr>
        </p:nvSpPr>
        <p:spPr>
          <a:xfrm>
            <a:off x="533400" y="1600200"/>
            <a:ext cx="8229600" cy="4506913"/>
          </a:xfrm>
          <a:prstGeom prst="rect">
            <a:avLst/>
          </a:prstGeom>
          <a:noFill/>
          <a:ln>
            <a:noFill/>
          </a:ln>
        </p:spPr>
        <p:txBody>
          <a:bodyPr/>
          <a:lstStyle>
            <a:lvl1pPr lvl="0" rtl="0">
              <a:defRPr/>
            </a:lvl1pPr>
          </a:lstStyle>
          <a:p>
            <a:pPr marL="0" lvl="0" indent="0" rtl="0">
              <a:buNone/>
            </a:pPr>
            <a:r>
              <a:rPr lang="bg-BG" b="1"/>
              <a:t> </a:t>
            </a:r>
            <a:r>
              <a:rPr lang="bg-BG" sz="3200" b="1">
                <a:solidFill>
                  <a:schemeClr val="accent2">
                    <a:lumMod val="40000"/>
                    <a:lumOff val="60000"/>
                  </a:schemeClr>
                </a:solidFill>
              </a:rPr>
              <a:t>A. Oral pills </a:t>
            </a:r>
          </a:p>
          <a:p>
            <a:pPr marL="0" lvl="0" indent="0" rtl="0">
              <a:buNone/>
            </a:pPr>
            <a:endParaRPr/>
          </a:p>
          <a:p>
            <a:pPr marL="0" lvl="0" indent="0" rtl="0">
              <a:buNone/>
            </a:pPr>
            <a:r>
              <a:rPr lang="bg-BG" sz="3200"/>
              <a:t>1. Combined pill</a:t>
            </a:r>
          </a:p>
          <a:p>
            <a:pPr marL="0" lvl="0" indent="0" rtl="0">
              <a:buNone/>
            </a:pPr>
            <a:r>
              <a:rPr lang="bg-BG" sz="3200"/>
              <a:t>2. Progesterone only pill (POP)</a:t>
            </a:r>
          </a:p>
          <a:p>
            <a:pPr marL="0" lvl="0" indent="0" rtl="0">
              <a:buNone/>
            </a:pPr>
            <a:r>
              <a:rPr lang="bg-BG" sz="3200"/>
              <a:t>3. Post - coital pill</a:t>
            </a:r>
          </a:p>
          <a:p>
            <a:pPr marL="0" lvl="0" indent="0" rtl="0">
              <a:buNone/>
            </a:pPr>
            <a:r>
              <a:rPr lang="bg-BG" sz="3200"/>
              <a:t>4. Once - a - month (long - acting) pill </a:t>
            </a:r>
          </a:p>
          <a:p>
            <a:pPr marL="0" lvl="0" indent="0" rtl="0">
              <a:buNone/>
            </a:pPr>
            <a:r>
              <a:rPr lang="bg-BG" sz="3200"/>
              <a:t>5. Male pill</a:t>
            </a:r>
          </a:p>
        </p:txBody>
      </p:sp>
    </p:spTree>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1752600"/>
            <a:ext cx="8229600" cy="4506913"/>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B. Depot (slow release ) formulations </a:t>
            </a:r>
          </a:p>
          <a:p>
            <a:pPr marL="177800" lvl="0" indent="-355600" rtl="0">
              <a:buChar char="1"/>
            </a:pPr>
            <a:endParaRPr/>
          </a:p>
          <a:p>
            <a:pPr marL="177800" lvl="0" indent="-355600" rtl="0"/>
            <a:r>
              <a:rPr lang="bg-BG" sz="3200"/>
              <a:t>Injectable </a:t>
            </a:r>
          </a:p>
          <a:p>
            <a:pPr marL="177800" lvl="0" indent="-355600" rtl="0"/>
            <a:r>
              <a:rPr lang="bg-BG" sz="3200"/>
              <a:t>Subcutaneous implants </a:t>
            </a:r>
          </a:p>
          <a:p>
            <a:pPr marL="177800" lvl="0" indent="-355600" rtl="0"/>
            <a:r>
              <a:rPr lang="bg-BG" sz="3200"/>
              <a:t>Vaginal rings </a:t>
            </a:r>
          </a:p>
        </p:txBody>
      </p:sp>
    </p:spTree>
  </p:cSld>
  <p:clrMapOvr>
    <a:masterClrMapping/>
  </p:clrMapOvr>
  <p:transition>
    <p:fade/>
  </p:transition>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152401"/>
            <a:ext cx="8229600" cy="6324600"/>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MODE OF ACTION OF ORAL PILLS :</a:t>
            </a:r>
          </a:p>
          <a:p>
            <a:pPr marL="0" lvl="0" indent="0" rtl="0">
              <a:buNone/>
            </a:pPr>
            <a:r>
              <a:rPr lang="bg-BG" sz="3200" b="1"/>
              <a:t>      </a:t>
            </a:r>
            <a:r>
              <a:rPr lang="bg-BG" sz="3200"/>
              <a:t>The mechanism of action of the oral pill is to prevent the release of ovum from the ovary. Progesterone only pill render the cervical mucus thick and scanty and thereby inhibit sperm penetration. </a:t>
            </a:r>
          </a:p>
          <a:p>
            <a:pPr marL="0" lvl="0" indent="0" rtl="0">
              <a:buNone/>
            </a:pPr>
            <a:r>
              <a:rPr lang="bg-BG" sz="3200" b="1">
                <a:solidFill>
                  <a:schemeClr val="accent2">
                    <a:lumMod val="40000"/>
                    <a:lumOff val="60000"/>
                  </a:schemeClr>
                </a:solidFill>
              </a:rPr>
              <a:t>SIDE EFFECTS :</a:t>
            </a:r>
          </a:p>
          <a:p>
            <a:pPr marL="0" lvl="0" indent="0" rtl="0">
              <a:buNone/>
            </a:pPr>
            <a:r>
              <a:rPr lang="bg-BG" sz="3200"/>
              <a:t>      Cardiovascular complications are common </a:t>
            </a:r>
          </a:p>
          <a:p>
            <a:pPr marL="0" lvl="0" indent="0" rtl="0">
              <a:buNone/>
            </a:pPr>
            <a:r>
              <a:rPr lang="bg-BG" sz="3200" b="1">
                <a:solidFill>
                  <a:schemeClr val="accent2">
                    <a:lumMod val="40000"/>
                    <a:lumOff val="60000"/>
                  </a:schemeClr>
                </a:solidFill>
              </a:rPr>
              <a:t>OTHER SIDE EFFECTS : </a:t>
            </a:r>
          </a:p>
          <a:p>
            <a:pPr marL="0" lvl="0" indent="0" rtl="0">
              <a:buNone/>
            </a:pPr>
            <a:r>
              <a:rPr lang="bg-BG" sz="3200" b="1"/>
              <a:t>      </a:t>
            </a:r>
            <a:r>
              <a:rPr lang="bg-BG" sz="3200"/>
              <a:t>Liver disorder,  suppression of breast milk, weight gain,  headache, bleeding disturbances.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1504950"/>
            <a:ext cx="7705725" cy="3600450"/>
          </a:xfrm>
          <a:prstGeom prst="rect">
            <a:avLst/>
          </a:prstGeom>
          <a:noFill/>
          <a:ln>
            <a:noFill/>
          </a:ln>
        </p:spPr>
        <p:txBody>
          <a:bodyPr/>
          <a:lstStyle>
            <a:lvl1pPr lvl="0" rtl="0">
              <a:defRPr/>
            </a:lvl1pPr>
          </a:lstStyle>
          <a:p>
            <a:pPr lvl="0" algn="just" rtl="0">
              <a:buNone/>
            </a:pPr>
            <a:r>
              <a:rPr lang="bg-BG" sz="3600" dirty="0"/>
              <a:t>          </a:t>
            </a:r>
            <a:r>
              <a:rPr sz="3600" dirty="0"/>
              <a:t>            </a:t>
            </a:r>
            <a:r>
              <a:rPr lang="bg-BG" sz="3600" dirty="0"/>
              <a:t>It's action is rapid but brief or short duration. A 5% solution (3-4 rounded table spoons to one litre of water) is suitable for disinfection of faeces and urine allowing a period of one hour for disinfection. </a:t>
            </a:r>
          </a:p>
        </p:txBody>
      </p:sp>
    </p:spTree>
  </p:cSld>
  <p:clrMapOvr>
    <a:masterClrMapping/>
  </p:clrMapOvr>
  <p:transition>
    <p:fade/>
  </p:transition>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62000" y="685800"/>
            <a:ext cx="8229600" cy="869950"/>
          </a:xfrm>
          <a:prstGeom prst="rect">
            <a:avLst/>
          </a:prstGeom>
          <a:noFill/>
          <a:ln>
            <a:noFill/>
          </a:ln>
        </p:spPr>
        <p:txBody>
          <a:bodyPr anchor="ctr">
            <a:normAutofit fontScale="90000"/>
          </a:bodyPr>
          <a:lstStyle>
            <a:lvl1pPr lvl="0" rtl="0">
              <a:defRPr/>
            </a:lvl1pPr>
          </a:lstStyle>
          <a:p>
            <a:pPr lvl="0" rtl="0"/>
            <a:r>
              <a:rPr b="1"/>
              <a:t>          </a:t>
            </a:r>
            <a:r>
              <a:t/>
            </a:r>
            <a:br/>
            <a:r>
              <a:rPr b="1"/>
              <a:t>          </a:t>
            </a:r>
            <a:r>
              <a:rPr lang="bg-BG" b="1">
                <a:effectLst>
                  <a:outerShdw blurRad="38100" dist="38100" dir="2700000" algn="tl">
                    <a:srgbClr val="000000">
                      <a:alpha val="43137"/>
                    </a:srgbClr>
                  </a:outerShdw>
                </a:effectLst>
              </a:rPr>
              <a:t>ORAL PILLS </a:t>
            </a:r>
            <a:r>
              <a:t/>
            </a:r>
            <a:br/>
            <a:endParaRPr/>
          </a:p>
        </p:txBody>
      </p:sp>
      <p:sp>
        <p:nvSpPr>
          <p:cNvPr id="3" name="Text Placeholder 2"/>
          <p:cNvSpPr txBox="1">
            <a:spLocks noGrp="1"/>
          </p:cNvSpPr>
          <p:nvPr>
            <p:ph type="body"/>
          </p:nvPr>
        </p:nvSpPr>
        <p:spPr>
          <a:xfrm>
            <a:off x="685800" y="2209800"/>
            <a:ext cx="7772400" cy="3771900"/>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Combined pill :</a:t>
            </a:r>
          </a:p>
          <a:p>
            <a:pPr marL="0" lvl="0" indent="0" rtl="0">
              <a:buNone/>
            </a:pPr>
            <a:r>
              <a:rPr lang="bg-BG" sz="3200" b="1"/>
              <a:t>   </a:t>
            </a:r>
            <a:r>
              <a:rPr sz="3200" b="1"/>
              <a:t>        </a:t>
            </a:r>
            <a:r>
              <a:rPr lang="bg-BG" sz="3200"/>
              <a:t>Most formulation of the combined pill contain no more than 30 - 35 mcg of a synthetic oestrogen. and 0.5 to 1.0 mg of a progesterone.  The strip contain 21 contraceptive pills and 7 ferrous sulphate tablets. </a:t>
            </a:r>
          </a:p>
        </p:txBody>
      </p:sp>
    </p:spTree>
  </p:cSld>
  <p:clrMapOvr>
    <a:masterClrMapping/>
  </p:clrMapOvr>
  <p:transition>
    <p:fade/>
  </p:transition>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09600" y="1600200"/>
            <a:ext cx="8001000" cy="3594100"/>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Mode of administration :</a:t>
            </a:r>
          </a:p>
          <a:p>
            <a:pPr marL="0" lvl="0" indent="0" rtl="0">
              <a:buNone/>
            </a:pPr>
            <a:r>
              <a:rPr lang="bg-BG" sz="3200" b="1"/>
              <a:t>            </a:t>
            </a:r>
            <a:r>
              <a:rPr lang="bg-BG" sz="3200"/>
              <a:t>The pill is  given orally for 21 consecutive days beginning on the 5th day of the menstrual cycle followed by ferrous tablets for 7 days, during which period menstruation occur. </a:t>
            </a:r>
          </a:p>
        </p:txBody>
      </p:sp>
    </p:spTree>
  </p:cSld>
  <p:clrMapOvr>
    <a:masterClrMapping/>
  </p:clrMapOvr>
  <p:transition>
    <p:fade/>
  </p:transition>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685800"/>
            <a:ext cx="8229600" cy="822325"/>
          </a:xfrm>
          <a:prstGeom prst="rect">
            <a:avLst/>
          </a:prstGeom>
          <a:noFill/>
          <a:ln>
            <a:noFill/>
          </a:ln>
        </p:spPr>
        <p:txBody>
          <a:bodyPr anchor="ctr">
            <a:normAutofit fontScale="90000"/>
          </a:bodyPr>
          <a:lstStyle>
            <a:lvl1pPr lvl="0" rtl="0">
              <a:defRPr/>
            </a:lvl1pPr>
          </a:lstStyle>
          <a:p>
            <a:pPr lvl="0" rtl="0"/>
            <a:r>
              <a:rPr b="1">
                <a:effectLst>
                  <a:outerShdw blurRad="38100" dist="38100" dir="2700000" algn="tl">
                    <a:srgbClr val="000000">
                      <a:alpha val="43137"/>
                    </a:srgbClr>
                  </a:outerShdw>
                </a:effectLst>
              </a:rPr>
              <a:t>  </a:t>
            </a:r>
            <a:r>
              <a:rPr lang="bg-BG" b="1">
                <a:effectLst>
                  <a:outerShdw blurRad="38100" dist="38100" dir="2700000" algn="tl">
                    <a:srgbClr val="000000">
                      <a:alpha val="43137"/>
                    </a:srgbClr>
                  </a:outerShdw>
                </a:effectLst>
              </a:rPr>
              <a:t>Mode of action of oral pills </a:t>
            </a:r>
            <a:r>
              <a:t/>
            </a:r>
            <a:br/>
            <a:endParaRPr/>
          </a:p>
        </p:txBody>
      </p:sp>
      <p:sp>
        <p:nvSpPr>
          <p:cNvPr id="3" name="Text Placeholder 2"/>
          <p:cNvSpPr txBox="1">
            <a:spLocks noGrp="1"/>
          </p:cNvSpPr>
          <p:nvPr>
            <p:ph type="body"/>
          </p:nvPr>
        </p:nvSpPr>
        <p:spPr>
          <a:xfrm>
            <a:off x="304800" y="1341437"/>
            <a:ext cx="8458200" cy="5059363"/>
          </a:xfrm>
          <a:prstGeom prst="rect">
            <a:avLst/>
          </a:prstGeom>
          <a:noFill/>
          <a:ln>
            <a:noFill/>
          </a:ln>
        </p:spPr>
        <p:txBody>
          <a:bodyPr/>
          <a:lstStyle>
            <a:lvl1pPr lvl="0" rtl="0">
              <a:defRPr/>
            </a:lvl1pPr>
          </a:lstStyle>
          <a:p>
            <a:pPr marL="0" lvl="0" indent="0" rtl="0">
              <a:buNone/>
            </a:pPr>
            <a:r>
              <a:rPr lang="bg-BG" dirty="0"/>
              <a:t>        </a:t>
            </a:r>
            <a:r>
              <a:rPr/>
              <a:t>        </a:t>
            </a:r>
            <a:r>
              <a:rPr lang="bg-BG" sz="3200" dirty="0"/>
              <a:t>The mechanism of action of the combined oral pill is to prevent the release of the ovum from the ovary. This is achieved by blocking the pituitary </a:t>
            </a:r>
            <a:r>
              <a:rPr lang="bg-BG" sz="3200" dirty="0" smtClean="0"/>
              <a:t>secretion</a:t>
            </a:r>
            <a:r>
              <a:rPr lang="en-US" sz="3200" dirty="0" smtClean="0"/>
              <a:t> of</a:t>
            </a:r>
            <a:r>
              <a:rPr lang="bg-BG" sz="3200" dirty="0" smtClean="0"/>
              <a:t> </a:t>
            </a:r>
            <a:r>
              <a:rPr lang="bg-BG" sz="3200" dirty="0"/>
              <a:t>gonadotropin that is necessary for ovulation to occur. Progesterone - only preparation render cervical mucus thick and scanty and thereby inhibit sperm penetration. Progesterone also inhibit tubal </a:t>
            </a:r>
            <a:r>
              <a:rPr lang="bg-BG" sz="3200" dirty="0" smtClean="0"/>
              <a:t>mo</a:t>
            </a:r>
            <a:r>
              <a:rPr lang="en-US" sz="3200" dirty="0" smtClean="0"/>
              <a:t>t</a:t>
            </a:r>
            <a:r>
              <a:rPr lang="bg-BG" sz="3200" dirty="0" smtClean="0"/>
              <a:t>ility </a:t>
            </a:r>
            <a:r>
              <a:rPr lang="bg-BG" sz="3200" dirty="0"/>
              <a:t>and delay the transport of the sperm and of the ovum to the uterine cavity. </a:t>
            </a:r>
          </a:p>
        </p:txBody>
      </p:sp>
    </p:spTree>
  </p:cSld>
  <p:clrMapOvr>
    <a:masterClrMapping/>
  </p:clrMapOvr>
  <p:transition>
    <p:fade/>
  </p:transition>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990600"/>
            <a:ext cx="8229600" cy="946150"/>
          </a:xfrm>
          <a:prstGeom prst="rect">
            <a:avLst/>
          </a:prstGeom>
          <a:noFill/>
          <a:ln>
            <a:noFill/>
          </a:ln>
        </p:spPr>
        <p:txBody>
          <a:bodyPr anchor="ctr">
            <a:normAutofit fontScale="90000"/>
          </a:bodyPr>
          <a:lstStyle>
            <a:lvl1pPr lvl="0" rtl="0">
              <a:defRPr/>
            </a:lvl1pPr>
          </a:lstStyle>
          <a:p>
            <a:pPr lvl="0" rtl="0"/>
            <a:r>
              <a:rPr b="1"/>
              <a:t>      </a:t>
            </a:r>
            <a:r>
              <a:t/>
            </a:r>
            <a:br/>
            <a:r>
              <a:rPr b="1"/>
              <a:t>   </a:t>
            </a:r>
            <a:r>
              <a:rPr lang="bg-BG" b="1">
                <a:effectLst>
                  <a:outerShdw blurRad="38100" dist="38100" dir="2700000" algn="tl">
                    <a:srgbClr val="000000">
                      <a:alpha val="43137"/>
                    </a:srgbClr>
                  </a:outerShdw>
                </a:effectLst>
              </a:rPr>
              <a:t>POST - COITAL CONTRACEPTION </a:t>
            </a:r>
            <a:r>
              <a:t/>
            </a:r>
            <a:br/>
            <a:endParaRPr/>
          </a:p>
        </p:txBody>
      </p:sp>
      <p:sp>
        <p:nvSpPr>
          <p:cNvPr id="3" name="Text Placeholder 2"/>
          <p:cNvSpPr txBox="1">
            <a:spLocks noGrp="1"/>
          </p:cNvSpPr>
          <p:nvPr>
            <p:ph type="body"/>
          </p:nvPr>
        </p:nvSpPr>
        <p:spPr>
          <a:xfrm>
            <a:off x="914400" y="2008188"/>
            <a:ext cx="7848600" cy="3238501"/>
          </a:xfrm>
          <a:prstGeom prst="rect">
            <a:avLst/>
          </a:prstGeom>
          <a:noFill/>
          <a:ln>
            <a:noFill/>
          </a:ln>
        </p:spPr>
        <p:txBody>
          <a:bodyPr/>
          <a:lstStyle>
            <a:lvl1pPr lvl="0" rtl="0">
              <a:defRPr/>
            </a:lvl1pPr>
          </a:lstStyle>
          <a:p>
            <a:pPr marL="0" lvl="0" indent="0" rtl="0">
              <a:buNone/>
            </a:pPr>
            <a:r>
              <a:rPr lang="bg-BG" dirty="0"/>
              <a:t>          </a:t>
            </a:r>
          </a:p>
          <a:p>
            <a:pPr marL="0" lvl="0" indent="0" rtl="0">
              <a:buNone/>
            </a:pPr>
            <a:r>
              <a:rPr lang="bg-BG" sz="3200" dirty="0"/>
              <a:t>        </a:t>
            </a:r>
            <a:r>
              <a:rPr sz="3200"/>
              <a:t>      </a:t>
            </a:r>
            <a:r>
              <a:rPr lang="bg-BG" sz="3200" dirty="0"/>
              <a:t> Post - coital contraception is recommended within 72 hours of an unprotected </a:t>
            </a:r>
            <a:r>
              <a:rPr lang="bg-BG" sz="3200" dirty="0" smtClean="0"/>
              <a:t>intercourse</a:t>
            </a:r>
            <a:r>
              <a:rPr lang="bg-BG" sz="3200" dirty="0"/>
              <a:t>. </a:t>
            </a:r>
            <a:r>
              <a:rPr lang="bg-BG" sz="3200" dirty="0" smtClean="0"/>
              <a:t>It</a:t>
            </a:r>
            <a:r>
              <a:rPr lang="en-US" sz="3200" dirty="0" smtClean="0"/>
              <a:t> </a:t>
            </a:r>
            <a:r>
              <a:rPr lang="en-US" sz="3200" dirty="0" err="1" smtClean="0"/>
              <a:t>i</a:t>
            </a:r>
            <a:r>
              <a:rPr lang="bg-BG" sz="3200" dirty="0" smtClean="0"/>
              <a:t>s </a:t>
            </a:r>
            <a:r>
              <a:rPr lang="bg-BG" sz="3200" dirty="0"/>
              <a:t>advised as an emergency method. </a:t>
            </a:r>
          </a:p>
        </p:txBody>
      </p:sp>
    </p:spTree>
  </p:cSld>
  <p:clrMapOvr>
    <a:masterClrMapping/>
  </p:clrMapOvr>
  <p:transition>
    <p:fade/>
  </p:transition>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685800"/>
            <a:ext cx="8229600" cy="5715000"/>
          </a:xfrm>
          <a:prstGeom prst="rect">
            <a:avLst/>
          </a:prstGeom>
          <a:noFill/>
          <a:ln>
            <a:noFill/>
          </a:ln>
        </p:spPr>
        <p:txBody>
          <a:bodyPr/>
          <a:lstStyle>
            <a:lvl1pPr lvl="0" rtl="0">
              <a:defRPr/>
            </a:lvl1pPr>
          </a:lstStyle>
          <a:p>
            <a:pPr marL="0" lvl="0" indent="0" rtl="0">
              <a:buNone/>
            </a:pPr>
            <a:r>
              <a:rPr lang="bg-BG" dirty="0"/>
              <a:t>           </a:t>
            </a:r>
            <a:r>
              <a:rPr lang="bg-BG" sz="3200" dirty="0"/>
              <a:t>In India Levonorgestrel 0.75 mg tablet is approved for emergency contraception. </a:t>
            </a:r>
            <a:r>
              <a:rPr lang="bg-BG" sz="3200" dirty="0" smtClean="0"/>
              <a:t>It</a:t>
            </a:r>
            <a:r>
              <a:rPr lang="en-US" sz="3200" dirty="0" smtClean="0"/>
              <a:t> </a:t>
            </a:r>
            <a:r>
              <a:rPr lang="en-US" sz="3200" dirty="0" err="1" smtClean="0"/>
              <a:t>i</a:t>
            </a:r>
            <a:r>
              <a:rPr lang="bg-BG" sz="3200" dirty="0" smtClean="0"/>
              <a:t>s </a:t>
            </a:r>
            <a:r>
              <a:rPr lang="bg-BG" sz="3200" dirty="0"/>
              <a:t>used as one tablet of 0.75 mg within 72 hours of unprotected sex and the 2d tablet after 12 hours of 1 st dose. </a:t>
            </a:r>
          </a:p>
          <a:p>
            <a:pPr marL="0" lvl="0" indent="0" rtl="0">
              <a:buNone/>
            </a:pPr>
            <a:endParaRPr/>
          </a:p>
          <a:p>
            <a:pPr marL="0" lvl="0" indent="0" rtl="0">
              <a:buNone/>
            </a:pPr>
            <a:r>
              <a:rPr lang="bg-BG" sz="3200" dirty="0"/>
              <a:t>           Two oral contraceptive pills containing 50 mcg of ethinyl estradiol within in 72 hours after </a:t>
            </a:r>
            <a:r>
              <a:rPr lang="bg-BG" sz="3200" dirty="0" smtClean="0"/>
              <a:t>intercourse</a:t>
            </a:r>
            <a:r>
              <a:rPr lang="bg-BG" sz="3200" dirty="0"/>
              <a:t>, and the same dose after 12 hours. </a:t>
            </a:r>
          </a:p>
        </p:txBody>
      </p:sp>
    </p:spTree>
  </p:cSld>
  <p:clrMapOvr>
    <a:masterClrMapping/>
  </p:clrMapOvr>
  <p:transition>
    <p:fade/>
  </p:transition>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273050"/>
            <a:ext cx="8229600" cy="1146175"/>
          </a:xfrm>
          <a:prstGeom prst="rect">
            <a:avLst/>
          </a:prstGeom>
          <a:noFill/>
          <a:ln>
            <a:noFill/>
          </a:ln>
        </p:spPr>
        <p:txBody>
          <a:bodyPr anchor="ctr">
            <a:normAutofit fontScale="90000"/>
          </a:bodyPr>
          <a:lstStyle>
            <a:lvl1pPr lvl="0" rtl="0">
              <a:defRPr/>
            </a:lvl1pPr>
          </a:lstStyle>
          <a:p>
            <a:pPr lvl="0" rtl="0"/>
            <a:r>
              <a:rPr b="1"/>
              <a:t>      </a:t>
            </a:r>
            <a:r>
              <a:rPr lang="bg-BG" b="1">
                <a:effectLst>
                  <a:outerShdw blurRad="38100" dist="38100" dir="2700000" algn="tl">
                    <a:srgbClr val="000000">
                      <a:alpha val="43137"/>
                    </a:srgbClr>
                  </a:outerShdw>
                </a:effectLst>
              </a:rPr>
              <a:t>Post Conceptional Methods </a:t>
            </a:r>
            <a:r>
              <a:t/>
            </a:r>
            <a:br/>
            <a:endParaRPr/>
          </a:p>
        </p:txBody>
      </p:sp>
      <p:sp>
        <p:nvSpPr>
          <p:cNvPr id="3" name="Text Placeholder 2"/>
          <p:cNvSpPr txBox="1">
            <a:spLocks noGrp="1"/>
          </p:cNvSpPr>
          <p:nvPr>
            <p:ph type="body"/>
          </p:nvPr>
        </p:nvSpPr>
        <p:spPr>
          <a:xfrm>
            <a:off x="381000" y="1541463"/>
            <a:ext cx="8229600" cy="5011737"/>
          </a:xfrm>
          <a:prstGeom prst="rect">
            <a:avLst/>
          </a:prstGeom>
          <a:noFill/>
          <a:ln>
            <a:noFill/>
          </a:ln>
        </p:spPr>
        <p:txBody>
          <a:bodyPr/>
          <a:lstStyle>
            <a:lvl1pPr lvl="0" rtl="0">
              <a:defRPr/>
            </a:lvl1pPr>
          </a:lstStyle>
          <a:p>
            <a:pPr marL="0" lvl="0" indent="0" rtl="0">
              <a:buNone/>
            </a:pPr>
            <a:r>
              <a:rPr lang="bg-BG" dirty="0"/>
              <a:t>  </a:t>
            </a:r>
            <a:r>
              <a:rPr lang="bg-BG" b="1" dirty="0"/>
              <a:t> </a:t>
            </a:r>
            <a:r>
              <a:rPr lang="bg-BG" sz="3200" b="1" dirty="0">
                <a:solidFill>
                  <a:schemeClr val="accent2">
                    <a:lumMod val="40000"/>
                    <a:lumOff val="60000"/>
                  </a:schemeClr>
                </a:solidFill>
              </a:rPr>
              <a:t>Menstrual Regulation</a:t>
            </a:r>
            <a:r>
              <a:rPr lang="bg-BG" sz="3200" dirty="0">
                <a:solidFill>
                  <a:schemeClr val="accent2">
                    <a:lumMod val="40000"/>
                    <a:lumOff val="60000"/>
                  </a:schemeClr>
                </a:solidFill>
              </a:rPr>
              <a:t> </a:t>
            </a:r>
            <a:r>
              <a:rPr lang="bg-BG" sz="3200" b="1" dirty="0">
                <a:solidFill>
                  <a:schemeClr val="accent2">
                    <a:lumMod val="40000"/>
                    <a:lumOff val="60000"/>
                  </a:schemeClr>
                </a:solidFill>
              </a:rPr>
              <a:t>:</a:t>
            </a:r>
            <a:r>
              <a:rPr lang="bg-BG" sz="3200" dirty="0">
                <a:solidFill>
                  <a:schemeClr val="accent2">
                    <a:lumMod val="40000"/>
                    <a:lumOff val="60000"/>
                  </a:schemeClr>
                </a:solidFill>
              </a:rPr>
              <a:t> </a:t>
            </a:r>
          </a:p>
          <a:p>
            <a:pPr marL="0" lvl="0" indent="0" rtl="0">
              <a:buNone/>
            </a:pPr>
            <a:r>
              <a:rPr lang="bg-BG" sz="3200" dirty="0"/>
              <a:t>                 This is the simple method of birth </a:t>
            </a:r>
            <a:r>
              <a:rPr lang="bg-BG" sz="3200" dirty="0" smtClean="0"/>
              <a:t>control</a:t>
            </a:r>
            <a:r>
              <a:rPr lang="en-US" sz="3200" dirty="0" smtClean="0"/>
              <a:t>. </a:t>
            </a:r>
            <a:r>
              <a:rPr lang="bg-BG" sz="3200" dirty="0" smtClean="0"/>
              <a:t>It </a:t>
            </a:r>
            <a:r>
              <a:rPr lang="bg-BG" sz="3200" dirty="0"/>
              <a:t>consists of aspiration of the uterine contents 6 to 14 days of a missed period, but before most pregnancy tests can accurately determine whether or not a women is pregnant. Cervical dilatation is indicated only in nullipara or in apprehensive subject and no after care is necessary. </a:t>
            </a:r>
          </a:p>
        </p:txBody>
      </p:sp>
    </p:spTree>
  </p:cSld>
  <p:clrMapOvr>
    <a:masterClrMapping/>
  </p:clrMapOvr>
  <p:transition>
    <p:fade/>
  </p:transition>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1752600"/>
            <a:ext cx="8077200" cy="3246439"/>
          </a:xfrm>
          <a:prstGeom prst="rect">
            <a:avLst/>
          </a:prstGeom>
          <a:noFill/>
          <a:ln>
            <a:noFill/>
          </a:ln>
        </p:spPr>
        <p:txBody>
          <a:bodyPr/>
          <a:lstStyle>
            <a:lvl1pPr lvl="0" rtl="0">
              <a:defRPr/>
            </a:lvl1pPr>
          </a:lstStyle>
          <a:p>
            <a:pPr marL="0" lvl="0" indent="0" rtl="0">
              <a:buNone/>
            </a:pPr>
            <a:r>
              <a:rPr lang="bg-BG" dirty="0"/>
              <a:t>                 </a:t>
            </a:r>
            <a:r>
              <a:rPr lang="bg-BG" sz="3200" dirty="0"/>
              <a:t>The immediate complications are uterine perforation and trauma. Late complications (after 6 weeks) include </a:t>
            </a:r>
            <a:r>
              <a:rPr lang="bg-BG" sz="3200" dirty="0" smtClean="0"/>
              <a:t> </a:t>
            </a:r>
            <a:r>
              <a:rPr lang="bg-BG" sz="3200" dirty="0"/>
              <a:t>tendency to abortion or premature labour, infertility, menstrual disorders increase in ectopic pregnancy. </a:t>
            </a:r>
          </a:p>
        </p:txBody>
      </p:sp>
    </p:spTree>
  </p:cSld>
  <p:clrMapOvr>
    <a:masterClrMapping/>
  </p:clrMapOvr>
  <p:transition>
    <p:fade/>
  </p:transition>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533400"/>
            <a:ext cx="8229600" cy="838200"/>
          </a:xfrm>
          <a:prstGeom prst="rect">
            <a:avLst/>
          </a:prstGeom>
          <a:noFill/>
          <a:ln>
            <a:noFill/>
          </a:ln>
        </p:spPr>
        <p:txBody>
          <a:bodyPr anchor="ctr"/>
          <a:lstStyle>
            <a:lvl1pPr lvl="0" rtl="0">
              <a:defRPr/>
            </a:lvl1pPr>
          </a:lstStyle>
          <a:p>
            <a:pPr lvl="0" rtl="0"/>
            <a:r>
              <a:rPr b="1"/>
              <a:t>     </a:t>
            </a:r>
            <a:r>
              <a:rPr lang="bg-BG" b="1">
                <a:effectLst>
                  <a:outerShdw blurRad="38100" dist="38100" dir="2700000" algn="tl">
                    <a:srgbClr val="000000">
                      <a:alpha val="43137"/>
                    </a:srgbClr>
                  </a:outerShdw>
                </a:effectLst>
              </a:rPr>
              <a:t>Menstrual Induction </a:t>
            </a:r>
            <a:r>
              <a:t/>
            </a:r>
            <a:br/>
            <a:endParaRPr/>
          </a:p>
        </p:txBody>
      </p:sp>
      <p:sp>
        <p:nvSpPr>
          <p:cNvPr id="3" name="Text Placeholder 2"/>
          <p:cNvSpPr txBox="1">
            <a:spLocks noGrp="1"/>
          </p:cNvSpPr>
          <p:nvPr>
            <p:ph type="body"/>
          </p:nvPr>
        </p:nvSpPr>
        <p:spPr>
          <a:xfrm>
            <a:off x="138930" y="1394723"/>
            <a:ext cx="8843610" cy="5105400"/>
          </a:xfrm>
          <a:prstGeom prst="rect">
            <a:avLst/>
          </a:prstGeom>
          <a:noFill/>
          <a:ln>
            <a:noFill/>
          </a:ln>
        </p:spPr>
        <p:txBody>
          <a:bodyPr/>
          <a:lstStyle>
            <a:lvl1pPr lvl="0" rtl="0">
              <a:defRPr/>
            </a:lvl1pPr>
          </a:lstStyle>
          <a:p>
            <a:pPr marL="0" lvl="0" indent="0" rtl="0">
              <a:buNone/>
            </a:pPr>
            <a:r>
              <a:rPr lang="bg-BG" dirty="0"/>
              <a:t>                 </a:t>
            </a:r>
            <a:r>
              <a:rPr lang="bg-BG" sz="3200" dirty="0"/>
              <a:t>This is based on disturbing the normal progesterone - prostaglandin balance by intrauterine application of 1-5 mg solution (or 2.5 - 5 mg pellet ) of prostaglandin F2. Within a few </a:t>
            </a:r>
            <a:r>
              <a:rPr lang="bg-BG" sz="3200" dirty="0" smtClean="0"/>
              <a:t>minutes</a:t>
            </a:r>
            <a:r>
              <a:rPr lang="en-US" sz="3200" dirty="0" smtClean="0"/>
              <a:t> of</a:t>
            </a:r>
            <a:r>
              <a:rPr lang="bg-BG" sz="3200" dirty="0" smtClean="0"/>
              <a:t> </a:t>
            </a:r>
            <a:r>
              <a:rPr lang="bg-BG" sz="3200" dirty="0"/>
              <a:t>prostaglandin impact, performed under sedation, the uterus responds with a sustained contraction lasting about 7 minutes, followed by </a:t>
            </a:r>
            <a:r>
              <a:rPr lang="bg-BG" sz="3200" dirty="0" smtClean="0"/>
              <a:t>cycli</a:t>
            </a:r>
            <a:r>
              <a:rPr lang="en-US" sz="3200" dirty="0" smtClean="0"/>
              <a:t>c</a:t>
            </a:r>
            <a:r>
              <a:rPr lang="bg-BG" sz="3200" dirty="0" smtClean="0"/>
              <a:t> contraction</a:t>
            </a:r>
            <a:r>
              <a:rPr lang="en-US" sz="3200" dirty="0" smtClean="0"/>
              <a:t>s</a:t>
            </a:r>
            <a:r>
              <a:rPr lang="bg-BG" sz="3200" dirty="0" smtClean="0"/>
              <a:t> </a:t>
            </a:r>
            <a:r>
              <a:rPr lang="bg-BG" sz="3200" dirty="0"/>
              <a:t>continuing for 3- 4 hours. The bleeding starts and continues for 7 - 8 days.</a:t>
            </a:r>
          </a:p>
        </p:txBody>
      </p:sp>
    </p:spTree>
  </p:cSld>
  <p:clrMapOvr>
    <a:masterClrMapping/>
  </p:clrMapOvr>
  <p:transition>
    <p:fade/>
  </p:transition>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81000" y="762000"/>
            <a:ext cx="8534400" cy="1146175"/>
          </a:xfrm>
          <a:prstGeom prst="rect">
            <a:avLst/>
          </a:prstGeom>
          <a:noFill/>
          <a:ln>
            <a:noFill/>
          </a:ln>
        </p:spPr>
        <p:txBody>
          <a:bodyPr anchor="ctr"/>
          <a:lstStyle>
            <a:lvl1pPr lvl="0" rtl="0">
              <a:defRPr/>
            </a:lvl1pPr>
          </a:lstStyle>
          <a:p>
            <a:pPr lvl="0" rtl="0"/>
            <a:r>
              <a:rPr lang="bg-BG" b="1">
                <a:effectLst>
                  <a:outerShdw blurRad="38100" dist="38100" dir="2700000" algn="tl">
                    <a:srgbClr val="000000">
                      <a:alpha val="43137"/>
                    </a:srgbClr>
                  </a:outerShdw>
                </a:effectLst>
              </a:rPr>
              <a:t>SAFE PERIOD METHOD OF CONTRACEPTION </a:t>
            </a:r>
            <a:r>
              <a:t/>
            </a:r>
            <a:br/>
            <a:endParaRPr/>
          </a:p>
        </p:txBody>
      </p:sp>
      <p:sp>
        <p:nvSpPr>
          <p:cNvPr id="3" name="Text Placeholder 2"/>
          <p:cNvSpPr txBox="1">
            <a:spLocks noGrp="1"/>
          </p:cNvSpPr>
          <p:nvPr>
            <p:ph type="body"/>
          </p:nvPr>
        </p:nvSpPr>
        <p:spPr>
          <a:xfrm>
            <a:off x="457200" y="2133600"/>
            <a:ext cx="7772400" cy="4500563"/>
          </a:xfrm>
          <a:prstGeom prst="rect">
            <a:avLst/>
          </a:prstGeom>
          <a:noFill/>
          <a:ln>
            <a:noFill/>
          </a:ln>
        </p:spPr>
        <p:txBody>
          <a:bodyPr/>
          <a:lstStyle>
            <a:lvl1pPr lvl="0" rtl="0">
              <a:defRPr/>
            </a:lvl1pPr>
          </a:lstStyle>
          <a:p>
            <a:pPr marL="0" lvl="0" indent="0" rtl="0">
              <a:buNone/>
            </a:pPr>
            <a:r>
              <a:rPr lang="bg-BG" dirty="0"/>
              <a:t>                 </a:t>
            </a:r>
            <a:r>
              <a:rPr lang="bg-BG" sz="3200" dirty="0"/>
              <a:t>This is known as </a:t>
            </a:r>
            <a:r>
              <a:rPr lang="bg-BG" sz="3200" i="1" dirty="0">
                <a:solidFill>
                  <a:schemeClr val="accent2">
                    <a:lumMod val="40000"/>
                    <a:lumOff val="60000"/>
                  </a:schemeClr>
                </a:solidFill>
              </a:rPr>
              <a:t>" Calendar method " . </a:t>
            </a:r>
            <a:r>
              <a:rPr lang="bg-BG" sz="3200" dirty="0"/>
              <a:t>The method is based on the fact that ovulation occurs from 12 to 16 days before the onset of menstruation. In regular menstrual cycle, the cycle is divided into 4 parts (4 weeks). </a:t>
            </a:r>
            <a:r>
              <a:rPr lang="en-US" sz="3200" dirty="0" smtClean="0"/>
              <a:t>The</a:t>
            </a:r>
            <a:r>
              <a:rPr lang="bg-BG" sz="3200" dirty="0" smtClean="0"/>
              <a:t> </a:t>
            </a:r>
            <a:r>
              <a:rPr lang="bg-BG" sz="3200" dirty="0"/>
              <a:t>first week from the starting of menses and last weeks are safe period and middle two weeks are non safe period. </a:t>
            </a:r>
          </a:p>
        </p:txBody>
      </p:sp>
    </p:spTree>
  </p:cSld>
  <p:clrMapOvr>
    <a:masterClrMapping/>
  </p:clrMapOvr>
  <p:transition>
    <p:fade/>
  </p:transition>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685801"/>
            <a:ext cx="8458200" cy="4876800"/>
          </a:xfrm>
          <a:prstGeom prst="rect">
            <a:avLst/>
          </a:prstGeom>
          <a:noFill/>
          <a:ln>
            <a:noFill/>
          </a:ln>
        </p:spPr>
        <p:txBody>
          <a:bodyPr/>
          <a:lstStyle>
            <a:lvl1pPr lvl="0" rtl="0">
              <a:defRPr/>
            </a:lvl1pPr>
          </a:lstStyle>
          <a:p>
            <a:pPr marL="0" lvl="0" indent="0" rtl="0">
              <a:buNone/>
            </a:pPr>
            <a:r>
              <a:rPr lang="bg-BG" sz="3200" dirty="0"/>
              <a:t>             In case of irregular menstrual cycle, the shortest cycle </a:t>
            </a:r>
            <a:r>
              <a:rPr lang="en-US" sz="3200" dirty="0" smtClean="0"/>
              <a:t>minus </a:t>
            </a:r>
            <a:r>
              <a:rPr lang="bg-BG" sz="3200" dirty="0" smtClean="0"/>
              <a:t>18 days i</a:t>
            </a:r>
            <a:r>
              <a:rPr lang="en-US" sz="3200" dirty="0" smtClean="0"/>
              <a:t>s</a:t>
            </a:r>
            <a:r>
              <a:rPr lang="bg-BG" sz="3200" dirty="0" smtClean="0"/>
              <a:t> </a:t>
            </a:r>
            <a:r>
              <a:rPr lang="bg-BG" sz="3200" dirty="0"/>
              <a:t>the first day of fertile period. The longest cycle </a:t>
            </a:r>
            <a:r>
              <a:rPr lang="en-US" sz="3200" dirty="0" smtClean="0"/>
              <a:t>minus </a:t>
            </a:r>
            <a:r>
              <a:rPr lang="bg-BG" sz="3200" dirty="0" smtClean="0"/>
              <a:t>10 </a:t>
            </a:r>
            <a:r>
              <a:rPr lang="bg-BG" sz="3200" dirty="0"/>
              <a:t>days </a:t>
            </a:r>
            <a:r>
              <a:rPr lang="bg-BG" sz="3200" dirty="0" smtClean="0"/>
              <a:t>i</a:t>
            </a:r>
            <a:r>
              <a:rPr lang="en-US" sz="3200" dirty="0" smtClean="0"/>
              <a:t>s</a:t>
            </a:r>
            <a:r>
              <a:rPr lang="bg-BG" sz="3200" dirty="0" smtClean="0"/>
              <a:t> </a:t>
            </a:r>
            <a:r>
              <a:rPr lang="bg-BG" sz="3200" dirty="0"/>
              <a:t>the </a:t>
            </a:r>
            <a:r>
              <a:rPr lang="en-US" sz="3200" dirty="0" smtClean="0"/>
              <a:t>last</a:t>
            </a:r>
            <a:r>
              <a:rPr lang="bg-BG" sz="3200" dirty="0" smtClean="0"/>
              <a:t> </a:t>
            </a:r>
            <a:r>
              <a:rPr lang="bg-BG" sz="3200" dirty="0"/>
              <a:t>day </a:t>
            </a:r>
            <a:r>
              <a:rPr lang="bg-BG" sz="3200" dirty="0" smtClean="0"/>
              <a:t>of</a:t>
            </a:r>
            <a:r>
              <a:rPr lang="en-US" sz="3200" dirty="0" smtClean="0"/>
              <a:t> the</a:t>
            </a:r>
            <a:r>
              <a:rPr lang="bg-BG" sz="3200" dirty="0" smtClean="0"/>
              <a:t> </a:t>
            </a:r>
            <a:r>
              <a:rPr lang="bg-BG" sz="3200" dirty="0"/>
              <a:t>fertile period. For example if a women's menstrual cycle varies from   26 - 31 days, the fertile period during which she should not have </a:t>
            </a:r>
            <a:r>
              <a:rPr lang="bg-BG" sz="3200" dirty="0" smtClean="0"/>
              <a:t>intercourse </a:t>
            </a:r>
            <a:r>
              <a:rPr lang="en-US" sz="3200" dirty="0" smtClean="0"/>
              <a:t>is </a:t>
            </a:r>
            <a:r>
              <a:rPr lang="bg-BG" sz="3200" dirty="0" smtClean="0"/>
              <a:t>from </a:t>
            </a:r>
            <a:r>
              <a:rPr lang="bg-BG" sz="3200" dirty="0"/>
              <a:t>8 th day to the 21 day of the menstrual cycle. </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p:spPr>
      </p:pic>
    </p:spTree>
  </p:cSld>
  <p:clrMapOvr>
    <a:masterClrMapping/>
  </p:clrMapOvr>
  <p:transition>
    <p:fade/>
  </p:transition>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a:noFill/>
          <a:ln>
            <a:noFill/>
          </a:ln>
        </p:spPr>
        <p:txBody>
          <a:bodyPr/>
          <a:lstStyle>
            <a:lvl1pPr lvl="0" rtl="0">
              <a:defRPr/>
            </a:lvl1pPr>
          </a:lstStyle>
          <a:p>
            <a:pPr lvl="0" rtl="0"/>
            <a:r>
              <a:rPr lang="bg-BG" b="1"/>
              <a:t>NUTRITION </a:t>
            </a:r>
            <a:r>
              <a:t/>
            </a:r>
            <a:br/>
            <a:endParaRPr/>
          </a:p>
        </p:txBody>
      </p:sp>
      <p:sp>
        <p:nvSpPr>
          <p:cNvPr id="3" name="Subtitle 2"/>
          <p:cNvSpPr txBox="1">
            <a:spLocks noGrp="1"/>
          </p:cNvSpPr>
          <p:nvPr>
            <p:ph type="subTitle" idx="1"/>
          </p:nvPr>
        </p:nvSpPr>
        <p:spPr>
          <a:xfrm>
            <a:off x="1808163" y="9626600"/>
            <a:ext cx="6400801" cy="1752600"/>
          </a:xfrm>
          <a:prstGeom prst="rect">
            <a:avLst/>
          </a:prstGeom>
          <a:noFill/>
          <a:ln>
            <a:noFill/>
          </a:ln>
        </p:spPr>
        <p:txBody>
          <a:bodyPr/>
          <a:lstStyle>
            <a:lvl1pPr lvl="0" rtl="0">
              <a:defRPr/>
            </a:lvl1pPr>
          </a:lstStyle>
          <a:p>
            <a:endParaRPr/>
          </a:p>
        </p:txBody>
      </p:sp>
    </p:spTree>
  </p:cSld>
  <p:clrMapOvr>
    <a:masterClrMapping/>
  </p:clrMapOvr>
  <p:transition>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3125517"/>
            <a:ext cx="4500561" cy="3704631"/>
          </a:xfrm>
          <a:prstGeom prst="rect">
            <a:avLst/>
          </a:prstGeom>
        </p:spPr>
      </p:pic>
      <p:pic>
        <p:nvPicPr>
          <p:cNvPr id="3" name="Picture 2"/>
          <p:cNvPicPr/>
          <p:nvPr/>
        </p:nvPicPr>
        <p:blipFill>
          <a:blip r:embed="rId4"/>
          <a:srcRect/>
          <a:stretch>
            <a:fillRect/>
          </a:stretch>
        </p:blipFill>
        <p:spPr>
          <a:xfrm>
            <a:off x="4500562" y="0"/>
            <a:ext cx="4786346" cy="3125455"/>
          </a:xfrm>
          <a:prstGeom prst="rect">
            <a:avLst/>
          </a:prstGeom>
        </p:spPr>
      </p:pic>
      <p:pic>
        <p:nvPicPr>
          <p:cNvPr id="4" name="Picture 3"/>
          <p:cNvPicPr/>
          <p:nvPr/>
        </p:nvPicPr>
        <p:blipFill>
          <a:blip r:embed="rId5"/>
          <a:srcRect/>
          <a:stretch>
            <a:fillRect/>
          </a:stretch>
        </p:blipFill>
        <p:spPr>
          <a:xfrm>
            <a:off x="38942" y="183632"/>
            <a:ext cx="4214945" cy="2823822"/>
          </a:xfrm>
          <a:prstGeom prst="rect">
            <a:avLst/>
          </a:prstGeom>
        </p:spPr>
      </p:pic>
      <p:pic>
        <p:nvPicPr>
          <p:cNvPr id="5" name="Picture 4"/>
          <p:cNvPicPr/>
          <p:nvPr/>
        </p:nvPicPr>
        <p:blipFill>
          <a:blip r:embed="rId6"/>
          <a:srcRect/>
          <a:stretch>
            <a:fillRect/>
          </a:stretch>
        </p:blipFill>
        <p:spPr>
          <a:xfrm>
            <a:off x="4500562" y="3127783"/>
            <a:ext cx="4786346" cy="3743578"/>
          </a:xfrm>
          <a:prstGeom prst="rect">
            <a:avLst/>
          </a:prstGeom>
        </p:spPr>
      </p:pic>
    </p:spTree>
  </p:cSld>
  <p:clrMapOvr>
    <a:masterClrMapping/>
  </p:clrMapOvr>
  <p:transition>
    <p:fade/>
  </p:transition>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1143000"/>
            <a:ext cx="8229600" cy="762000"/>
          </a:xfrm>
          <a:prstGeom prst="rect">
            <a:avLst/>
          </a:prstGeom>
          <a:noFill/>
          <a:ln>
            <a:noFill/>
          </a:ln>
        </p:spPr>
        <p:txBody>
          <a:bodyPr anchor="ctr"/>
          <a:lstStyle>
            <a:lvl1pPr lvl="0" rtl="0">
              <a:defRPr/>
            </a:lvl1pPr>
          </a:lstStyle>
          <a:p>
            <a:pPr lvl="0" rtl="0"/>
            <a:r>
              <a:rPr b="1"/>
              <a:t>            </a:t>
            </a:r>
            <a:r>
              <a:t/>
            </a:r>
            <a:br/>
            <a:r>
              <a:rPr b="1"/>
              <a:t>          </a:t>
            </a:r>
            <a:r>
              <a:rPr lang="bg-BG" b="1">
                <a:effectLst>
                  <a:outerShdw blurRad="38100" dist="38100" dir="2700000" algn="tl">
                    <a:srgbClr val="000000">
                      <a:alpha val="43137"/>
                    </a:srgbClr>
                  </a:outerShdw>
                </a:effectLst>
              </a:rPr>
              <a:t>EGG </a:t>
            </a:r>
            <a:r>
              <a:t/>
            </a:r>
            <a:br/>
            <a:endParaRPr/>
          </a:p>
        </p:txBody>
      </p:sp>
      <p:sp>
        <p:nvSpPr>
          <p:cNvPr id="3" name="Text Placeholder 2"/>
          <p:cNvSpPr txBox="1">
            <a:spLocks noGrp="1"/>
          </p:cNvSpPr>
          <p:nvPr>
            <p:ph type="body"/>
          </p:nvPr>
        </p:nvSpPr>
        <p:spPr>
          <a:xfrm>
            <a:off x="1071538" y="2285992"/>
            <a:ext cx="7177110" cy="3825884"/>
          </a:xfrm>
          <a:prstGeom prst="rect">
            <a:avLst/>
          </a:prstGeom>
          <a:noFill/>
          <a:ln>
            <a:noFill/>
          </a:ln>
        </p:spPr>
        <p:txBody>
          <a:bodyPr/>
          <a:lstStyle>
            <a:lvl1pPr lvl="0" rtl="0">
              <a:defRPr/>
            </a:lvl1pPr>
          </a:lstStyle>
          <a:p>
            <a:pPr marL="0" lvl="0" indent="0" rtl="0">
              <a:buNone/>
            </a:pPr>
            <a:r>
              <a:rPr lang="bg-BG"/>
              <a:t>   </a:t>
            </a:r>
          </a:p>
          <a:p>
            <a:pPr marL="0" lvl="0" indent="0" rtl="0">
              <a:buNone/>
            </a:pPr>
            <a:endParaRPr/>
          </a:p>
          <a:p>
            <a:pPr marL="0" lvl="0" indent="0" rtl="0">
              <a:buNone/>
            </a:pPr>
            <a:r>
              <a:rPr lang="bg-BG"/>
              <a:t>  </a:t>
            </a:r>
            <a:r>
              <a:rPr lang="bg-BG" sz="3200"/>
              <a:t>Protein - 13.3 gms </a:t>
            </a:r>
          </a:p>
          <a:p>
            <a:pPr marL="0" lvl="0" indent="0" rtl="0">
              <a:buNone/>
            </a:pPr>
            <a:r>
              <a:rPr lang="bg-BG" sz="3200"/>
              <a:t>  Fat        </a:t>
            </a:r>
            <a:r>
              <a:rPr sz="3200"/>
              <a:t> </a:t>
            </a:r>
            <a:r>
              <a:rPr lang="bg-BG" sz="3200"/>
              <a:t>- 13.3 gms </a:t>
            </a:r>
          </a:p>
          <a:p>
            <a:pPr marL="0" lvl="0" indent="0" rtl="0">
              <a:buNone/>
            </a:pPr>
            <a:r>
              <a:rPr lang="bg-BG" sz="3200"/>
              <a:t>  Minerals - 1.5 gms </a:t>
            </a:r>
          </a:p>
        </p:txBody>
      </p:sp>
    </p:spTree>
  </p:cSld>
  <p:clrMapOvr>
    <a:masterClrMapping/>
  </p:clrMapOvr>
  <p:transition>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5381" y="-3280"/>
            <a:ext cx="9218153" cy="6855405"/>
          </a:xfrm>
          <a:prstGeom prst="rect">
            <a:avLst/>
          </a:prstGeom>
        </p:spPr>
      </p:pic>
    </p:spTree>
  </p:cSld>
  <p:clrMapOvr>
    <a:masterClrMapping/>
  </p:clrMapOvr>
  <p:transition>
    <p:fade/>
  </p:transition>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514600" y="1066800"/>
            <a:ext cx="3962400" cy="1146175"/>
          </a:xfrm>
          <a:prstGeom prst="rect">
            <a:avLst/>
          </a:prstGeom>
          <a:noFill/>
          <a:ln>
            <a:noFill/>
          </a:ln>
        </p:spPr>
        <p:txBody>
          <a:bodyPr anchor="ctr"/>
          <a:lstStyle>
            <a:lvl1pPr lvl="0" rtl="0">
              <a:defRPr/>
            </a:lvl1pPr>
          </a:lstStyle>
          <a:p>
            <a:pPr lvl="0" rtl="0"/>
            <a:r>
              <a:rPr b="1"/>
              <a:t>   </a:t>
            </a:r>
            <a:r>
              <a:rPr lang="bg-BG" b="1">
                <a:effectLst>
                  <a:outerShdw blurRad="38100" dist="38100" dir="2700000" algn="tl">
                    <a:srgbClr val="000000">
                      <a:alpha val="43137"/>
                    </a:srgbClr>
                  </a:outerShdw>
                </a:effectLst>
              </a:rPr>
              <a:t>FISH</a:t>
            </a:r>
            <a:r>
              <a:t/>
            </a:r>
            <a:br/>
            <a:endParaRPr/>
          </a:p>
        </p:txBody>
      </p:sp>
      <p:sp>
        <p:nvSpPr>
          <p:cNvPr id="3" name="Text Placeholder 2"/>
          <p:cNvSpPr txBox="1">
            <a:spLocks noGrp="1"/>
          </p:cNvSpPr>
          <p:nvPr>
            <p:ph type="body"/>
          </p:nvPr>
        </p:nvSpPr>
        <p:spPr>
          <a:xfrm>
            <a:off x="1285852" y="1785926"/>
            <a:ext cx="6729434" cy="4243406"/>
          </a:xfrm>
          <a:prstGeom prst="rect">
            <a:avLst/>
          </a:prstGeom>
          <a:noFill/>
          <a:ln>
            <a:noFill/>
          </a:ln>
        </p:spPr>
        <p:txBody>
          <a:bodyPr/>
          <a:lstStyle>
            <a:lvl1pPr lvl="0" rtl="0">
              <a:defRPr/>
            </a:lvl1pPr>
          </a:lstStyle>
          <a:p>
            <a:pPr marL="0" lvl="0" indent="0" rtl="0">
              <a:buNone/>
            </a:pPr>
            <a:endParaRPr/>
          </a:p>
          <a:p>
            <a:pPr marL="0" lvl="0" indent="0" rtl="0">
              <a:buNone/>
            </a:pPr>
            <a:r>
              <a:rPr lang="bg-BG"/>
              <a:t>  </a:t>
            </a:r>
            <a:r>
              <a:rPr lang="bg-BG" sz="3200"/>
              <a:t>Protein - 19.5 gms </a:t>
            </a:r>
          </a:p>
          <a:p>
            <a:pPr marL="0" lvl="0" indent="0" rtl="0">
              <a:buNone/>
            </a:pPr>
            <a:r>
              <a:rPr lang="bg-BG" sz="3200"/>
              <a:t>  Fat       </a:t>
            </a:r>
            <a:r>
              <a:rPr sz="3200"/>
              <a:t>  </a:t>
            </a:r>
            <a:r>
              <a:rPr lang="bg-BG" sz="3200"/>
              <a:t>-  2.4 gms </a:t>
            </a:r>
          </a:p>
          <a:p>
            <a:pPr marL="0" lvl="0" indent="0" rtl="0">
              <a:buNone/>
            </a:pPr>
            <a:r>
              <a:rPr lang="bg-BG" sz="3200"/>
              <a:t>  Minerals - 1.5 gms </a:t>
            </a:r>
          </a:p>
        </p:txBody>
      </p:sp>
    </p:spTree>
  </p:cSld>
  <p:clrMapOvr>
    <a:masterClrMapping/>
  </p:clrMapOvr>
  <p:transition>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5005" y="2204"/>
            <a:ext cx="9238327" cy="6861647"/>
          </a:xfrm>
          <a:prstGeom prst="rect">
            <a:avLst/>
          </a:prstGeom>
        </p:spPr>
      </p:pic>
    </p:spTree>
  </p:cSld>
  <p:clrMapOvr>
    <a:masterClrMapping/>
  </p:clrMapOvr>
  <p:transition>
    <p:fade/>
  </p:transition>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743200" y="1066800"/>
            <a:ext cx="3200400" cy="1146175"/>
          </a:xfrm>
          <a:prstGeom prst="rect">
            <a:avLst/>
          </a:prstGeom>
          <a:noFill/>
          <a:ln>
            <a:noFill/>
          </a:ln>
        </p:spPr>
        <p:txBody>
          <a:bodyPr anchor="ctr"/>
          <a:lstStyle>
            <a:lvl1pPr lvl="0" rtl="0">
              <a:defRPr/>
            </a:lvl1pPr>
          </a:lstStyle>
          <a:p>
            <a:pPr lvl="0" rtl="0"/>
            <a:r>
              <a:rPr b="1">
                <a:effectLst>
                  <a:outerShdw blurRad="38100" dist="38100" dir="2700000" algn="tl">
                    <a:srgbClr val="000000">
                      <a:alpha val="43137"/>
                    </a:srgbClr>
                  </a:outerShdw>
                </a:effectLst>
              </a:rPr>
              <a:t>   </a:t>
            </a:r>
            <a:r>
              <a:rPr lang="bg-BG" b="1">
                <a:effectLst>
                  <a:outerShdw blurRad="38100" dist="38100" dir="2700000" algn="tl">
                    <a:srgbClr val="000000">
                      <a:alpha val="43137"/>
                    </a:srgbClr>
                  </a:outerShdw>
                </a:effectLst>
              </a:rPr>
              <a:t>MEAT </a:t>
            </a:r>
            <a:r>
              <a:t/>
            </a:r>
            <a:br/>
            <a:endParaRPr/>
          </a:p>
        </p:txBody>
      </p:sp>
      <p:sp>
        <p:nvSpPr>
          <p:cNvPr id="3" name="Text Placeholder 2"/>
          <p:cNvSpPr txBox="1">
            <a:spLocks noGrp="1"/>
          </p:cNvSpPr>
          <p:nvPr>
            <p:ph type="body"/>
          </p:nvPr>
        </p:nvSpPr>
        <p:spPr>
          <a:xfrm>
            <a:off x="1571604" y="2000240"/>
            <a:ext cx="5872178" cy="4335474"/>
          </a:xfrm>
          <a:prstGeom prst="rect">
            <a:avLst/>
          </a:prstGeom>
          <a:noFill/>
          <a:ln>
            <a:noFill/>
          </a:ln>
        </p:spPr>
        <p:txBody>
          <a:bodyPr/>
          <a:lstStyle>
            <a:lvl1pPr lvl="0" rtl="0">
              <a:defRPr/>
            </a:lvl1pPr>
          </a:lstStyle>
          <a:p>
            <a:pPr marL="0" lvl="0" indent="0" rtl="0">
              <a:buNone/>
            </a:pPr>
            <a:r>
              <a:rPr lang="bg-BG"/>
              <a:t> </a:t>
            </a:r>
          </a:p>
          <a:p>
            <a:pPr marL="0" lvl="0" indent="0" rtl="0">
              <a:buNone/>
            </a:pPr>
            <a:r>
              <a:rPr lang="bg-BG"/>
              <a:t> </a:t>
            </a:r>
            <a:r>
              <a:rPr lang="bg-BG" sz="3200"/>
              <a:t>Protein - 21.4 gms </a:t>
            </a:r>
          </a:p>
          <a:p>
            <a:pPr marL="0" lvl="0" indent="0" rtl="0">
              <a:buNone/>
            </a:pPr>
            <a:r>
              <a:rPr lang="bg-BG" sz="3200"/>
              <a:t> Fat        - 3.6 gms </a:t>
            </a:r>
          </a:p>
          <a:p>
            <a:pPr marL="0" lvl="0" indent="0" rtl="0">
              <a:buNone/>
            </a:pPr>
            <a:r>
              <a:rPr lang="bg-BG" sz="3200"/>
              <a:t> Minerals - 1.1 gms </a:t>
            </a:r>
          </a:p>
        </p:txBody>
      </p:sp>
    </p:spTree>
  </p:cSld>
  <p:clrMapOvr>
    <a:masterClrMapping/>
  </p:clrMapOvr>
  <p:transition>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64174"/>
          </a:xfrm>
          <a:prstGeom prst="rect">
            <a:avLst/>
          </a:prstGeom>
        </p:spPr>
      </p:pic>
    </p:spTree>
  </p:cSld>
  <p:clrMapOvr>
    <a:masterClrMapping/>
  </p:clrMapOvr>
  <p:transition>
    <p:fade/>
  </p:transition>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371600" y="304800"/>
            <a:ext cx="6019800" cy="1068388"/>
          </a:xfrm>
          <a:prstGeom prst="rect">
            <a:avLst/>
          </a:prstGeom>
          <a:noFill/>
          <a:ln>
            <a:noFill/>
          </a:ln>
        </p:spPr>
        <p:txBody>
          <a:bodyPr anchor="ctr"/>
          <a:lstStyle>
            <a:lvl1pPr lvl="0" rtl="0">
              <a:defRPr/>
            </a:lvl1pPr>
          </a:lstStyle>
          <a:p>
            <a:pPr lvl="0" rtl="0"/>
            <a:r>
              <a:rPr b="1"/>
              <a:t>       </a:t>
            </a:r>
            <a:r>
              <a:t/>
            </a:r>
            <a:br/>
            <a:r>
              <a:rPr b="1"/>
              <a:t>     </a:t>
            </a:r>
            <a:r>
              <a:rPr lang="bg-BG" b="1">
                <a:effectLst>
                  <a:outerShdw blurRad="38100" dist="38100" dir="2700000" algn="tl">
                    <a:srgbClr val="000000">
                      <a:alpha val="43137"/>
                    </a:srgbClr>
                  </a:outerShdw>
                </a:effectLst>
              </a:rPr>
              <a:t>SOYA BEANS </a:t>
            </a:r>
            <a:r>
              <a:t/>
            </a:r>
            <a:br/>
            <a:endParaRPr/>
          </a:p>
        </p:txBody>
      </p:sp>
      <p:sp>
        <p:nvSpPr>
          <p:cNvPr id="3" name="Text Placeholder 2"/>
          <p:cNvSpPr txBox="1">
            <a:spLocks noGrp="1"/>
          </p:cNvSpPr>
          <p:nvPr>
            <p:ph type="body"/>
          </p:nvPr>
        </p:nvSpPr>
        <p:spPr>
          <a:xfrm>
            <a:off x="457200" y="1371600"/>
            <a:ext cx="8229600" cy="5084762"/>
          </a:xfrm>
          <a:prstGeom prst="rect">
            <a:avLst/>
          </a:prstGeom>
          <a:noFill/>
          <a:ln>
            <a:noFill/>
          </a:ln>
        </p:spPr>
        <p:txBody>
          <a:bodyPr/>
          <a:lstStyle>
            <a:lvl1pPr lvl="0" rtl="0">
              <a:defRPr/>
            </a:lvl1pPr>
          </a:lstStyle>
          <a:p>
            <a:pPr marL="0" lvl="0" indent="0" rtl="0">
              <a:buNone/>
            </a:pPr>
            <a:r>
              <a:rPr lang="bg-BG" sz="3200"/>
              <a:t>Energy - 432 kcal </a:t>
            </a:r>
          </a:p>
          <a:p>
            <a:pPr marL="0" lvl="0" indent="0" rtl="0">
              <a:buNone/>
            </a:pPr>
            <a:r>
              <a:rPr lang="bg-BG" sz="3200"/>
              <a:t>Protein - 43.2 gms </a:t>
            </a:r>
          </a:p>
          <a:p>
            <a:pPr marL="0" lvl="0" indent="0" rtl="0">
              <a:buNone/>
            </a:pPr>
            <a:r>
              <a:rPr lang="bg-BG" sz="3200"/>
              <a:t>Fat - 19.5 gms </a:t>
            </a:r>
          </a:p>
          <a:p>
            <a:pPr marL="0" lvl="0" indent="0" rtl="0">
              <a:buNone/>
            </a:pPr>
            <a:r>
              <a:rPr lang="bg-BG" sz="3200"/>
              <a:t>Calcium - 240 mg </a:t>
            </a:r>
          </a:p>
          <a:p>
            <a:pPr marL="0" lvl="0" indent="0" rtl="0">
              <a:buNone/>
            </a:pPr>
            <a:r>
              <a:rPr lang="bg-BG" sz="3200"/>
              <a:t>Iron - 10.4 mg </a:t>
            </a:r>
          </a:p>
          <a:p>
            <a:pPr marL="0" lvl="0" indent="0" rtl="0">
              <a:buNone/>
            </a:pPr>
            <a:r>
              <a:rPr lang="bg-BG" sz="3200"/>
              <a:t>Thiamine - 0.73 mg </a:t>
            </a:r>
          </a:p>
          <a:p>
            <a:pPr marL="0" lvl="0" indent="0" rtl="0">
              <a:buNone/>
            </a:pPr>
            <a:r>
              <a:rPr lang="bg-BG" sz="3200"/>
              <a:t>Riboflavin - 0.39 mg </a:t>
            </a:r>
          </a:p>
          <a:p>
            <a:pPr marL="0" lvl="0" indent="0" rtl="0">
              <a:buNone/>
            </a:pPr>
            <a:r>
              <a:rPr lang="bg-BG" sz="3200"/>
              <a:t>Niacin - 3.2 mg </a:t>
            </a:r>
          </a:p>
        </p:txBody>
      </p:sp>
    </p:spTree>
  </p:cSld>
  <p:clrMapOvr>
    <a:masterClrMapping/>
  </p:clrMapOvr>
  <p:transition>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579361" y="-3577"/>
            <a:ext cx="10042333" cy="6929808"/>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2052638"/>
            <a:ext cx="8229600" cy="1146175"/>
          </a:xfrm>
          <a:prstGeom prst="rect">
            <a:avLst/>
          </a:prstGeom>
          <a:noFill/>
          <a:ln>
            <a:noFill/>
          </a:ln>
        </p:spPr>
        <p:txBody>
          <a:bodyPr anchor="ctr"/>
          <a:lstStyle>
            <a:lvl1pPr lvl="0" rtl="0">
              <a:defRPr/>
            </a:lvl1pPr>
          </a:lstStyle>
          <a:p>
            <a:pPr lvl="0" rtl="0"/>
            <a:r>
              <a:rPr lang="bg-BG" b="1" i="1"/>
              <a:t>ALCOHOL</a:t>
            </a:r>
            <a:r>
              <a:rPr lang="bg-BG" b="1"/>
              <a:t> </a:t>
            </a:r>
          </a:p>
        </p:txBody>
      </p:sp>
      <p:sp>
        <p:nvSpPr>
          <p:cNvPr id="3" name="Text Placeholder 2"/>
          <p:cNvSpPr txBox="1">
            <a:spLocks noGrp="1"/>
          </p:cNvSpPr>
          <p:nvPr>
            <p:ph type="body"/>
          </p:nvPr>
        </p:nvSpPr>
        <p:spPr>
          <a:xfrm>
            <a:off x="228600" y="685800"/>
            <a:ext cx="8382000" cy="5943600"/>
          </a:xfrm>
          <a:prstGeom prst="rect">
            <a:avLst/>
          </a:prstGeom>
          <a:noFill/>
          <a:ln>
            <a:noFill/>
          </a:ln>
        </p:spPr>
        <p:txBody>
          <a:bodyPr/>
          <a:lstStyle>
            <a:lvl1pPr lvl="0" rtl="0">
              <a:defRPr/>
            </a:lvl1pPr>
          </a:lstStyle>
          <a:p>
            <a:pPr lvl="0" algn="just" rtl="0">
              <a:buNone/>
            </a:pPr>
            <a:r>
              <a:rPr lang="bg-BG" sz="3600" dirty="0"/>
              <a:t>         </a:t>
            </a:r>
            <a:r>
              <a:rPr sz="3600" dirty="0"/>
              <a:t>             </a:t>
            </a:r>
            <a:r>
              <a:rPr lang="bg-BG" sz="3600" dirty="0"/>
              <a:t>Ethyl and isopropyl alcohols are commonly used as antiseptic and disinfectants. Ethyl alcohol  in the form of industrial methylated spirit is the alcohol most commonly used for skin disinfection and hand washing. Pure alcohol has no powers of disinfection but when diluted to 70% strength it,s a good antiseptic,  it,s activity decreases rapidly below 50% concentration. </a:t>
            </a:r>
          </a:p>
        </p:txBody>
      </p:sp>
    </p:spTree>
  </p:cSld>
  <p:clrMapOvr>
    <a:masterClrMapping/>
  </p:clrMapOvr>
  <p:transition>
    <p:fade/>
  </p:transition>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609600"/>
            <a:ext cx="8229600" cy="1146175"/>
          </a:xfrm>
          <a:prstGeom prst="rect">
            <a:avLst/>
          </a:prstGeom>
          <a:noFill/>
          <a:ln>
            <a:noFill/>
          </a:ln>
        </p:spPr>
        <p:txBody>
          <a:bodyPr anchor="ctr"/>
          <a:lstStyle>
            <a:lvl1pPr lvl="0" rtl="0">
              <a:defRPr/>
            </a:lvl1pPr>
          </a:lstStyle>
          <a:p>
            <a:pPr lvl="0" rtl="0"/>
            <a:r>
              <a:rPr b="1"/>
              <a:t>         </a:t>
            </a:r>
            <a:r>
              <a:rPr lang="bg-BG" b="1"/>
              <a:t>BLACK GRAM </a:t>
            </a:r>
            <a:r>
              <a:t/>
            </a:r>
            <a:br/>
            <a:endParaRPr/>
          </a:p>
        </p:txBody>
      </p:sp>
      <p:sp>
        <p:nvSpPr>
          <p:cNvPr id="3" name="Text Placeholder 2"/>
          <p:cNvSpPr txBox="1">
            <a:spLocks noGrp="1"/>
          </p:cNvSpPr>
          <p:nvPr>
            <p:ph type="body"/>
          </p:nvPr>
        </p:nvSpPr>
        <p:spPr>
          <a:xfrm>
            <a:off x="533400" y="1828800"/>
            <a:ext cx="8229600" cy="4506913"/>
          </a:xfrm>
          <a:prstGeom prst="rect">
            <a:avLst/>
          </a:prstGeom>
          <a:noFill/>
          <a:ln>
            <a:noFill/>
          </a:ln>
        </p:spPr>
        <p:txBody>
          <a:bodyPr>
            <a:normAutofit lnSpcReduction="10000"/>
          </a:bodyPr>
          <a:lstStyle>
            <a:lvl1pPr lvl="0" rtl="0">
              <a:defRPr/>
            </a:lvl1pPr>
          </a:lstStyle>
          <a:p>
            <a:pPr marL="0" lvl="0" indent="0" rtl="0">
              <a:buNone/>
            </a:pPr>
            <a:r>
              <a:rPr lang="bg-BG" sz="3200"/>
              <a:t>Energy - 347 kcal</a:t>
            </a:r>
          </a:p>
          <a:p>
            <a:pPr marL="0" lvl="0" indent="0" rtl="0">
              <a:buNone/>
            </a:pPr>
            <a:r>
              <a:rPr lang="bg-BG" sz="3200"/>
              <a:t>Protein - 24 gms </a:t>
            </a:r>
          </a:p>
          <a:p>
            <a:pPr marL="0" lvl="0" indent="0" rtl="0">
              <a:buNone/>
            </a:pPr>
            <a:r>
              <a:rPr lang="bg-BG" sz="3200"/>
              <a:t>Fat - 1.4 gms </a:t>
            </a:r>
          </a:p>
          <a:p>
            <a:pPr marL="0" lvl="0" indent="0" rtl="0">
              <a:buNone/>
            </a:pPr>
            <a:r>
              <a:rPr lang="bg-BG" sz="3200"/>
              <a:t>Calcium - 154 mg </a:t>
            </a:r>
          </a:p>
          <a:p>
            <a:pPr marL="0" lvl="0" indent="0" rtl="0">
              <a:buNone/>
            </a:pPr>
            <a:r>
              <a:rPr lang="bg-BG" sz="3200"/>
              <a:t>Iron - 3.8 mg </a:t>
            </a:r>
          </a:p>
          <a:p>
            <a:pPr marL="0" lvl="0" indent="0" rtl="0">
              <a:buNone/>
            </a:pPr>
            <a:r>
              <a:rPr lang="bg-BG" sz="3200"/>
              <a:t>Thiamine - 0.42 mg</a:t>
            </a:r>
          </a:p>
          <a:p>
            <a:pPr marL="0" lvl="0" indent="0" rtl="0">
              <a:buNone/>
            </a:pPr>
            <a:r>
              <a:rPr lang="bg-BG" sz="3200"/>
              <a:t>Riboflavin - 0.20 mg </a:t>
            </a:r>
          </a:p>
          <a:p>
            <a:pPr marL="0" lvl="0" indent="0" rtl="0">
              <a:buNone/>
            </a:pPr>
            <a:r>
              <a:rPr lang="bg-BG" sz="3200"/>
              <a:t>Niacin - 2 mg</a:t>
            </a:r>
          </a:p>
        </p:txBody>
      </p:sp>
    </p:spTree>
  </p:cSld>
  <p:clrMapOvr>
    <a:masterClrMapping/>
  </p:clrMapOvr>
  <p:transition>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d gr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3400" y="609600"/>
            <a:ext cx="7467600" cy="793750"/>
          </a:xfrm>
          <a:prstGeom prst="rect">
            <a:avLst/>
          </a:prstGeom>
          <a:noFill/>
          <a:ln>
            <a:noFill/>
          </a:ln>
        </p:spPr>
        <p:txBody>
          <a:bodyPr anchor="ctr"/>
          <a:lstStyle>
            <a:lvl1pPr lvl="0" rtl="0">
              <a:defRPr/>
            </a:lvl1pPr>
          </a:lstStyle>
          <a:p>
            <a:pPr lvl="0" rtl="0"/>
            <a:r>
              <a:rPr b="1"/>
              <a:t>         </a:t>
            </a:r>
            <a:r>
              <a:rPr lang="bg-BG" b="1"/>
              <a:t>RED GRAM </a:t>
            </a:r>
            <a:r>
              <a:t/>
            </a:r>
            <a:br/>
            <a:endParaRPr/>
          </a:p>
        </p:txBody>
      </p:sp>
      <p:sp>
        <p:nvSpPr>
          <p:cNvPr id="3" name="Text Placeholder 2"/>
          <p:cNvSpPr txBox="1">
            <a:spLocks noGrp="1"/>
          </p:cNvSpPr>
          <p:nvPr>
            <p:ph type="body"/>
          </p:nvPr>
        </p:nvSpPr>
        <p:spPr>
          <a:xfrm>
            <a:off x="838200" y="1828800"/>
            <a:ext cx="7086600" cy="4506913"/>
          </a:xfrm>
          <a:prstGeom prst="rect">
            <a:avLst/>
          </a:prstGeom>
          <a:noFill/>
          <a:ln>
            <a:noFill/>
          </a:ln>
        </p:spPr>
        <p:txBody>
          <a:bodyPr>
            <a:normAutofit lnSpcReduction="10000"/>
          </a:bodyPr>
          <a:lstStyle>
            <a:lvl1pPr lvl="0" rtl="0">
              <a:defRPr/>
            </a:lvl1pPr>
          </a:lstStyle>
          <a:p>
            <a:pPr marL="0" lvl="0" indent="0" rtl="0">
              <a:buNone/>
            </a:pPr>
            <a:r>
              <a:rPr lang="bg-BG" sz="3200"/>
              <a:t>Energy - 335 kcal</a:t>
            </a:r>
          </a:p>
          <a:p>
            <a:pPr marL="0" lvl="0" indent="0" rtl="0">
              <a:buNone/>
            </a:pPr>
            <a:r>
              <a:rPr lang="bg-BG" sz="3200"/>
              <a:t>Protein - 22.3 gm</a:t>
            </a:r>
          </a:p>
          <a:p>
            <a:pPr marL="0" lvl="0" indent="0" rtl="0">
              <a:buNone/>
            </a:pPr>
            <a:r>
              <a:rPr lang="bg-BG" sz="3200"/>
              <a:t>Fat - 1.7 gm</a:t>
            </a:r>
          </a:p>
          <a:p>
            <a:pPr marL="0" lvl="0" indent="0" rtl="0">
              <a:buNone/>
            </a:pPr>
            <a:r>
              <a:rPr lang="bg-BG" sz="3200"/>
              <a:t>Calcium - 73 mg </a:t>
            </a:r>
          </a:p>
          <a:p>
            <a:pPr marL="0" lvl="0" indent="0" rtl="0">
              <a:buNone/>
            </a:pPr>
            <a:r>
              <a:rPr lang="bg-BG" sz="3200"/>
              <a:t>Iron - 2.7 mg</a:t>
            </a:r>
          </a:p>
          <a:p>
            <a:pPr marL="0" lvl="0" indent="0" rtl="0">
              <a:buNone/>
            </a:pPr>
            <a:r>
              <a:rPr lang="bg-BG" sz="3200"/>
              <a:t>Thiamine - 0.45 mg </a:t>
            </a:r>
          </a:p>
          <a:p>
            <a:pPr marL="0" lvl="0" indent="0" rtl="0">
              <a:buNone/>
            </a:pPr>
            <a:r>
              <a:rPr lang="bg-BG" sz="3200"/>
              <a:t>Riboflavin - 0.19 mg </a:t>
            </a:r>
          </a:p>
          <a:p>
            <a:pPr marL="0" lvl="0" indent="0" rtl="0">
              <a:buNone/>
            </a:pPr>
            <a:r>
              <a:rPr lang="bg-BG" sz="3200"/>
              <a:t>Niacin - 2.9 mg </a:t>
            </a:r>
          </a:p>
        </p:txBody>
      </p:sp>
    </p:spTree>
  </p:cSld>
  <p:clrMapOvr>
    <a:masterClrMapping/>
  </p:clrMapOvr>
  <p:transition>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ldenrice.org/image/how_raw_polishe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273050"/>
            <a:ext cx="8229600" cy="1146175"/>
          </a:xfrm>
          <a:prstGeom prst="rect">
            <a:avLst/>
          </a:prstGeom>
          <a:noFill/>
          <a:ln>
            <a:noFill/>
          </a:ln>
        </p:spPr>
        <p:txBody>
          <a:bodyPr anchor="ctr"/>
          <a:lstStyle>
            <a:lvl1pPr lvl="0" rtl="0">
              <a:defRPr/>
            </a:lvl1pPr>
          </a:lstStyle>
          <a:p>
            <a:pPr lvl="0" rtl="0"/>
            <a:r>
              <a:rPr b="1"/>
              <a:t>         </a:t>
            </a:r>
            <a:r>
              <a:rPr lang="bg-BG" b="1">
                <a:effectLst>
                  <a:outerShdw blurRad="38100" dist="38100" dir="2700000" algn="tl">
                    <a:srgbClr val="000000">
                      <a:alpha val="43137"/>
                    </a:srgbClr>
                  </a:outerShdw>
                </a:effectLst>
              </a:rPr>
              <a:t>RAW RICE MILLED </a:t>
            </a:r>
            <a:r>
              <a:t/>
            </a:r>
            <a:br/>
            <a:endParaRPr/>
          </a:p>
        </p:txBody>
      </p:sp>
      <p:sp>
        <p:nvSpPr>
          <p:cNvPr id="3" name="Text Placeholder 2"/>
          <p:cNvSpPr txBox="1">
            <a:spLocks noGrp="1"/>
          </p:cNvSpPr>
          <p:nvPr>
            <p:ph type="body"/>
          </p:nvPr>
        </p:nvSpPr>
        <p:spPr>
          <a:xfrm>
            <a:off x="914400" y="1603375"/>
            <a:ext cx="7315200" cy="4506913"/>
          </a:xfrm>
          <a:prstGeom prst="rect">
            <a:avLst/>
          </a:prstGeom>
          <a:noFill/>
          <a:ln>
            <a:noFill/>
          </a:ln>
        </p:spPr>
        <p:txBody>
          <a:bodyPr>
            <a:normAutofit lnSpcReduction="10000"/>
          </a:bodyPr>
          <a:lstStyle>
            <a:lvl1pPr lvl="0" rtl="0">
              <a:defRPr/>
            </a:lvl1pPr>
          </a:lstStyle>
          <a:p>
            <a:pPr marL="0" lvl="0" indent="0" rtl="0">
              <a:buNone/>
            </a:pPr>
            <a:r>
              <a:rPr lang="bg-BG" sz="3200"/>
              <a:t>Carbohydrate - 78.2 gms </a:t>
            </a:r>
          </a:p>
          <a:p>
            <a:pPr marL="0" lvl="0" indent="0" rtl="0">
              <a:buNone/>
            </a:pPr>
            <a:r>
              <a:rPr lang="bg-BG" sz="3200"/>
              <a:t>Energy - 345 kcal </a:t>
            </a:r>
          </a:p>
          <a:p>
            <a:pPr marL="0" lvl="0" indent="0" rtl="0">
              <a:buNone/>
            </a:pPr>
            <a:r>
              <a:rPr lang="bg-BG" sz="3200"/>
              <a:t>Protein - 6.8 gm</a:t>
            </a:r>
          </a:p>
          <a:p>
            <a:pPr marL="0" lvl="0" indent="0" rtl="0">
              <a:buNone/>
            </a:pPr>
            <a:r>
              <a:rPr lang="bg-BG" sz="3200"/>
              <a:t>Minerals - 0.6 gm </a:t>
            </a:r>
          </a:p>
          <a:p>
            <a:pPr marL="0" lvl="0" indent="0" rtl="0">
              <a:buNone/>
            </a:pPr>
            <a:r>
              <a:rPr lang="bg-BG" sz="3200"/>
              <a:t>Fat - 0.5 gm</a:t>
            </a:r>
          </a:p>
          <a:p>
            <a:pPr marL="0" lvl="0" indent="0" rtl="0">
              <a:buNone/>
            </a:pPr>
            <a:r>
              <a:rPr lang="bg-BG" sz="3200"/>
              <a:t>Thiamine - 0.06 mg</a:t>
            </a:r>
          </a:p>
          <a:p>
            <a:pPr marL="0" lvl="0" indent="0" rtl="0">
              <a:buNone/>
            </a:pPr>
            <a:r>
              <a:rPr lang="bg-BG" sz="3200"/>
              <a:t>Riboflavin - 0.06 mg</a:t>
            </a:r>
          </a:p>
          <a:p>
            <a:pPr marL="0" lvl="0" indent="0" rtl="0">
              <a:buNone/>
            </a:pPr>
            <a:r>
              <a:rPr lang="bg-BG" sz="3200"/>
              <a:t>Niacin - 1.9 mg </a:t>
            </a:r>
          </a:p>
        </p:txBody>
      </p:sp>
    </p:spTree>
  </p:cSld>
  <p:clrMapOvr>
    <a:masterClrMapping/>
  </p:clrMapOvr>
  <p:transition>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4994" name="Picture 2" descr="Image result for WHEA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28800" y="457200"/>
            <a:ext cx="6553200" cy="1146175"/>
          </a:xfrm>
          <a:prstGeom prst="rect">
            <a:avLst/>
          </a:prstGeom>
          <a:noFill/>
          <a:ln>
            <a:noFill/>
          </a:ln>
        </p:spPr>
        <p:txBody>
          <a:bodyPr anchor="ctr"/>
          <a:lstStyle>
            <a:lvl1pPr lvl="0" rtl="0">
              <a:defRPr/>
            </a:lvl1pPr>
          </a:lstStyle>
          <a:p>
            <a:pPr lvl="0" rtl="0"/>
            <a:r>
              <a:rPr b="1"/>
              <a:t>       </a:t>
            </a:r>
            <a:r>
              <a:rPr lang="bg-BG" b="1">
                <a:effectLst>
                  <a:outerShdw blurRad="38100" dist="38100" dir="2700000" algn="tl">
                    <a:srgbClr val="000000">
                      <a:alpha val="43137"/>
                    </a:srgbClr>
                  </a:outerShdw>
                </a:effectLst>
              </a:rPr>
              <a:t>WHEAT </a:t>
            </a:r>
            <a:r>
              <a:t/>
            </a:r>
            <a:br/>
            <a:endParaRPr/>
          </a:p>
        </p:txBody>
      </p:sp>
      <p:sp>
        <p:nvSpPr>
          <p:cNvPr id="3" name="Text Placeholder 2"/>
          <p:cNvSpPr txBox="1">
            <a:spLocks noGrp="1"/>
          </p:cNvSpPr>
          <p:nvPr>
            <p:ph type="body"/>
          </p:nvPr>
        </p:nvSpPr>
        <p:spPr>
          <a:xfrm>
            <a:off x="381000" y="1828800"/>
            <a:ext cx="7620000" cy="4506913"/>
          </a:xfrm>
          <a:prstGeom prst="rect">
            <a:avLst/>
          </a:prstGeom>
          <a:noFill/>
          <a:ln>
            <a:noFill/>
          </a:ln>
        </p:spPr>
        <p:txBody>
          <a:bodyPr>
            <a:normAutofit lnSpcReduction="10000"/>
          </a:bodyPr>
          <a:lstStyle>
            <a:lvl1pPr lvl="0" rtl="0">
              <a:defRPr/>
            </a:lvl1pPr>
          </a:lstStyle>
          <a:p>
            <a:pPr marL="0" lvl="0" indent="0" rtl="0">
              <a:buNone/>
            </a:pPr>
            <a:r>
              <a:rPr lang="bg-BG" sz="3200"/>
              <a:t>Energy - 346 kcal </a:t>
            </a:r>
          </a:p>
          <a:p>
            <a:pPr marL="0" lvl="0" indent="0" rtl="0">
              <a:buNone/>
            </a:pPr>
            <a:r>
              <a:rPr lang="bg-BG" sz="3200"/>
              <a:t>Protein - 11.8 gm </a:t>
            </a:r>
          </a:p>
          <a:p>
            <a:pPr marL="0" lvl="0" indent="0" rtl="0">
              <a:buNone/>
            </a:pPr>
            <a:r>
              <a:rPr lang="bg-BG" sz="3200"/>
              <a:t>Fat - 1.5 gm </a:t>
            </a:r>
          </a:p>
          <a:p>
            <a:pPr marL="0" lvl="0" indent="0" rtl="0">
              <a:buNone/>
            </a:pPr>
            <a:r>
              <a:rPr lang="bg-BG" sz="3200"/>
              <a:t>Carbohydrate - 71.2 gm</a:t>
            </a:r>
          </a:p>
          <a:p>
            <a:pPr marL="0" lvl="0" indent="0" rtl="0">
              <a:buNone/>
            </a:pPr>
            <a:r>
              <a:rPr lang="bg-BG" sz="3200"/>
              <a:t>Minerals -1.5 gm </a:t>
            </a:r>
          </a:p>
          <a:p>
            <a:pPr marL="0" lvl="0" indent="0" rtl="0">
              <a:buNone/>
            </a:pPr>
            <a:r>
              <a:rPr lang="bg-BG" sz="3200"/>
              <a:t>Thiamine - 0.45 mg </a:t>
            </a:r>
          </a:p>
          <a:p>
            <a:pPr marL="0" lvl="0" indent="0" rtl="0">
              <a:buNone/>
            </a:pPr>
            <a:r>
              <a:rPr lang="bg-BG" sz="3200"/>
              <a:t>Riboflavin - 0.17 mg </a:t>
            </a:r>
          </a:p>
          <a:p>
            <a:pPr marL="0" lvl="0" indent="0" rtl="0">
              <a:buNone/>
            </a:pPr>
            <a:r>
              <a:rPr lang="bg-BG" sz="3200"/>
              <a:t>Niacin - 5 mg </a:t>
            </a:r>
          </a:p>
        </p:txBody>
      </p:sp>
    </p:spTree>
  </p:cSld>
  <p:clrMapOvr>
    <a:masterClrMapping/>
  </p:clrMapOvr>
  <p:transition>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chnoplastindustries.com/wp-content/uploads/2014/10/yellow-maize-11693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286000" y="609600"/>
            <a:ext cx="5105400" cy="838200"/>
          </a:xfrm>
          <a:prstGeom prst="rect">
            <a:avLst/>
          </a:prstGeom>
          <a:noFill/>
          <a:ln>
            <a:noFill/>
          </a:ln>
        </p:spPr>
        <p:txBody>
          <a:bodyPr anchor="ctr"/>
          <a:lstStyle>
            <a:lvl1pPr lvl="0" rtl="0">
              <a:defRPr/>
            </a:lvl1pPr>
          </a:lstStyle>
          <a:p>
            <a:pPr lvl="0" rtl="0"/>
            <a:r>
              <a:rPr b="1"/>
              <a:t>      </a:t>
            </a:r>
            <a:r>
              <a:rPr lang="bg-BG" b="1"/>
              <a:t>MAIZE </a:t>
            </a:r>
            <a:r>
              <a:t/>
            </a:r>
            <a:br/>
            <a:endParaRPr/>
          </a:p>
        </p:txBody>
      </p:sp>
      <p:sp>
        <p:nvSpPr>
          <p:cNvPr id="3" name="Text Placeholder 2"/>
          <p:cNvSpPr txBox="1">
            <a:spLocks noGrp="1"/>
          </p:cNvSpPr>
          <p:nvPr>
            <p:ph type="body"/>
          </p:nvPr>
        </p:nvSpPr>
        <p:spPr>
          <a:xfrm>
            <a:off x="609600" y="1828800"/>
            <a:ext cx="8229600" cy="4506913"/>
          </a:xfrm>
          <a:prstGeom prst="rect">
            <a:avLst/>
          </a:prstGeom>
          <a:noFill/>
          <a:ln>
            <a:noFill/>
          </a:ln>
        </p:spPr>
        <p:txBody>
          <a:bodyPr>
            <a:normAutofit lnSpcReduction="10000"/>
          </a:bodyPr>
          <a:lstStyle>
            <a:lvl1pPr lvl="0" rtl="0">
              <a:defRPr/>
            </a:lvl1pPr>
          </a:lstStyle>
          <a:p>
            <a:pPr marL="0" lvl="0" indent="0" rtl="0">
              <a:buNone/>
            </a:pPr>
            <a:r>
              <a:rPr lang="bg-BG" sz="3200"/>
              <a:t>Energy - 342 kcal </a:t>
            </a:r>
          </a:p>
          <a:p>
            <a:pPr marL="0" lvl="0" indent="0" rtl="0">
              <a:buNone/>
            </a:pPr>
            <a:r>
              <a:rPr lang="bg-BG" sz="3200"/>
              <a:t>Protein -11.1 gm</a:t>
            </a:r>
          </a:p>
          <a:p>
            <a:pPr marL="0" lvl="0" indent="0" rtl="0">
              <a:buNone/>
            </a:pPr>
            <a:r>
              <a:rPr lang="bg-BG" sz="3200"/>
              <a:t>Fat - 3.6 gm</a:t>
            </a:r>
          </a:p>
          <a:p>
            <a:pPr marL="0" lvl="0" indent="0" rtl="0">
              <a:buNone/>
            </a:pPr>
            <a:r>
              <a:rPr lang="bg-BG" sz="3200"/>
              <a:t>Carbohydrate - 66.2 gm </a:t>
            </a:r>
          </a:p>
          <a:p>
            <a:pPr marL="0" lvl="0" indent="0" rtl="0">
              <a:buNone/>
            </a:pPr>
            <a:r>
              <a:rPr lang="bg-BG" sz="3200"/>
              <a:t>Minerals - 1.5 gm</a:t>
            </a:r>
          </a:p>
          <a:p>
            <a:pPr marL="0" lvl="0" indent="0" rtl="0">
              <a:buNone/>
            </a:pPr>
            <a:r>
              <a:rPr lang="bg-BG" sz="3200"/>
              <a:t>Thiamine - 0.42 mg</a:t>
            </a:r>
          </a:p>
          <a:p>
            <a:pPr marL="0" lvl="0" indent="0" rtl="0">
              <a:buNone/>
            </a:pPr>
            <a:r>
              <a:rPr lang="bg-BG" sz="3200"/>
              <a:t>Riboflavin - 0.1 mg </a:t>
            </a:r>
          </a:p>
          <a:p>
            <a:pPr marL="0" lvl="0" indent="0" rtl="0">
              <a:buNone/>
            </a:pPr>
            <a:r>
              <a:rPr lang="bg-BG"/>
              <a:t>Niacin - 1.8 mg </a:t>
            </a:r>
          </a:p>
        </p:txBody>
      </p:sp>
    </p:spTree>
  </p:cSld>
  <p:clrMapOvr>
    <a:masterClrMapping/>
  </p:clrMapOvr>
  <p:transition>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30465"/>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p:spPr>
      </p:pic>
    </p:spTree>
  </p:cSld>
  <p:clrMapOvr>
    <a:masterClrMapping/>
  </p:clrMapOvr>
  <p:transition>
    <p:fade/>
  </p:transition>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667000" y="609601"/>
            <a:ext cx="3124200" cy="762000"/>
          </a:xfrm>
          <a:prstGeom prst="rect">
            <a:avLst/>
          </a:prstGeom>
          <a:noFill/>
          <a:ln>
            <a:noFill/>
          </a:ln>
        </p:spPr>
        <p:txBody>
          <a:bodyPr anchor="ctr"/>
          <a:lstStyle>
            <a:lvl1pPr lvl="0" rtl="0">
              <a:defRPr/>
            </a:lvl1pPr>
          </a:lstStyle>
          <a:p>
            <a:pPr lvl="0" rtl="0"/>
            <a:r>
              <a:rPr b="1"/>
              <a:t>    </a:t>
            </a:r>
            <a:r>
              <a:rPr lang="bg-BG" b="1"/>
              <a:t>RAGI </a:t>
            </a:r>
            <a:r>
              <a:t/>
            </a:r>
            <a:br/>
            <a:endParaRPr/>
          </a:p>
        </p:txBody>
      </p:sp>
      <p:sp>
        <p:nvSpPr>
          <p:cNvPr id="3" name="Text Placeholder 2"/>
          <p:cNvSpPr txBox="1">
            <a:spLocks noGrp="1"/>
          </p:cNvSpPr>
          <p:nvPr>
            <p:ph type="body"/>
          </p:nvPr>
        </p:nvSpPr>
        <p:spPr>
          <a:xfrm>
            <a:off x="457200" y="1295400"/>
            <a:ext cx="8229600" cy="5365750"/>
          </a:xfrm>
          <a:prstGeom prst="rect">
            <a:avLst/>
          </a:prstGeom>
          <a:noFill/>
          <a:ln>
            <a:noFill/>
          </a:ln>
        </p:spPr>
        <p:txBody>
          <a:bodyPr/>
          <a:lstStyle>
            <a:lvl1pPr lvl="0" rtl="0">
              <a:defRPr/>
            </a:lvl1pPr>
          </a:lstStyle>
          <a:p>
            <a:pPr marL="0" lvl="0" indent="0" rtl="0">
              <a:buNone/>
            </a:pPr>
            <a:r>
              <a:rPr lang="bg-BG" sz="3200"/>
              <a:t>Energy - 328 kcal </a:t>
            </a:r>
          </a:p>
          <a:p>
            <a:pPr marL="0" lvl="0" indent="0" rtl="0">
              <a:buNone/>
            </a:pPr>
            <a:r>
              <a:rPr lang="bg-BG" sz="3200"/>
              <a:t>Protein - 7.3 gm </a:t>
            </a:r>
          </a:p>
          <a:p>
            <a:pPr marL="0" lvl="0" indent="0" rtl="0">
              <a:buNone/>
            </a:pPr>
            <a:r>
              <a:rPr lang="bg-BG" sz="3200"/>
              <a:t>Fat - 1.3 gm </a:t>
            </a:r>
          </a:p>
          <a:p>
            <a:pPr marL="0" lvl="0" indent="0" rtl="0">
              <a:buNone/>
            </a:pPr>
            <a:r>
              <a:rPr lang="bg-BG" sz="3200"/>
              <a:t>Carbohydrate - 72 gm</a:t>
            </a:r>
          </a:p>
          <a:p>
            <a:pPr marL="0" lvl="0" indent="0" rtl="0">
              <a:buNone/>
            </a:pPr>
            <a:r>
              <a:rPr lang="bg-BG" sz="3200"/>
              <a:t>Minerals - 2.7 gm</a:t>
            </a:r>
          </a:p>
          <a:p>
            <a:pPr marL="0" lvl="0" indent="0" rtl="0">
              <a:buNone/>
            </a:pPr>
            <a:r>
              <a:rPr lang="bg-BG" sz="3200"/>
              <a:t>Calcium - 344 mg </a:t>
            </a:r>
          </a:p>
          <a:p>
            <a:pPr marL="0" lvl="0" indent="0" rtl="0">
              <a:buNone/>
            </a:pPr>
            <a:r>
              <a:rPr lang="bg-BG" sz="3200"/>
              <a:t>Iron - 3.9 mg </a:t>
            </a:r>
          </a:p>
          <a:p>
            <a:pPr marL="0" lvl="0" indent="0" rtl="0">
              <a:buNone/>
            </a:pPr>
            <a:r>
              <a:rPr lang="bg-BG" sz="3200"/>
              <a:t>Thiamine - 0.2 mg </a:t>
            </a:r>
          </a:p>
          <a:p>
            <a:pPr marL="0" lvl="0" indent="0" rtl="0">
              <a:buNone/>
            </a:pPr>
            <a:r>
              <a:rPr lang="bg-BG" sz="3200"/>
              <a:t>Niacin - 2.3 mg</a:t>
            </a:r>
          </a:p>
        </p:txBody>
      </p:sp>
    </p:spTree>
  </p:cSld>
  <p:clrMapOvr>
    <a:masterClrMapping/>
  </p:clrMapOvr>
  <p:transition>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5418" y="-24920"/>
            <a:ext cx="9335704" cy="6994622"/>
          </a:xfrm>
          <a:prstGeom prst="rect">
            <a:avLst/>
          </a:prstGeom>
        </p:spPr>
      </p:pic>
    </p:spTree>
  </p:cSld>
  <p:clrMapOvr>
    <a:masterClrMapping/>
  </p:clrMapOvr>
  <p:transition>
    <p:fade/>
  </p:transition>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914400"/>
            <a:ext cx="8229600" cy="838200"/>
          </a:xfrm>
          <a:prstGeom prst="rect">
            <a:avLst/>
          </a:prstGeom>
          <a:noFill/>
          <a:ln>
            <a:noFill/>
          </a:ln>
        </p:spPr>
        <p:txBody>
          <a:bodyPr anchor="ctr"/>
          <a:lstStyle>
            <a:lvl1pPr lvl="0" rtl="0">
              <a:defRPr/>
            </a:lvl1pPr>
          </a:lstStyle>
          <a:p>
            <a:pPr lvl="0" rtl="0"/>
            <a:r>
              <a:rPr b="1"/>
              <a:t>             </a:t>
            </a:r>
            <a:r>
              <a:rPr lang="bg-BG" b="1">
                <a:effectLst>
                  <a:outerShdw blurRad="38100" dist="38100" dir="2700000" algn="tl">
                    <a:srgbClr val="000000">
                      <a:alpha val="43137"/>
                    </a:srgbClr>
                  </a:outerShdw>
                </a:effectLst>
              </a:rPr>
              <a:t>DATES </a:t>
            </a:r>
            <a:r>
              <a:t/>
            </a:r>
            <a:br/>
            <a:endParaRPr/>
          </a:p>
        </p:txBody>
      </p:sp>
      <p:sp>
        <p:nvSpPr>
          <p:cNvPr id="3" name="Text Placeholder 2"/>
          <p:cNvSpPr txBox="1">
            <a:spLocks noGrp="1"/>
          </p:cNvSpPr>
          <p:nvPr>
            <p:ph type="body"/>
          </p:nvPr>
        </p:nvSpPr>
        <p:spPr>
          <a:xfrm>
            <a:off x="685800" y="1981200"/>
            <a:ext cx="8229600" cy="4506913"/>
          </a:xfrm>
          <a:prstGeom prst="rect">
            <a:avLst/>
          </a:prstGeom>
          <a:noFill/>
          <a:ln>
            <a:noFill/>
          </a:ln>
        </p:spPr>
        <p:txBody>
          <a:bodyPr/>
          <a:lstStyle>
            <a:lvl1pPr lvl="0" rtl="0">
              <a:defRPr/>
            </a:lvl1pPr>
          </a:lstStyle>
          <a:p>
            <a:pPr marL="0" lvl="0" indent="0" rtl="0">
              <a:buNone/>
            </a:pPr>
            <a:endParaRPr/>
          </a:p>
          <a:p>
            <a:pPr marL="0" lvl="0" indent="0" rtl="0">
              <a:buNone/>
            </a:pPr>
            <a:r>
              <a:rPr lang="bg-BG" sz="3200"/>
              <a:t>Energy - 317 calories </a:t>
            </a:r>
          </a:p>
          <a:p>
            <a:pPr marL="0" lvl="0" indent="0" rtl="0">
              <a:buNone/>
            </a:pPr>
            <a:r>
              <a:rPr lang="bg-BG" sz="3200"/>
              <a:t>Calcium -120 mg</a:t>
            </a:r>
          </a:p>
          <a:p>
            <a:pPr marL="0" lvl="0" indent="0" rtl="0">
              <a:buNone/>
            </a:pPr>
            <a:r>
              <a:rPr lang="bg-BG" sz="3200"/>
              <a:t>Iron - 7.3 mg </a:t>
            </a:r>
          </a:p>
          <a:p>
            <a:pPr marL="0" lvl="0" indent="0" rtl="0">
              <a:buNone/>
            </a:pPr>
            <a:r>
              <a:rPr lang="bg-BG" sz="3200"/>
              <a:t>Vitamin C - 3 mg </a:t>
            </a:r>
          </a:p>
          <a:p>
            <a:pPr marL="0" lvl="0" indent="0" rtl="0">
              <a:buNone/>
            </a:pPr>
            <a:r>
              <a:rPr lang="bg-BG" sz="3200"/>
              <a:t>Carotene - 44 microgram </a:t>
            </a:r>
          </a:p>
        </p:txBody>
      </p:sp>
    </p:spTree>
  </p:cSld>
  <p:clrMapOvr>
    <a:masterClrMapping/>
  </p:clrMapOvr>
  <p:transition>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7993" y="-47344"/>
            <a:ext cx="4947822" cy="1814300"/>
          </a:xfrm>
          <a:prstGeom prst="rect">
            <a:avLst/>
          </a:prstGeom>
        </p:spPr>
      </p:pic>
      <p:pic>
        <p:nvPicPr>
          <p:cNvPr id="3" name="Picture 2"/>
          <p:cNvPicPr/>
          <p:nvPr/>
        </p:nvPicPr>
        <p:blipFill>
          <a:blip r:embed="rId4"/>
          <a:srcRect/>
          <a:stretch>
            <a:fillRect/>
          </a:stretch>
        </p:blipFill>
        <p:spPr>
          <a:xfrm>
            <a:off x="2444069" y="2190001"/>
            <a:ext cx="6460081" cy="4533900"/>
          </a:xfrm>
          <a:prstGeom prst="rect">
            <a:avLst/>
          </a:prstGeom>
        </p:spPr>
      </p:pic>
    </p:spTree>
  </p:cSld>
  <p:clrMapOvr>
    <a:masterClrMapping/>
  </p:clrMapOvr>
  <p:transition>
    <p:fade/>
  </p:transition>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667000" y="914400"/>
            <a:ext cx="4419600" cy="1146175"/>
          </a:xfrm>
          <a:prstGeom prst="rect">
            <a:avLst/>
          </a:prstGeom>
          <a:noFill/>
          <a:ln>
            <a:noFill/>
          </a:ln>
        </p:spPr>
        <p:txBody>
          <a:bodyPr anchor="ctr"/>
          <a:lstStyle>
            <a:lvl1pPr lvl="0" rtl="0">
              <a:defRPr/>
            </a:lvl1pPr>
          </a:lstStyle>
          <a:p>
            <a:pPr lvl="0" rtl="0"/>
            <a:r>
              <a:rPr b="1"/>
              <a:t>    </a:t>
            </a:r>
            <a:r>
              <a:rPr lang="bg-BG" b="1"/>
              <a:t>ORANGE </a:t>
            </a:r>
            <a:r>
              <a:t/>
            </a:r>
            <a:br/>
            <a:endParaRPr/>
          </a:p>
        </p:txBody>
      </p:sp>
      <p:sp>
        <p:nvSpPr>
          <p:cNvPr id="3" name="Text Placeholder 2"/>
          <p:cNvSpPr txBox="1">
            <a:spLocks noGrp="1"/>
          </p:cNvSpPr>
          <p:nvPr>
            <p:ph type="body"/>
          </p:nvPr>
        </p:nvSpPr>
        <p:spPr>
          <a:xfrm>
            <a:off x="1066800" y="1603375"/>
            <a:ext cx="7162800" cy="4506913"/>
          </a:xfrm>
          <a:prstGeom prst="rect">
            <a:avLst/>
          </a:prstGeom>
          <a:noFill/>
          <a:ln>
            <a:noFill/>
          </a:ln>
        </p:spPr>
        <p:txBody>
          <a:bodyPr/>
          <a:lstStyle>
            <a:lvl1pPr lvl="0" rtl="0">
              <a:defRPr/>
            </a:lvl1pPr>
          </a:lstStyle>
          <a:p>
            <a:pPr marL="0" lvl="0" indent="0" rtl="0">
              <a:buNone/>
            </a:pPr>
            <a:endParaRPr/>
          </a:p>
          <a:p>
            <a:pPr marL="0" lvl="0" indent="0" rtl="0">
              <a:buNone/>
            </a:pPr>
            <a:r>
              <a:rPr lang="bg-BG" sz="3200"/>
              <a:t>Energy - 48 calories </a:t>
            </a:r>
          </a:p>
          <a:p>
            <a:pPr marL="0" lvl="0" indent="0" rtl="0">
              <a:buNone/>
            </a:pPr>
            <a:r>
              <a:rPr lang="bg-BG" sz="3200"/>
              <a:t>Calcium - 26 mg </a:t>
            </a:r>
          </a:p>
          <a:p>
            <a:pPr marL="0" lvl="0" indent="0" rtl="0">
              <a:buNone/>
            </a:pPr>
            <a:r>
              <a:rPr lang="bg-BG" sz="3200"/>
              <a:t>Iron - 0.32 mg </a:t>
            </a:r>
          </a:p>
          <a:p>
            <a:pPr marL="0" lvl="0" indent="0" rtl="0">
              <a:buNone/>
            </a:pPr>
            <a:r>
              <a:rPr lang="bg-BG" sz="3200"/>
              <a:t>Vitamin C - 68 mg </a:t>
            </a:r>
          </a:p>
          <a:p>
            <a:pPr marL="0" lvl="0" indent="0" rtl="0">
              <a:buNone/>
            </a:pPr>
            <a:r>
              <a:rPr lang="bg-BG" sz="3200"/>
              <a:t>Carotene - 240 mg </a:t>
            </a:r>
          </a:p>
        </p:txBody>
      </p:sp>
    </p:spTree>
  </p:cSld>
  <p:clrMapOvr>
    <a:masterClrMapping/>
  </p:clrMapOvr>
  <p:transition>
    <p:fad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20448" y="-53932"/>
            <a:ext cx="4578300" cy="3720279"/>
          </a:xfrm>
          <a:prstGeom prst="rect">
            <a:avLst/>
          </a:prstGeom>
        </p:spPr>
      </p:pic>
      <p:pic>
        <p:nvPicPr>
          <p:cNvPr id="3" name="Picture 2"/>
          <p:cNvPicPr/>
          <p:nvPr/>
        </p:nvPicPr>
        <p:blipFill>
          <a:blip r:embed="rId4"/>
          <a:srcRect/>
          <a:stretch>
            <a:fillRect/>
          </a:stretch>
        </p:blipFill>
        <p:spPr>
          <a:xfrm>
            <a:off x="4102390" y="3667262"/>
            <a:ext cx="4671752" cy="3350891"/>
          </a:xfrm>
          <a:prstGeom prst="rect">
            <a:avLst/>
          </a:prstGeom>
        </p:spPr>
      </p:pic>
    </p:spTree>
  </p:cSld>
  <p:clrMapOvr>
    <a:masterClrMapping/>
  </p:clrMapOvr>
  <p:transition>
    <p:fade/>
  </p:transition>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209800" y="381000"/>
            <a:ext cx="4495800" cy="1146175"/>
          </a:xfrm>
          <a:prstGeom prst="rect">
            <a:avLst/>
          </a:prstGeom>
          <a:noFill/>
          <a:ln>
            <a:noFill/>
          </a:ln>
        </p:spPr>
        <p:txBody>
          <a:bodyPr anchor="ctr"/>
          <a:lstStyle>
            <a:lvl1pPr lvl="0" rtl="0">
              <a:defRPr/>
            </a:lvl1pPr>
          </a:lstStyle>
          <a:p>
            <a:pPr lvl="0" rtl="0"/>
            <a:r>
              <a:rPr b="1"/>
              <a:t>     </a:t>
            </a:r>
            <a:r>
              <a:t/>
            </a:r>
            <a:br/>
            <a:r>
              <a:rPr b="1"/>
              <a:t>    </a:t>
            </a:r>
            <a:r>
              <a:rPr lang="bg-BG" b="1"/>
              <a:t>GUAVA </a:t>
            </a:r>
            <a:r>
              <a:t/>
            </a:r>
            <a:br/>
            <a:endParaRPr/>
          </a:p>
        </p:txBody>
      </p:sp>
      <p:sp>
        <p:nvSpPr>
          <p:cNvPr id="3" name="Text Placeholder 2"/>
          <p:cNvSpPr txBox="1">
            <a:spLocks noGrp="1"/>
          </p:cNvSpPr>
          <p:nvPr>
            <p:ph type="body"/>
          </p:nvPr>
        </p:nvSpPr>
        <p:spPr>
          <a:xfrm>
            <a:off x="685800" y="1600200"/>
            <a:ext cx="7467600" cy="4506913"/>
          </a:xfrm>
          <a:prstGeom prst="rect">
            <a:avLst/>
          </a:prstGeom>
          <a:noFill/>
          <a:ln>
            <a:noFill/>
          </a:ln>
        </p:spPr>
        <p:txBody>
          <a:bodyPr/>
          <a:lstStyle>
            <a:lvl1pPr lvl="0" rtl="0">
              <a:defRPr/>
            </a:lvl1pPr>
          </a:lstStyle>
          <a:p>
            <a:pPr marL="0" lvl="0" indent="0" rtl="0">
              <a:buNone/>
            </a:pPr>
            <a:endParaRPr/>
          </a:p>
          <a:p>
            <a:pPr marL="0" lvl="0" indent="0" rtl="0">
              <a:buNone/>
            </a:pPr>
            <a:r>
              <a:rPr lang="bg-BG" sz="3200"/>
              <a:t>Energy - 51 calories </a:t>
            </a:r>
          </a:p>
          <a:p>
            <a:pPr marL="0" lvl="0" indent="0" rtl="0">
              <a:buNone/>
            </a:pPr>
            <a:r>
              <a:rPr lang="bg-BG" sz="3200"/>
              <a:t>Calcium - 110 mg </a:t>
            </a:r>
          </a:p>
          <a:p>
            <a:pPr marL="0" lvl="0" indent="0" rtl="0">
              <a:buNone/>
            </a:pPr>
            <a:r>
              <a:rPr lang="bg-BG" sz="3200"/>
              <a:t>Iron - 0.27 mg </a:t>
            </a:r>
          </a:p>
          <a:p>
            <a:pPr marL="0" lvl="0" indent="0" rtl="0">
              <a:buNone/>
            </a:pPr>
            <a:r>
              <a:rPr lang="bg-BG" sz="3200"/>
              <a:t>Vitamin C - 212 mg</a:t>
            </a:r>
          </a:p>
        </p:txBody>
      </p:sp>
    </p:spTree>
  </p:cSld>
  <p:clrMapOvr>
    <a:masterClrMapping/>
  </p:clrMapOvr>
  <p:transition>
    <p:fad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3357562"/>
            <a:ext cx="9286908" cy="3500438"/>
          </a:xfrm>
          <a:prstGeom prst="rect">
            <a:avLst/>
          </a:prstGeom>
        </p:spPr>
      </p:pic>
      <p:pic>
        <p:nvPicPr>
          <p:cNvPr id="3" name="Picture 2"/>
          <p:cNvPicPr/>
          <p:nvPr/>
        </p:nvPicPr>
        <p:blipFill>
          <a:blip r:embed="rId4"/>
          <a:srcRect/>
          <a:stretch>
            <a:fillRect/>
          </a:stretch>
        </p:blipFill>
        <p:spPr>
          <a:xfrm>
            <a:off x="-32374" y="-27943"/>
            <a:ext cx="4470233" cy="3424323"/>
          </a:xfrm>
          <a:prstGeom prst="rect">
            <a:avLst/>
          </a:prstGeom>
        </p:spPr>
      </p:pic>
      <p:pic>
        <p:nvPicPr>
          <p:cNvPr id="4" name="Picture 3"/>
          <p:cNvPicPr/>
          <p:nvPr/>
        </p:nvPicPr>
        <p:blipFill>
          <a:blip r:embed="rId5"/>
          <a:srcRect/>
          <a:stretch>
            <a:fillRect/>
          </a:stretch>
        </p:blipFill>
        <p:spPr>
          <a:xfrm>
            <a:off x="4357686" y="0"/>
            <a:ext cx="5000660" cy="3403681"/>
          </a:xfrm>
          <a:prstGeom prst="rect">
            <a:avLst/>
          </a:prstGeom>
        </p:spPr>
      </p:pic>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676400" y="609600"/>
            <a:ext cx="4648200" cy="1146175"/>
          </a:xfrm>
          <a:prstGeom prst="rect">
            <a:avLst/>
          </a:prstGeom>
          <a:noFill/>
          <a:ln>
            <a:noFill/>
          </a:ln>
        </p:spPr>
        <p:txBody>
          <a:bodyPr anchor="ctr"/>
          <a:lstStyle>
            <a:lvl1pPr lvl="0" rtl="0">
              <a:defRPr/>
            </a:lvl1pPr>
          </a:lstStyle>
          <a:p>
            <a:pPr lvl="0" rtl="0"/>
            <a:r>
              <a:rPr b="1"/>
              <a:t>       </a:t>
            </a:r>
            <a:r>
              <a:rPr lang="bg-BG" b="1"/>
              <a:t>AMLA </a:t>
            </a:r>
            <a:r>
              <a:t/>
            </a:r>
            <a:br/>
            <a:endParaRPr/>
          </a:p>
        </p:txBody>
      </p:sp>
      <p:sp>
        <p:nvSpPr>
          <p:cNvPr id="3" name="Text Placeholder 2"/>
          <p:cNvSpPr txBox="1">
            <a:spLocks noGrp="1"/>
          </p:cNvSpPr>
          <p:nvPr>
            <p:ph type="body"/>
          </p:nvPr>
        </p:nvSpPr>
        <p:spPr>
          <a:xfrm>
            <a:off x="457200" y="1603375"/>
            <a:ext cx="7010400" cy="4506913"/>
          </a:xfrm>
          <a:prstGeom prst="rect">
            <a:avLst/>
          </a:prstGeom>
          <a:noFill/>
          <a:ln>
            <a:noFill/>
          </a:ln>
        </p:spPr>
        <p:txBody>
          <a:bodyPr/>
          <a:lstStyle>
            <a:lvl1pPr lvl="0" rtl="0">
              <a:defRPr/>
            </a:lvl1pPr>
          </a:lstStyle>
          <a:p>
            <a:pPr marL="0" lvl="0" indent="0" rtl="0">
              <a:buNone/>
            </a:pPr>
            <a:endParaRPr/>
          </a:p>
          <a:p>
            <a:pPr marL="0" lvl="0" indent="0" rtl="0">
              <a:buNone/>
            </a:pPr>
            <a:r>
              <a:rPr lang="bg-BG" sz="3200"/>
              <a:t>Energy - 58 calories </a:t>
            </a:r>
          </a:p>
          <a:p>
            <a:pPr marL="0" lvl="0" indent="0" rtl="0">
              <a:buNone/>
            </a:pPr>
            <a:r>
              <a:rPr lang="bg-BG" sz="3200"/>
              <a:t>Calcium - 50 mg </a:t>
            </a:r>
          </a:p>
          <a:p>
            <a:pPr marL="0" lvl="0" indent="0" rtl="0">
              <a:buNone/>
            </a:pPr>
            <a:r>
              <a:rPr lang="bg-BG" sz="3200"/>
              <a:t>Iron - 1.2 mg </a:t>
            </a:r>
          </a:p>
          <a:p>
            <a:pPr marL="0" lvl="0" indent="0" rtl="0">
              <a:buNone/>
            </a:pPr>
            <a:r>
              <a:rPr lang="bg-BG" sz="3200"/>
              <a:t>Vitamin C - 600 mg </a:t>
            </a:r>
          </a:p>
          <a:p>
            <a:pPr marL="0" lvl="0" indent="0" rtl="0">
              <a:buNone/>
            </a:pPr>
            <a:r>
              <a:rPr lang="bg-BG" sz="3200"/>
              <a:t>Carotene -9 microgram </a:t>
            </a: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107024" y="489454"/>
            <a:ext cx="6393739" cy="5114250"/>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0" y="0"/>
            <a:ext cx="9144000" cy="6858000"/>
          </a:xfrm>
          <a:prstGeom prst="rect">
            <a:avLst/>
          </a:prstGeom>
          <a:noFill/>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2435225"/>
            <a:ext cx="8229600" cy="1146175"/>
          </a:xfrm>
          <a:prstGeom prst="rect">
            <a:avLst/>
          </a:prstGeom>
          <a:noFill/>
          <a:ln>
            <a:noFill/>
          </a:ln>
        </p:spPr>
        <p:txBody>
          <a:bodyPr anchor="ctr"/>
          <a:lstStyle>
            <a:lvl1pPr lvl="0" rtl="0">
              <a:defRPr/>
            </a:lvl1pPr>
          </a:lstStyle>
          <a:p>
            <a:pPr lvl="0" rtl="0"/>
            <a:r>
              <a:rPr lang="bg-BG" b="1" i="1"/>
              <a:t>FORMALIN</a:t>
            </a:r>
            <a:r>
              <a:rPr lang="bg-BG"/>
              <a:t> </a:t>
            </a:r>
          </a:p>
        </p:txBody>
      </p:sp>
      <p:sp>
        <p:nvSpPr>
          <p:cNvPr id="3" name="Text Placeholder 2"/>
          <p:cNvSpPr txBox="1">
            <a:spLocks noGrp="1"/>
          </p:cNvSpPr>
          <p:nvPr>
            <p:ph type="body"/>
          </p:nvPr>
        </p:nvSpPr>
        <p:spPr>
          <a:xfrm>
            <a:off x="228600" y="533400"/>
            <a:ext cx="8534400" cy="6019800"/>
          </a:xfrm>
          <a:prstGeom prst="rect">
            <a:avLst/>
          </a:prstGeom>
          <a:noFill/>
          <a:ln>
            <a:noFill/>
          </a:ln>
        </p:spPr>
        <p:txBody>
          <a:bodyPr>
            <a:normAutofit fontScale="92000" lnSpcReduction="10000"/>
          </a:bodyPr>
          <a:lstStyle>
            <a:lvl1pPr lvl="0" rtl="0">
              <a:defRPr/>
            </a:lvl1pPr>
          </a:lstStyle>
          <a:p>
            <a:pPr lvl="0" rtl="0">
              <a:buNone/>
            </a:pPr>
            <a:r>
              <a:rPr lang="bg-BG" sz="3900" dirty="0">
                <a:latin typeface="Calibri"/>
              </a:rPr>
              <a:t>             </a:t>
            </a:r>
            <a:r>
              <a:rPr sz="3900" dirty="0">
                <a:latin typeface="Calibri"/>
              </a:rPr>
              <a:t>   </a:t>
            </a:r>
            <a:r>
              <a:rPr lang="bg-BG" sz="3900" dirty="0">
                <a:latin typeface="Calibri"/>
              </a:rPr>
              <a:t>Formaldehyde more commonly known in solution as formalin, Formaldehyde is a highly  toxic and irritant gas which precipitates and  destroys protein. </a:t>
            </a:r>
          </a:p>
          <a:p>
            <a:pPr lvl="0" rtl="0">
              <a:buNone/>
            </a:pPr>
            <a:r>
              <a:rPr lang="bg-BG" sz="3900" dirty="0">
                <a:latin typeface="Calibri"/>
              </a:rPr>
              <a:t> </a:t>
            </a:r>
          </a:p>
          <a:p>
            <a:pPr lvl="0" rtl="0">
              <a:buNone/>
            </a:pPr>
            <a:r>
              <a:rPr lang="bg-BG" sz="3900" dirty="0"/>
              <a:t>          </a:t>
            </a:r>
            <a:r>
              <a:rPr sz="3900" dirty="0"/>
              <a:t>        I</a:t>
            </a:r>
            <a:r>
              <a:rPr lang="bg-BG" sz="3900" dirty="0"/>
              <a:t>t's effective against vegetative bacteria,  </a:t>
            </a:r>
            <a:r>
              <a:rPr lang="bg-BG" sz="3900" dirty="0" smtClean="0"/>
              <a:t>fu</a:t>
            </a:r>
            <a:r>
              <a:rPr lang="en-US" sz="3900" dirty="0" smtClean="0"/>
              <a:t>n</a:t>
            </a:r>
            <a:r>
              <a:rPr lang="bg-BG" sz="3900" dirty="0" smtClean="0"/>
              <a:t>gi </a:t>
            </a:r>
            <a:r>
              <a:rPr lang="bg-BG" sz="3900" dirty="0"/>
              <a:t>and many viruses but only slowly effective against bacterial spores (eg: tetanus spores) and acid - fast bacteria.</a:t>
            </a:r>
          </a:p>
        </p:txBody>
      </p:sp>
    </p:spTree>
  </p:cSld>
  <p:clrMapOvr>
    <a:masterClrMapping/>
  </p:clrMapOvr>
  <p:transition>
    <p:fade/>
  </p:transition>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600200" y="914400"/>
            <a:ext cx="5715000" cy="1146175"/>
          </a:xfrm>
          <a:prstGeom prst="rect">
            <a:avLst/>
          </a:prstGeom>
          <a:noFill/>
          <a:ln>
            <a:noFill/>
          </a:ln>
        </p:spPr>
        <p:txBody>
          <a:bodyPr anchor="ctr"/>
          <a:lstStyle>
            <a:lvl1pPr lvl="0" rtl="0">
              <a:defRPr/>
            </a:lvl1pPr>
          </a:lstStyle>
          <a:p>
            <a:pPr lvl="0" rtl="0"/>
            <a:r>
              <a:rPr b="1"/>
              <a:t>     </a:t>
            </a:r>
            <a:r>
              <a:rPr lang="bg-BG" b="1"/>
              <a:t>GRAPES </a:t>
            </a:r>
            <a:r>
              <a:t/>
            </a:r>
            <a:br/>
            <a:endParaRPr/>
          </a:p>
        </p:txBody>
      </p:sp>
      <p:sp>
        <p:nvSpPr>
          <p:cNvPr id="3" name="Text Placeholder 2"/>
          <p:cNvSpPr txBox="1">
            <a:spLocks noGrp="1"/>
          </p:cNvSpPr>
          <p:nvPr>
            <p:ph type="body"/>
          </p:nvPr>
        </p:nvSpPr>
        <p:spPr>
          <a:xfrm>
            <a:off x="762000" y="1603375"/>
            <a:ext cx="7467600" cy="4506913"/>
          </a:xfrm>
          <a:prstGeom prst="rect">
            <a:avLst/>
          </a:prstGeom>
          <a:noFill/>
          <a:ln>
            <a:noFill/>
          </a:ln>
        </p:spPr>
        <p:txBody>
          <a:bodyPr/>
          <a:lstStyle>
            <a:lvl1pPr lvl="0" rtl="0">
              <a:defRPr/>
            </a:lvl1pPr>
          </a:lstStyle>
          <a:p>
            <a:pPr marL="0" lvl="0" indent="0" rtl="0">
              <a:buNone/>
            </a:pPr>
            <a:endParaRPr/>
          </a:p>
          <a:p>
            <a:pPr marL="0" lvl="0" indent="0" rtl="0">
              <a:buNone/>
            </a:pPr>
            <a:endParaRPr/>
          </a:p>
          <a:p>
            <a:pPr marL="0" lvl="0" indent="0" rtl="0">
              <a:buNone/>
            </a:pPr>
            <a:r>
              <a:rPr lang="bg-BG" sz="3200"/>
              <a:t>Energy - 71 calories </a:t>
            </a:r>
          </a:p>
          <a:p>
            <a:pPr marL="0" lvl="0" indent="0" rtl="0">
              <a:buNone/>
            </a:pPr>
            <a:r>
              <a:rPr lang="bg-BG" sz="3200"/>
              <a:t>Calcium - 20 mg </a:t>
            </a:r>
          </a:p>
          <a:p>
            <a:pPr marL="0" lvl="0" indent="0" rtl="0">
              <a:buNone/>
            </a:pPr>
            <a:r>
              <a:rPr lang="bg-BG" sz="3200"/>
              <a:t>Iron - 1.5 mg</a:t>
            </a:r>
          </a:p>
          <a:p>
            <a:pPr marL="0" lvl="0" indent="0" rtl="0">
              <a:buNone/>
            </a:pPr>
            <a:r>
              <a:rPr lang="bg-BG" sz="3200"/>
              <a:t>Vitamin C - 1 mg </a:t>
            </a:r>
          </a:p>
        </p:txBody>
      </p:sp>
    </p:spTree>
  </p:cSld>
  <p:clrMapOvr>
    <a:masterClrMapping/>
  </p:clrMapOvr>
  <p:transition>
    <p:fade/>
  </p:transition>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a:noFill/>
          <a:ln>
            <a:noFill/>
          </a:ln>
        </p:spPr>
        <p:txBody>
          <a:bodyPr/>
          <a:lstStyle>
            <a:lvl1pPr lvl="0" rtl="0">
              <a:defRPr/>
            </a:lvl1pPr>
          </a:lstStyle>
          <a:p>
            <a:pPr lvl="0" rtl="0"/>
            <a:r>
              <a:rPr lang="bg-BG" b="1"/>
              <a:t>MEDICAL ENTOMOLOGY </a:t>
            </a:r>
            <a:r>
              <a:t/>
            </a:r>
            <a:br/>
            <a:endParaRPr/>
          </a:p>
        </p:txBody>
      </p:sp>
      <p:sp>
        <p:nvSpPr>
          <p:cNvPr id="3" name="Subtitle 2"/>
          <p:cNvSpPr txBox="1">
            <a:spLocks noGrp="1"/>
          </p:cNvSpPr>
          <p:nvPr>
            <p:ph type="subTitle" idx="1"/>
          </p:nvPr>
        </p:nvSpPr>
        <p:spPr>
          <a:xfrm>
            <a:off x="1146175" y="9002714"/>
            <a:ext cx="6400800" cy="1752600"/>
          </a:xfrm>
          <a:prstGeom prst="rect">
            <a:avLst/>
          </a:prstGeom>
          <a:noFill/>
          <a:ln>
            <a:noFill/>
          </a:ln>
        </p:spPr>
        <p:txBody>
          <a:bodyPr/>
          <a:lstStyle>
            <a:lvl1pPr lvl="0" rtl="0">
              <a:defRPr/>
            </a:lvl1pPr>
          </a:lstStyle>
          <a:p>
            <a:endParaRPr/>
          </a:p>
        </p:txBody>
      </p:sp>
    </p:spTree>
  </p:cSld>
  <p:clrMapOvr>
    <a:masterClrMapping/>
  </p:clrMapOvr>
  <p:transition>
    <p:fade/>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5464" y="1374"/>
            <a:ext cx="9209166" cy="6842522"/>
          </a:xfrm>
          <a:prstGeom prst="rect">
            <a:avLst/>
          </a:prstGeom>
        </p:spPr>
      </p:pic>
    </p:spTree>
  </p:cSld>
  <p:clrMapOvr>
    <a:masterClrMapping/>
  </p:clrMapOvr>
  <p:transition>
    <p:fade/>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40698" y="-62636"/>
            <a:ext cx="9324292" cy="6976055"/>
          </a:xfrm>
          <a:prstGeom prst="rect">
            <a:avLst/>
          </a:prstGeom>
        </p:spPr>
      </p:pic>
    </p:spTree>
  </p:cSld>
  <p:clrMapOvr>
    <a:masterClrMapping/>
  </p:clrMapOvr>
  <p:transition>
    <p:fade/>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340887" y="-35999"/>
            <a:ext cx="9535061" cy="6881920"/>
          </a:xfrm>
          <a:prstGeom prst="rect">
            <a:avLst/>
          </a:prstGeom>
        </p:spPr>
      </p:pic>
    </p:spTree>
  </p:cSld>
  <p:clrMapOvr>
    <a:masterClrMapping/>
  </p:clrMapOvr>
  <p:transition>
    <p:fade/>
  </p:transition>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609600"/>
            <a:ext cx="8915400" cy="1143000"/>
          </a:xfrm>
          <a:prstGeom prst="rect">
            <a:avLst/>
          </a:prstGeom>
          <a:noFill/>
          <a:ln>
            <a:noFill/>
          </a:ln>
        </p:spPr>
        <p:txBody>
          <a:bodyPr anchor="ctr"/>
          <a:lstStyle>
            <a:lvl1pPr lvl="0" rtl="0">
              <a:defRPr/>
            </a:lvl1pPr>
          </a:lstStyle>
          <a:p>
            <a:pPr lvl="0" algn="ctr" rtl="0"/>
            <a:r>
              <a:t/>
            </a:r>
            <a:br/>
            <a:r>
              <a:rPr b="1">
                <a:effectLst>
                  <a:outerShdw blurRad="38100" dist="38100" dir="2700000" algn="tl">
                    <a:srgbClr val="000000">
                      <a:alpha val="43137"/>
                    </a:srgbClr>
                  </a:outerShdw>
                </a:effectLst>
              </a:rPr>
              <a:t>    </a:t>
            </a:r>
            <a:r>
              <a:rPr lang="bg-BG" b="1">
                <a:effectLst>
                  <a:outerShdw blurRad="38100" dist="38100" dir="2700000" algn="tl">
                    <a:srgbClr val="000000">
                      <a:alpha val="43137"/>
                    </a:srgbClr>
                  </a:outerShdw>
                </a:effectLst>
              </a:rPr>
              <a:t>Life Cycle Of Anopheles </a:t>
            </a:r>
            <a:r>
              <a:rPr b="1">
                <a:effectLst>
                  <a:outerShdw blurRad="38100" dist="38100" dir="2700000" algn="tl">
                    <a:srgbClr val="000000">
                      <a:alpha val="43137"/>
                    </a:srgbClr>
                  </a:outerShdw>
                </a:effectLst>
              </a:rPr>
              <a:t> </a:t>
            </a:r>
            <a:r>
              <a:rPr lang="bg-BG" b="1">
                <a:effectLst>
                  <a:outerShdw blurRad="38100" dist="38100" dir="2700000" algn="tl">
                    <a:srgbClr val="000000">
                      <a:alpha val="43137"/>
                    </a:srgbClr>
                  </a:outerShdw>
                </a:effectLst>
              </a:rPr>
              <a:t>Mosquito </a:t>
            </a:r>
            <a:r>
              <a:t/>
            </a:r>
            <a:br/>
            <a:endParaRPr/>
          </a:p>
        </p:txBody>
      </p:sp>
      <p:sp>
        <p:nvSpPr>
          <p:cNvPr id="3" name="Text Placeholder 2"/>
          <p:cNvSpPr txBox="1">
            <a:spLocks noGrp="1"/>
          </p:cNvSpPr>
          <p:nvPr>
            <p:ph type="body"/>
          </p:nvPr>
        </p:nvSpPr>
        <p:spPr>
          <a:xfrm>
            <a:off x="304800" y="1752600"/>
            <a:ext cx="8534400" cy="4495800"/>
          </a:xfrm>
          <a:prstGeom prst="rect">
            <a:avLst/>
          </a:prstGeom>
          <a:noFill/>
          <a:ln>
            <a:noFill/>
          </a:ln>
        </p:spPr>
        <p:txBody>
          <a:bodyPr/>
          <a:lstStyle>
            <a:lvl1pPr lvl="0" rtl="0">
              <a:defRPr/>
            </a:lvl1pPr>
          </a:lstStyle>
          <a:p>
            <a:pPr marL="0" lvl="0" indent="0" rtl="0">
              <a:buNone/>
            </a:pPr>
            <a:r>
              <a:rPr lang="bg-BG"/>
              <a:t>           </a:t>
            </a:r>
            <a:r>
              <a:rPr lang="bg-BG" sz="3200"/>
              <a:t>There are four stages </a:t>
            </a:r>
          </a:p>
          <a:p>
            <a:pPr marL="0" lvl="0" indent="0" rtl="0">
              <a:buNone/>
            </a:pPr>
            <a:r>
              <a:rPr lang="bg-BG" sz="3200" b="1">
                <a:solidFill>
                  <a:schemeClr val="accent2">
                    <a:lumMod val="40000"/>
                    <a:lumOff val="60000"/>
                  </a:schemeClr>
                </a:solidFill>
              </a:rPr>
              <a:t>Egg : </a:t>
            </a:r>
          </a:p>
          <a:p>
            <a:pPr marL="0" lvl="0" indent="0" rtl="0">
              <a:buNone/>
            </a:pPr>
            <a:r>
              <a:rPr lang="bg-BG" sz="3200" b="1"/>
              <a:t>      </a:t>
            </a:r>
            <a:r>
              <a:rPr lang="bg-BG" sz="3200"/>
              <a:t>Eggs are laid on the surface of water,  100 - 250 at a time The Anopheles lays her eggs singly ; the eggs are boat - shaped and possess lateral floats. This stage is last for 1 - 2 days.</a:t>
            </a:r>
          </a:p>
          <a:p>
            <a:pPr marL="0" lvl="0" indent="0" rtl="0">
              <a:buNone/>
            </a:pPr>
            <a:r>
              <a:rPr lang="bg-BG" sz="3200"/>
              <a:t>    </a:t>
            </a:r>
          </a:p>
        </p:txBody>
      </p:sp>
    </p:spTree>
  </p:cSld>
  <p:clrMapOvr>
    <a:masterClrMapping/>
  </p:clrMapOvr>
  <p:transition>
    <p:fade/>
  </p:transition>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228599"/>
            <a:ext cx="8610600" cy="6400801"/>
          </a:xfrm>
          <a:prstGeom prst="rect">
            <a:avLst/>
          </a:prstGeom>
          <a:noFill/>
          <a:ln>
            <a:noFill/>
          </a:ln>
        </p:spPr>
        <p:txBody>
          <a:bodyPr>
            <a:normAutofit lnSpcReduction="10000"/>
          </a:bodyPr>
          <a:lstStyle>
            <a:lvl1pPr lvl="0" rtl="0">
              <a:defRPr/>
            </a:lvl1pPr>
          </a:lstStyle>
          <a:p>
            <a:pPr marL="0" lvl="0" indent="0" rtl="0">
              <a:buNone/>
            </a:pPr>
            <a:r>
              <a:rPr lang="bg-BG" sz="3200" b="1" dirty="0">
                <a:solidFill>
                  <a:schemeClr val="accent2">
                    <a:lumMod val="40000"/>
                    <a:lumOff val="60000"/>
                  </a:schemeClr>
                </a:solidFill>
              </a:rPr>
              <a:t>Larva :</a:t>
            </a:r>
          </a:p>
          <a:p>
            <a:pPr marL="0" lvl="0" indent="0" rtl="0">
              <a:buNone/>
            </a:pPr>
            <a:r>
              <a:rPr lang="bg-BG" sz="3200" dirty="0"/>
              <a:t>     The larva is a free swimming creature with an elongated body divisible </a:t>
            </a:r>
            <a:r>
              <a:rPr lang="bg-BG" sz="3200" dirty="0" smtClean="0"/>
              <a:t>int</a:t>
            </a:r>
            <a:r>
              <a:rPr lang="en-US" sz="3200" dirty="0" smtClean="0"/>
              <a:t>o </a:t>
            </a:r>
            <a:r>
              <a:rPr lang="bg-BG" sz="3200" dirty="0" smtClean="0"/>
              <a:t>head,thorax,abdomen</a:t>
            </a:r>
            <a:r>
              <a:rPr lang="bg-BG" sz="3200" dirty="0"/>
              <a:t>. It feeds on algae, bacteria and vegetable matter and passes through four stages of growth. It floats horizontally in the water. </a:t>
            </a:r>
          </a:p>
          <a:p>
            <a:pPr marL="0" lvl="0" indent="0" rtl="0">
              <a:buNone/>
            </a:pPr>
            <a:r>
              <a:rPr lang="bg-BG" sz="3200" b="1" dirty="0">
                <a:solidFill>
                  <a:schemeClr val="accent2">
                    <a:lumMod val="40000"/>
                    <a:lumOff val="60000"/>
                  </a:schemeClr>
                </a:solidFill>
              </a:rPr>
              <a:t>Pupa :</a:t>
            </a:r>
          </a:p>
          <a:p>
            <a:pPr marL="0" lvl="0" indent="0" rtl="0">
              <a:buNone/>
            </a:pPr>
            <a:r>
              <a:rPr lang="bg-BG" sz="3200" b="1" dirty="0"/>
              <a:t>     </a:t>
            </a:r>
            <a:r>
              <a:rPr lang="bg-BG" sz="3200" dirty="0"/>
              <a:t>The pupa is comma - shaped in appearance, with a large rounded cephalothorax and a narrow abdomen. Two small respiratory tubes or trumpets project from the upper surface of the thorax. </a:t>
            </a:r>
          </a:p>
        </p:txBody>
      </p:sp>
    </p:spTree>
  </p:cSld>
  <p:clrMapOvr>
    <a:masterClrMapping/>
  </p:clrMapOvr>
  <p:transition>
    <p:fade/>
  </p:transition>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533400"/>
            <a:ext cx="8229600" cy="5976939"/>
          </a:xfrm>
          <a:prstGeom prst="rect">
            <a:avLst/>
          </a:prstGeom>
          <a:noFill/>
          <a:ln>
            <a:noFill/>
          </a:ln>
        </p:spPr>
        <p:txBody>
          <a:bodyPr/>
          <a:lstStyle>
            <a:lvl1pPr lvl="0" rtl="0">
              <a:defRPr/>
            </a:lvl1pPr>
          </a:lstStyle>
          <a:p>
            <a:pPr marL="0" lvl="0" indent="0" rtl="0">
              <a:buNone/>
            </a:pPr>
            <a:r>
              <a:rPr lang="bg-BG" dirty="0"/>
              <a:t>      </a:t>
            </a:r>
            <a:r>
              <a:rPr lang="bg-BG" sz="3200" dirty="0"/>
              <a:t>Pupa represents the resting stage and does not feed. This stage </a:t>
            </a:r>
            <a:r>
              <a:rPr lang="bg-BG" sz="3200" dirty="0" smtClean="0"/>
              <a:t>last </a:t>
            </a:r>
            <a:r>
              <a:rPr lang="bg-BG" sz="3200" dirty="0"/>
              <a:t>for 1 - 2 weeks. </a:t>
            </a:r>
          </a:p>
          <a:p>
            <a:pPr marL="0" lvl="0" indent="0" rtl="0">
              <a:buNone/>
            </a:pPr>
            <a:endParaRPr/>
          </a:p>
          <a:p>
            <a:pPr marL="0" lvl="0" indent="0" rtl="0">
              <a:buNone/>
            </a:pPr>
            <a:r>
              <a:rPr lang="bg-BG" sz="3200" b="1" dirty="0">
                <a:solidFill>
                  <a:schemeClr val="accent2">
                    <a:lumMod val="40000"/>
                    <a:lumOff val="60000"/>
                  </a:schemeClr>
                </a:solidFill>
              </a:rPr>
              <a:t>Adult :</a:t>
            </a:r>
          </a:p>
          <a:p>
            <a:pPr marL="0" lvl="0" indent="0" rtl="0">
              <a:buNone/>
            </a:pPr>
            <a:r>
              <a:rPr lang="bg-BG" sz="3200" dirty="0"/>
              <a:t>      When the development is </a:t>
            </a:r>
            <a:r>
              <a:rPr lang="bg-BG" sz="3200" dirty="0" smtClean="0"/>
              <a:t>complete</a:t>
            </a:r>
            <a:r>
              <a:rPr lang="en-US" sz="3200" dirty="0" smtClean="0"/>
              <a:t>d</a:t>
            </a:r>
            <a:r>
              <a:rPr lang="bg-BG" sz="3200" dirty="0" smtClean="0"/>
              <a:t>, </a:t>
            </a:r>
            <a:r>
              <a:rPr lang="bg-BG" sz="3200" dirty="0"/>
              <a:t>the pupil skin splits along the back and adult mosquito </a:t>
            </a:r>
            <a:r>
              <a:rPr lang="bg-BG" sz="3200" dirty="0" smtClean="0"/>
              <a:t>emerges</a:t>
            </a:r>
            <a:r>
              <a:rPr lang="bg-BG" sz="3200" dirty="0"/>
              <a:t>. It rests for a while on the pupal skin to allow its wings to expand and harden and then flies away.   The adult mosquito lives for two weeks. </a:t>
            </a:r>
          </a:p>
        </p:txBody>
      </p:sp>
    </p:spTree>
  </p:cSld>
  <p:clrMapOvr>
    <a:masterClrMapping/>
  </p:clrMapOvr>
  <p:transition>
    <p:fade/>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6678" y="7646"/>
            <a:ext cx="9733788" cy="6836988"/>
          </a:xfrm>
          <a:prstGeom prst="rect">
            <a:avLst/>
          </a:prstGeom>
        </p:spPr>
      </p:pic>
    </p:spTree>
  </p:cSld>
  <p:clrMapOvr>
    <a:masterClrMapping/>
  </p:clrMapOvr>
  <p:transition>
    <p:fade/>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1756" y="24438"/>
            <a:ext cx="9257492" cy="6876343"/>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1981200"/>
            <a:ext cx="8439150" cy="3048000"/>
          </a:xfrm>
          <a:prstGeom prst="rect">
            <a:avLst/>
          </a:prstGeom>
          <a:noFill/>
          <a:ln>
            <a:noFill/>
          </a:ln>
        </p:spPr>
        <p:txBody>
          <a:bodyPr/>
          <a:lstStyle>
            <a:lvl1pPr lvl="0" rtl="0">
              <a:defRPr/>
            </a:lvl1pPr>
          </a:lstStyle>
          <a:p>
            <a:pPr lvl="0" rtl="0">
              <a:buNone/>
            </a:pPr>
            <a:r>
              <a:rPr lang="bg-BG" dirty="0">
                <a:latin typeface="Calibri"/>
              </a:rPr>
              <a:t>       </a:t>
            </a:r>
            <a:r>
              <a:rPr dirty="0">
                <a:latin typeface="Calibri"/>
              </a:rPr>
              <a:t>           </a:t>
            </a:r>
            <a:r>
              <a:rPr lang="bg-BG" sz="3600" dirty="0">
                <a:latin typeface="Calibri"/>
              </a:rPr>
              <a:t>It does not injure fabrics and metals. It may be used as a 2 - 3% solution (20 - 30 ml of 40% formalin in one litre of water ) for spraying rooms,  walls and furniture. </a:t>
            </a:r>
          </a:p>
        </p:txBody>
      </p:sp>
    </p:spTree>
  </p:cSld>
  <p:clrMapOvr>
    <a:masterClrMapping/>
  </p:clrMapOvr>
  <p:transition>
    <p:fade/>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20162" y="2080"/>
            <a:ext cx="9274300" cy="6910905"/>
          </a:xfrm>
          <a:prstGeom prst="rect">
            <a:avLst/>
          </a:prstGeom>
        </p:spPr>
      </p:pic>
    </p:spTree>
  </p:cSld>
  <p:clrMapOvr>
    <a:masterClrMapping/>
  </p:clrMapOvr>
  <p:transition>
    <p:fade/>
  </p:transition>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533400"/>
            <a:ext cx="7924800" cy="946150"/>
          </a:xfrm>
          <a:prstGeom prst="rect">
            <a:avLst/>
          </a:prstGeom>
          <a:noFill/>
          <a:ln>
            <a:noFill/>
          </a:ln>
        </p:spPr>
        <p:txBody>
          <a:bodyPr anchor="ctr"/>
          <a:lstStyle>
            <a:lvl1pPr lvl="0" rtl="0">
              <a:defRPr/>
            </a:lvl1pPr>
          </a:lstStyle>
          <a:p>
            <a:pPr lvl="0" algn="ctr" rtl="0"/>
            <a:r>
              <a:t/>
            </a:r>
            <a:br/>
            <a:r>
              <a:rPr lang="bg-BG" b="1">
                <a:effectLst>
                  <a:outerShdw blurRad="38100" dist="38100" dir="2700000" algn="tl">
                    <a:srgbClr val="000000">
                      <a:alpha val="43137"/>
                    </a:srgbClr>
                  </a:outerShdw>
                </a:effectLst>
              </a:rPr>
              <a:t>Life Cycle Of Culex Mosquito </a:t>
            </a:r>
            <a:r>
              <a:t/>
            </a:r>
            <a:br/>
            <a:endParaRPr/>
          </a:p>
        </p:txBody>
      </p:sp>
      <p:sp>
        <p:nvSpPr>
          <p:cNvPr id="3" name="Text Placeholder 2"/>
          <p:cNvSpPr txBox="1">
            <a:spLocks noGrp="1"/>
          </p:cNvSpPr>
          <p:nvPr>
            <p:ph type="body"/>
          </p:nvPr>
        </p:nvSpPr>
        <p:spPr>
          <a:xfrm>
            <a:off x="381000" y="1603375"/>
            <a:ext cx="7848600" cy="4506913"/>
          </a:xfrm>
          <a:prstGeom prst="rect">
            <a:avLst/>
          </a:prstGeom>
          <a:noFill/>
          <a:ln>
            <a:noFill/>
          </a:ln>
        </p:spPr>
        <p:txBody>
          <a:bodyPr/>
          <a:lstStyle>
            <a:lvl1pPr lvl="0" rtl="0">
              <a:defRPr/>
            </a:lvl1pPr>
          </a:lstStyle>
          <a:p>
            <a:pPr marL="0" lvl="0" indent="0" rtl="0">
              <a:buNone/>
            </a:pPr>
            <a:r>
              <a:rPr lang="bg-BG"/>
              <a:t>               There are four stages </a:t>
            </a:r>
          </a:p>
          <a:p>
            <a:pPr marL="0" lvl="0" indent="0" rtl="0">
              <a:buNone/>
            </a:pPr>
            <a:r>
              <a:rPr lang="bg-BG" b="1">
                <a:solidFill>
                  <a:schemeClr val="accent2">
                    <a:lumMod val="40000"/>
                    <a:lumOff val="60000"/>
                  </a:schemeClr>
                </a:solidFill>
              </a:rPr>
              <a:t>Egg :</a:t>
            </a:r>
          </a:p>
          <a:p>
            <a:pPr marL="0" lvl="0" indent="0" rtl="0">
              <a:buNone/>
            </a:pPr>
            <a:r>
              <a:rPr lang="bg-BG"/>
              <a:t>     Eggs are laid on surface of the water, 100 to 200 eggs at a time. Culex eggs are small clusters. Eggs do not have lateral floats The stage last for 1 - 2 days. </a:t>
            </a:r>
          </a:p>
        </p:txBody>
      </p:sp>
    </p:spTree>
  </p:cSld>
  <p:clrMapOvr>
    <a:masterClrMapping/>
  </p:clrMapOvr>
  <p:transition>
    <p:fade/>
  </p:transition>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152400" y="304800"/>
            <a:ext cx="8839200" cy="6172200"/>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Larva :</a:t>
            </a:r>
          </a:p>
          <a:p>
            <a:pPr marL="0" lvl="0" indent="0" rtl="0">
              <a:buNone/>
            </a:pPr>
            <a:r>
              <a:rPr lang="bg-BG" sz="3200" b="1" dirty="0"/>
              <a:t>    </a:t>
            </a:r>
            <a:r>
              <a:rPr lang="bg-BG" sz="3200" dirty="0" smtClean="0"/>
              <a:t>It</a:t>
            </a:r>
            <a:r>
              <a:rPr lang="en-US" sz="3200" dirty="0" smtClean="0"/>
              <a:t> </a:t>
            </a:r>
            <a:r>
              <a:rPr lang="en-US" sz="3200" dirty="0" err="1" smtClean="0"/>
              <a:t>i</a:t>
            </a:r>
            <a:r>
              <a:rPr lang="bg-BG" sz="3200" dirty="0" smtClean="0"/>
              <a:t>s </a:t>
            </a:r>
            <a:r>
              <a:rPr lang="bg-BG" sz="3200" dirty="0"/>
              <a:t>a free swimming creature. It has an elongated body divisible into head, thorax, and abdomen. It feeds an algae, vegetables matters and passes through four stages of growth. </a:t>
            </a:r>
          </a:p>
          <a:p>
            <a:pPr marL="0" lvl="0" indent="0" rtl="0">
              <a:buNone/>
            </a:pPr>
            <a:r>
              <a:rPr lang="bg-BG" sz="3200" b="1" dirty="0">
                <a:solidFill>
                  <a:schemeClr val="accent2">
                    <a:lumMod val="40000"/>
                    <a:lumOff val="60000"/>
                  </a:schemeClr>
                </a:solidFill>
              </a:rPr>
              <a:t>Pupa :</a:t>
            </a:r>
          </a:p>
          <a:p>
            <a:pPr marL="0" lvl="0" indent="0" rtl="0">
              <a:buNone/>
            </a:pPr>
            <a:r>
              <a:rPr lang="bg-BG" sz="3200" b="1" dirty="0"/>
              <a:t>    </a:t>
            </a:r>
            <a:r>
              <a:rPr lang="bg-BG" sz="3200" dirty="0" smtClean="0"/>
              <a:t>It</a:t>
            </a:r>
            <a:r>
              <a:rPr lang="en-US" sz="3200" dirty="0" smtClean="0"/>
              <a:t> </a:t>
            </a:r>
            <a:r>
              <a:rPr lang="en-US" sz="3200" dirty="0" err="1" smtClean="0"/>
              <a:t>i</a:t>
            </a:r>
            <a:r>
              <a:rPr lang="bg-BG" sz="3200" dirty="0" smtClean="0"/>
              <a:t>s </a:t>
            </a:r>
            <a:r>
              <a:rPr lang="bg-BG" sz="3200" dirty="0"/>
              <a:t>comma shaped in appearance with a large rounded cephalothorax and narrow abdomen.Two small respiratory tube project from the upper surface of the thorax. </a:t>
            </a:r>
            <a:r>
              <a:rPr lang="bg-BG" sz="3200" dirty="0" smtClean="0"/>
              <a:t>It</a:t>
            </a:r>
            <a:r>
              <a:rPr lang="en-US" sz="3200" dirty="0" smtClean="0"/>
              <a:t> </a:t>
            </a:r>
            <a:r>
              <a:rPr lang="bg-BG" sz="3200" dirty="0" smtClean="0"/>
              <a:t> </a:t>
            </a:r>
            <a:r>
              <a:rPr lang="bg-BG" sz="3200" dirty="0"/>
              <a:t>represents the resting stage and when disturbed it swims downwards. </a:t>
            </a:r>
          </a:p>
        </p:txBody>
      </p:sp>
    </p:spTree>
  </p:cSld>
  <p:clrMapOvr>
    <a:masterClrMapping/>
  </p:clrMapOvr>
  <p:transition>
    <p:fade/>
  </p:transition>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71472" y="1571612"/>
            <a:ext cx="8229602" cy="3963988"/>
          </a:xfrm>
          <a:prstGeom prst="rect">
            <a:avLst/>
          </a:prstGeom>
          <a:noFill/>
          <a:ln>
            <a:noFill/>
          </a:ln>
        </p:spPr>
        <p:txBody>
          <a:bodyPr/>
          <a:lstStyle>
            <a:lvl1pPr lvl="0" rtl="0">
              <a:defRPr/>
            </a:lvl1pPr>
          </a:lstStyle>
          <a:p>
            <a:pPr marL="0" lvl="0" indent="0" rtl="0">
              <a:buNone/>
            </a:pPr>
            <a:r>
              <a:rPr lang="bg-BG"/>
              <a:t>  </a:t>
            </a:r>
            <a:r>
              <a:rPr lang="bg-BG" sz="3200"/>
              <a:t>This stage last for for 1 - 2 days. </a:t>
            </a:r>
          </a:p>
          <a:p>
            <a:pPr marL="0" lvl="0" indent="0" rtl="0">
              <a:buNone/>
            </a:pPr>
            <a:endParaRPr/>
          </a:p>
          <a:p>
            <a:pPr marL="0" lvl="0" indent="0" rtl="0">
              <a:buNone/>
            </a:pPr>
            <a:r>
              <a:rPr lang="bg-BG" sz="3200" b="1">
                <a:solidFill>
                  <a:schemeClr val="accent2">
                    <a:lumMod val="40000"/>
                    <a:lumOff val="60000"/>
                  </a:schemeClr>
                </a:solidFill>
              </a:rPr>
              <a:t>Adult :</a:t>
            </a:r>
          </a:p>
          <a:p>
            <a:pPr marL="0" lvl="0" indent="0" rtl="0">
              <a:buNone/>
            </a:pPr>
            <a:r>
              <a:rPr lang="bg-BG" sz="3200" b="1"/>
              <a:t>   </a:t>
            </a:r>
            <a:r>
              <a:rPr lang="bg-BG" sz="3200"/>
              <a:t>When the development is completed the pupil skin splits along the back and adult mosquito emerges out. This adult mosquito lives for about 2 weeks. </a:t>
            </a:r>
          </a:p>
        </p:txBody>
      </p:sp>
    </p:spTree>
  </p:cSld>
  <p:clrMapOvr>
    <a:masterClrMapping/>
  </p:clrMapOvr>
  <p:transition>
    <p:fade/>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42318" y="-17146"/>
            <a:ext cx="9286320" cy="6897294"/>
          </a:xfrm>
          <a:prstGeom prst="rect">
            <a:avLst/>
          </a:prstGeom>
        </p:spPr>
      </p:pic>
    </p:spTree>
  </p:cSld>
  <p:clrMapOvr>
    <a:masterClrMapping/>
  </p:clrMapOvr>
  <p:transition>
    <p:fade/>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42908" y="-25411"/>
            <a:ext cx="9787006" cy="6891550"/>
          </a:xfrm>
          <a:prstGeom prst="rect">
            <a:avLst/>
          </a:prstGeom>
        </p:spPr>
      </p:pic>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66800" y="609600"/>
            <a:ext cx="6934200" cy="1146175"/>
          </a:xfrm>
          <a:prstGeom prst="rect">
            <a:avLst/>
          </a:prstGeom>
          <a:noFill/>
          <a:ln>
            <a:noFill/>
          </a:ln>
        </p:spPr>
        <p:txBody>
          <a:bodyPr anchor="ctr"/>
          <a:lstStyle>
            <a:lvl1pPr lvl="0" rtl="0">
              <a:defRPr/>
            </a:lvl1pPr>
          </a:lstStyle>
          <a:p>
            <a:pPr lvl="0" rtl="0"/>
            <a:r>
              <a:rPr b="1"/>
              <a:t>   </a:t>
            </a:r>
            <a:r>
              <a:t/>
            </a:r>
            <a:br/>
            <a:r>
              <a:rPr b="1"/>
              <a:t>   </a:t>
            </a:r>
            <a:r>
              <a:rPr lang="bg-BG" b="1">
                <a:effectLst>
                  <a:outerShdw blurRad="38100" dist="38100" dir="2700000" algn="tl">
                    <a:srgbClr val="000000">
                      <a:alpha val="43137"/>
                    </a:srgbClr>
                  </a:outerShdw>
                </a:effectLst>
              </a:rPr>
              <a:t>Life Cycle Of Aedes</a:t>
            </a:r>
            <a:r>
              <a:t/>
            </a:r>
            <a:br/>
            <a:endParaRPr/>
          </a:p>
        </p:txBody>
      </p:sp>
      <p:sp>
        <p:nvSpPr>
          <p:cNvPr id="3" name="Text Placeholder 2"/>
          <p:cNvSpPr txBox="1">
            <a:spLocks noGrp="1"/>
          </p:cNvSpPr>
          <p:nvPr>
            <p:ph type="body"/>
          </p:nvPr>
        </p:nvSpPr>
        <p:spPr>
          <a:xfrm>
            <a:off x="685800" y="1966913"/>
            <a:ext cx="7772400" cy="3443287"/>
          </a:xfrm>
          <a:prstGeom prst="rect">
            <a:avLst/>
          </a:prstGeom>
          <a:noFill/>
          <a:ln>
            <a:noFill/>
          </a:ln>
        </p:spPr>
        <p:txBody>
          <a:bodyPr/>
          <a:lstStyle>
            <a:lvl1pPr lvl="0" rtl="0">
              <a:defRPr/>
            </a:lvl1pPr>
          </a:lstStyle>
          <a:p>
            <a:pPr marL="0" lvl="0" indent="0" rtl="0">
              <a:buNone/>
            </a:pPr>
            <a:r>
              <a:rPr lang="bg-BG" dirty="0"/>
              <a:t>               There are four stages </a:t>
            </a:r>
          </a:p>
          <a:p>
            <a:pPr marL="0" lvl="0" indent="0" rtl="0">
              <a:buNone/>
            </a:pPr>
            <a:r>
              <a:rPr lang="bg-BG" b="1" dirty="0">
                <a:solidFill>
                  <a:schemeClr val="accent2">
                    <a:lumMod val="40000"/>
                    <a:lumOff val="60000"/>
                  </a:schemeClr>
                </a:solidFill>
              </a:rPr>
              <a:t>Egg :</a:t>
            </a:r>
          </a:p>
          <a:p>
            <a:pPr marL="0" lvl="0" indent="0" rtl="0">
              <a:buNone/>
            </a:pPr>
            <a:r>
              <a:rPr lang="bg-BG" b="1" dirty="0"/>
              <a:t>     </a:t>
            </a:r>
            <a:r>
              <a:rPr lang="bg-BG" dirty="0"/>
              <a:t>Eggs are laid on the surface of water and is single in number. They are cigar - shaped and do not possess lateral </a:t>
            </a:r>
            <a:r>
              <a:rPr lang="bg-BG" dirty="0" smtClean="0"/>
              <a:t>f</a:t>
            </a:r>
            <a:r>
              <a:rPr lang="en-US" dirty="0" smtClean="0"/>
              <a:t>olds</a:t>
            </a:r>
            <a:r>
              <a:rPr lang="bg-BG" dirty="0" smtClean="0"/>
              <a:t>. </a:t>
            </a:r>
            <a:r>
              <a:rPr lang="bg-BG" dirty="0"/>
              <a:t>This stages last for 1 - 2 days. </a:t>
            </a: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1447800"/>
            <a:ext cx="8153400" cy="4495800"/>
          </a:xfrm>
          <a:prstGeom prst="rect">
            <a:avLst/>
          </a:prstGeom>
          <a:noFill/>
          <a:ln>
            <a:noFill/>
          </a:ln>
        </p:spPr>
        <p:txBody>
          <a:bodyPr>
            <a:normAutofit lnSpcReduction="10000"/>
          </a:bodyPr>
          <a:lstStyle>
            <a:lvl1pPr lvl="0" rtl="0">
              <a:defRPr/>
            </a:lvl1pPr>
          </a:lstStyle>
          <a:p>
            <a:pPr marL="0" lvl="0" indent="0" rtl="0">
              <a:buNone/>
            </a:pPr>
            <a:r>
              <a:rPr lang="bg-BG" sz="3200" b="1" dirty="0">
                <a:solidFill>
                  <a:schemeClr val="accent2">
                    <a:lumMod val="40000"/>
                    <a:lumOff val="60000"/>
                  </a:schemeClr>
                </a:solidFill>
              </a:rPr>
              <a:t>Larva :</a:t>
            </a:r>
          </a:p>
          <a:p>
            <a:pPr marL="0" lvl="0" indent="0" rtl="0">
              <a:buNone/>
            </a:pPr>
            <a:r>
              <a:rPr lang="bg-BG" sz="3200" b="1" dirty="0"/>
              <a:t>      </a:t>
            </a:r>
            <a:r>
              <a:rPr lang="bg-BG" sz="3200" dirty="0" smtClean="0"/>
              <a:t>It</a:t>
            </a:r>
            <a:r>
              <a:rPr lang="en-US" sz="3200" dirty="0" smtClean="0"/>
              <a:t> </a:t>
            </a:r>
            <a:r>
              <a:rPr lang="en-US" sz="3200" dirty="0" err="1" smtClean="0"/>
              <a:t>i</a:t>
            </a:r>
            <a:r>
              <a:rPr lang="bg-BG" sz="3200" dirty="0" smtClean="0"/>
              <a:t>s </a:t>
            </a:r>
            <a:r>
              <a:rPr lang="bg-BG" sz="3200" dirty="0"/>
              <a:t>a free swimming creature. It </a:t>
            </a:r>
            <a:r>
              <a:rPr lang="bg-BG" sz="3200" dirty="0" smtClean="0"/>
              <a:t> </a:t>
            </a:r>
            <a:r>
              <a:rPr lang="bg-BG" sz="3200" dirty="0"/>
              <a:t>has elongated body divisible into head, thorax and abdomen. It feeds on algae, vegetables matters and passes through four stages. They are suspended in  water with their heads downwards. They possess a siphon tube. This stage last for about 5 - 7 days. </a:t>
            </a:r>
          </a:p>
          <a:p>
            <a:pPr marL="0" lvl="0" indent="0" rtl="0">
              <a:buNone/>
            </a:pPr>
            <a:r>
              <a:rPr lang="bg-BG" sz="3200" dirty="0"/>
              <a:t>     </a:t>
            </a:r>
          </a:p>
        </p:txBody>
      </p:sp>
    </p:spTree>
  </p:cSld>
  <p:clrMapOvr>
    <a:masterClrMapping/>
  </p:clrMapOvr>
  <p:transition>
    <p:fade/>
  </p:transition>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333375"/>
            <a:ext cx="8534400" cy="6296025"/>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Pupa :</a:t>
            </a:r>
          </a:p>
          <a:p>
            <a:pPr marL="0" lvl="0" indent="0" rtl="0">
              <a:buNone/>
            </a:pPr>
            <a:r>
              <a:rPr lang="bg-BG" sz="3200" dirty="0"/>
              <a:t>     </a:t>
            </a:r>
            <a:r>
              <a:rPr lang="bg-BG" sz="3200" dirty="0" smtClean="0"/>
              <a:t>It</a:t>
            </a:r>
            <a:r>
              <a:rPr lang="en-US" sz="3200" dirty="0" smtClean="0"/>
              <a:t> </a:t>
            </a:r>
            <a:r>
              <a:rPr lang="en-US" sz="3200" dirty="0" err="1" smtClean="0"/>
              <a:t>i</a:t>
            </a:r>
            <a:r>
              <a:rPr lang="bg-BG" sz="3200" dirty="0" smtClean="0"/>
              <a:t>s </a:t>
            </a:r>
            <a:r>
              <a:rPr lang="bg-BG" sz="3200" dirty="0"/>
              <a:t>comma shaped with large rounded </a:t>
            </a:r>
            <a:r>
              <a:rPr lang="bg-BG" sz="3200" dirty="0" smtClean="0"/>
              <a:t>cephalothorax </a:t>
            </a:r>
            <a:r>
              <a:rPr lang="bg-BG" sz="3200" dirty="0"/>
              <a:t>and abdomen. Two small respiratory tubes are present. </a:t>
            </a:r>
            <a:r>
              <a:rPr lang="bg-BG" sz="3200" dirty="0" smtClean="0"/>
              <a:t>It</a:t>
            </a:r>
            <a:r>
              <a:rPr lang="en-US" sz="3200" dirty="0" smtClean="0"/>
              <a:t> </a:t>
            </a:r>
            <a:r>
              <a:rPr lang="en-US" sz="3200" dirty="0" err="1" smtClean="0"/>
              <a:t>i</a:t>
            </a:r>
            <a:r>
              <a:rPr lang="bg-BG" sz="3200" dirty="0" smtClean="0"/>
              <a:t>s </a:t>
            </a:r>
            <a:r>
              <a:rPr lang="bg-BG" sz="3200" dirty="0"/>
              <a:t>the resting stage. This stage last for about 1 - 2 days. </a:t>
            </a:r>
          </a:p>
          <a:p>
            <a:pPr marL="0" lvl="0" indent="0" rtl="0">
              <a:buNone/>
            </a:pPr>
            <a:r>
              <a:rPr lang="bg-BG" sz="3200" b="1" dirty="0">
                <a:solidFill>
                  <a:schemeClr val="accent2">
                    <a:lumMod val="40000"/>
                    <a:lumOff val="60000"/>
                  </a:schemeClr>
                </a:solidFill>
              </a:rPr>
              <a:t>Adult :</a:t>
            </a:r>
          </a:p>
          <a:p>
            <a:pPr marL="0" lvl="0" indent="0" rtl="0">
              <a:buNone/>
            </a:pPr>
            <a:r>
              <a:rPr lang="bg-BG" sz="3200" dirty="0"/>
              <a:t>    when the development is completed the pupal skin splits along the back and adult mosquito emerges out. It rests for a while on the pupal skin to allow its wings to expand and harden and then flies away. The adult mosquito lives of about 2 weeks. </a:t>
            </a:r>
          </a:p>
        </p:txBody>
      </p:sp>
    </p:spTree>
  </p:cSld>
  <p:clrMapOvr>
    <a:masterClrMapping/>
  </p:clrMapOvr>
  <p:transition>
    <p:fade/>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31548" y="-15062"/>
            <a:ext cx="9449224" cy="6930122"/>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p:spPr>
      </p:pic>
    </p:spTree>
  </p:cSld>
  <p:clrMapOvr>
    <a:masterClrMapping/>
  </p:clrMapOvr>
  <p:transition>
    <p:fade/>
  </p:transition>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838200"/>
            <a:ext cx="8229600" cy="946150"/>
          </a:xfrm>
          <a:prstGeom prst="rect">
            <a:avLst/>
          </a:prstGeom>
          <a:noFill/>
          <a:ln>
            <a:noFill/>
          </a:ln>
        </p:spPr>
        <p:txBody>
          <a:bodyPr anchor="ctr"/>
          <a:lstStyle>
            <a:lvl1pPr lvl="0" rtl="0">
              <a:defRPr/>
            </a:lvl1pPr>
          </a:lstStyle>
          <a:p>
            <a:pPr lvl="0" rtl="0"/>
            <a:r>
              <a:rPr b="1"/>
              <a:t>         </a:t>
            </a:r>
            <a:r>
              <a:t/>
            </a:r>
            <a:br/>
            <a:r>
              <a:rPr b="1"/>
              <a:t>       </a:t>
            </a:r>
            <a:r>
              <a:rPr lang="bg-BG" b="1"/>
              <a:t>Tsetse Flies </a:t>
            </a:r>
            <a:r>
              <a:t/>
            </a:r>
            <a:br/>
            <a:endParaRPr/>
          </a:p>
        </p:txBody>
      </p:sp>
      <p:sp>
        <p:nvSpPr>
          <p:cNvPr id="3" name="Text Placeholder 2"/>
          <p:cNvSpPr txBox="1">
            <a:spLocks noGrp="1"/>
          </p:cNvSpPr>
          <p:nvPr>
            <p:ph type="body"/>
          </p:nvPr>
        </p:nvSpPr>
        <p:spPr>
          <a:xfrm>
            <a:off x="304800" y="1219200"/>
            <a:ext cx="8305800" cy="5133975"/>
          </a:xfrm>
          <a:prstGeom prst="rect">
            <a:avLst/>
          </a:prstGeom>
          <a:noFill/>
          <a:ln>
            <a:noFill/>
          </a:ln>
        </p:spPr>
        <p:txBody>
          <a:bodyPr/>
          <a:lstStyle>
            <a:lvl1pPr lvl="0" rtl="0">
              <a:defRPr/>
            </a:lvl1pPr>
          </a:lstStyle>
          <a:p>
            <a:pPr marL="0" lvl="0" indent="0" rtl="0">
              <a:buNone/>
            </a:pPr>
            <a:r>
              <a:rPr lang="bg-BG" dirty="0"/>
              <a:t>        </a:t>
            </a:r>
          </a:p>
          <a:p>
            <a:pPr marL="0" lvl="0" indent="0" rtl="0">
              <a:buNone/>
            </a:pPr>
            <a:r>
              <a:rPr lang="bg-BG" dirty="0"/>
              <a:t>             </a:t>
            </a:r>
            <a:r>
              <a:rPr lang="bg-BG" sz="3200" dirty="0"/>
              <a:t>Tsetse flies or the Glossinae are bloodsucking flies,  which presents a general resemblance to the common housefly. They are yellow or dark brown in colour,and measure about half an inch </a:t>
            </a:r>
            <a:r>
              <a:rPr lang="bg-BG" sz="3200" dirty="0" smtClean="0"/>
              <a:t>long</a:t>
            </a:r>
            <a:r>
              <a:rPr lang="bg-BG" sz="3200" dirty="0"/>
              <a:t>. Their wings, when folded, overlap each other like the blades of a scissors. They have a proboscis which is rigid and non - retractile and adapted for piercing the skin and sucking blood. </a:t>
            </a:r>
          </a:p>
        </p:txBody>
      </p:sp>
    </p:spTree>
  </p:cSld>
  <p:clrMapOvr>
    <a:masterClrMapping/>
  </p:clrMapOvr>
  <p:transition>
    <p:fade/>
  </p:transition>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85800" y="1066800"/>
            <a:ext cx="7848600" cy="4876800"/>
          </a:xfrm>
          <a:prstGeom prst="rect">
            <a:avLst/>
          </a:prstGeom>
          <a:noFill/>
          <a:ln>
            <a:noFill/>
          </a:ln>
        </p:spPr>
        <p:txBody>
          <a:bodyPr/>
          <a:lstStyle>
            <a:lvl1pPr lvl="0" rtl="0">
              <a:defRPr/>
            </a:lvl1pPr>
          </a:lstStyle>
          <a:p>
            <a:pPr marL="0" lvl="0" indent="0" rtl="0">
              <a:buNone/>
            </a:pPr>
            <a:r>
              <a:rPr lang="bg-BG" sz="3200"/>
              <a:t>             Tsetse flies are only found in African continent. Regions infested with tsetse flies are called " fly belts". For centuries, the tsetse fly has revaged vast areas of tropical Africa, and hampered economic and social progress.</a:t>
            </a:r>
          </a:p>
          <a:p>
            <a:pPr marL="0" lvl="0" indent="0" rtl="0">
              <a:buNone/>
            </a:pPr>
            <a:r>
              <a:rPr lang="bg-BG" sz="3200"/>
              <a:t>             This fly transmit the disease </a:t>
            </a:r>
            <a:r>
              <a:rPr lang="bg-BG" sz="3200" b="1" i="1"/>
              <a:t>sleeping sickness. </a:t>
            </a:r>
          </a:p>
        </p:txBody>
      </p:sp>
    </p:spTree>
  </p:cSld>
  <p:clrMapOvr>
    <a:masterClrMapping/>
  </p:clrMapOvr>
  <p:transition>
    <p:fad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14060" y="-125575"/>
            <a:ext cx="9416254" cy="7082162"/>
          </a:xfrm>
          <a:prstGeom prst="rect">
            <a:avLst/>
          </a:prstGeom>
        </p:spPr>
      </p:pic>
    </p:spTree>
  </p:cSld>
  <p:clrMapOvr>
    <a:masterClrMapping/>
  </p:clrMapOvr>
  <p:transition>
    <p:fade/>
  </p:transition>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24000" y="457200"/>
            <a:ext cx="6629400" cy="725488"/>
          </a:xfrm>
          <a:prstGeom prst="rect">
            <a:avLst/>
          </a:prstGeom>
          <a:noFill/>
          <a:ln>
            <a:noFill/>
          </a:ln>
        </p:spPr>
        <p:txBody>
          <a:bodyPr anchor="ctr"/>
          <a:lstStyle>
            <a:lvl1pPr lvl="0" rtl="0">
              <a:defRPr/>
            </a:lvl1pPr>
          </a:lstStyle>
          <a:p>
            <a:pPr lvl="0" rtl="0"/>
            <a:r>
              <a:rPr b="1"/>
              <a:t>       </a:t>
            </a:r>
            <a:r>
              <a:rPr lang="bg-BG" b="1"/>
              <a:t>Ticks </a:t>
            </a:r>
            <a:r>
              <a:t/>
            </a:r>
            <a:br/>
            <a:endParaRPr/>
          </a:p>
        </p:txBody>
      </p:sp>
      <p:sp>
        <p:nvSpPr>
          <p:cNvPr id="3" name="Text Placeholder 2"/>
          <p:cNvSpPr txBox="1">
            <a:spLocks noGrp="1"/>
          </p:cNvSpPr>
          <p:nvPr>
            <p:ph type="body"/>
          </p:nvPr>
        </p:nvSpPr>
        <p:spPr>
          <a:xfrm>
            <a:off x="381000" y="1295400"/>
            <a:ext cx="8534400" cy="5360988"/>
          </a:xfrm>
          <a:prstGeom prst="rect">
            <a:avLst/>
          </a:prstGeom>
          <a:noFill/>
          <a:ln>
            <a:noFill/>
          </a:ln>
        </p:spPr>
        <p:txBody>
          <a:bodyPr/>
          <a:lstStyle>
            <a:lvl1pPr lvl="0" rtl="0">
              <a:defRPr/>
            </a:lvl1pPr>
          </a:lstStyle>
          <a:p>
            <a:pPr marL="0" lvl="0" indent="0" rtl="0">
              <a:buNone/>
            </a:pPr>
            <a:r>
              <a:rPr lang="bg-BG" dirty="0"/>
              <a:t>     </a:t>
            </a:r>
            <a:r>
              <a:rPr lang="bg-BG" sz="3200" dirty="0"/>
              <a:t>Ticks are of two kinds :</a:t>
            </a:r>
          </a:p>
          <a:p>
            <a:pPr marL="0" lvl="0" indent="0" rtl="0">
              <a:buNone/>
            </a:pPr>
            <a:r>
              <a:rPr lang="bg-BG" sz="3200" dirty="0"/>
              <a:t>                1. Hard Ticks </a:t>
            </a:r>
          </a:p>
          <a:p>
            <a:pPr marL="0" lvl="0" indent="0" rtl="0">
              <a:buNone/>
            </a:pPr>
            <a:r>
              <a:rPr lang="bg-BG" sz="3200" dirty="0"/>
              <a:t>                2. Soft Ticks </a:t>
            </a:r>
          </a:p>
          <a:p>
            <a:pPr marL="0" lvl="0" indent="0" rtl="0">
              <a:buNone/>
            </a:pPr>
            <a:r>
              <a:rPr lang="bg-BG" sz="3200" dirty="0"/>
              <a:t>     </a:t>
            </a:r>
            <a:r>
              <a:rPr sz="3200"/>
              <a:t>    </a:t>
            </a:r>
            <a:r>
              <a:rPr lang="bg-BG" sz="3200" dirty="0"/>
              <a:t>The body of a tick is oval in shape and is not distinctly separated into head, thorax and abdomen. They have four pairs of legs, and no antennae. The hard ticks are covered on their dorsal surface by a chitinous shield, called </a:t>
            </a:r>
            <a:r>
              <a:rPr lang="bg-BG" sz="3200" dirty="0" smtClean="0"/>
              <a:t>scutum</a:t>
            </a:r>
            <a:r>
              <a:rPr lang="en-US" sz="3200" dirty="0" smtClean="0"/>
              <a:t>.</a:t>
            </a:r>
            <a:r>
              <a:rPr lang="bg-BG" sz="3200" dirty="0" smtClean="0"/>
              <a:t> </a:t>
            </a:r>
            <a:r>
              <a:rPr lang="en-US" sz="3200" dirty="0" smtClean="0"/>
              <a:t>T</a:t>
            </a:r>
            <a:r>
              <a:rPr lang="bg-BG" sz="3200" dirty="0" smtClean="0"/>
              <a:t>his </a:t>
            </a:r>
            <a:r>
              <a:rPr lang="bg-BG" sz="3200" dirty="0"/>
              <a:t>in the male covers the entire back, and in the female only a small part in front. </a:t>
            </a:r>
          </a:p>
        </p:txBody>
      </p:sp>
    </p:spTree>
  </p:cSld>
  <p:clrMapOvr>
    <a:masterClrMapping/>
  </p:clrMapOvr>
  <p:transition>
    <p:fade/>
  </p:transition>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09600" y="838200"/>
            <a:ext cx="8229600" cy="5638800"/>
          </a:xfrm>
          <a:prstGeom prst="rect">
            <a:avLst/>
          </a:prstGeom>
          <a:noFill/>
          <a:ln>
            <a:noFill/>
          </a:ln>
        </p:spPr>
        <p:txBody>
          <a:bodyPr/>
          <a:lstStyle>
            <a:lvl1pPr lvl="0" rtl="0">
              <a:defRPr/>
            </a:lvl1pPr>
          </a:lstStyle>
          <a:p>
            <a:pPr marL="0" lvl="0" indent="0" rtl="0">
              <a:buNone/>
            </a:pPr>
            <a:r>
              <a:rPr lang="bg-BG" dirty="0"/>
              <a:t>        </a:t>
            </a:r>
            <a:r>
              <a:rPr lang="bg-BG" sz="3200" dirty="0"/>
              <a:t>The scutum or dorsal shield is absent in soft ticks. Hard ticks have a " head " or capitulum at anterior end; soft ticks have a head on underside, which is entirely invisible from above. </a:t>
            </a:r>
          </a:p>
          <a:p>
            <a:pPr marL="0" lvl="0" indent="0" rtl="0">
              <a:buNone/>
            </a:pPr>
            <a:r>
              <a:rPr lang="bg-BG" sz="3200" dirty="0"/>
              <a:t>        The males are generally smaller than females. The hard ticks feed both night and day and </a:t>
            </a:r>
            <a:r>
              <a:rPr lang="bg-BG" sz="3200" dirty="0" smtClean="0"/>
              <a:t>cannot</a:t>
            </a:r>
            <a:r>
              <a:rPr lang="en-US" sz="3200" dirty="0" smtClean="0"/>
              <a:t> with</a:t>
            </a:r>
            <a:r>
              <a:rPr lang="bg-BG" sz="3200" dirty="0" smtClean="0"/>
              <a:t> </a:t>
            </a:r>
            <a:r>
              <a:rPr lang="bg-BG" sz="3200" dirty="0"/>
              <a:t>stand </a:t>
            </a:r>
            <a:r>
              <a:rPr lang="bg-BG" sz="3200" dirty="0" smtClean="0"/>
              <a:t>starvation</a:t>
            </a:r>
            <a:r>
              <a:rPr lang="en-US" sz="3200" dirty="0" smtClean="0"/>
              <a:t>.</a:t>
            </a:r>
            <a:r>
              <a:rPr lang="bg-BG" sz="3200" dirty="0" smtClean="0"/>
              <a:t> </a:t>
            </a:r>
            <a:r>
              <a:rPr lang="en-US" sz="3200" dirty="0" smtClean="0"/>
              <a:t>T</a:t>
            </a:r>
            <a:r>
              <a:rPr lang="bg-BG" sz="3200" dirty="0" smtClean="0"/>
              <a:t>he </a:t>
            </a:r>
            <a:r>
              <a:rPr lang="bg-BG" sz="3200" dirty="0"/>
              <a:t>soft ticks,on the other hand, feed at night and can withstand starvation for several months. </a:t>
            </a:r>
          </a:p>
        </p:txBody>
      </p:sp>
    </p:spTree>
  </p:cSld>
  <p:clrMapOvr>
    <a:masterClrMapping/>
  </p:clrMapOvr>
  <p:transition>
    <p:fade/>
  </p:transition>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1143000"/>
            <a:ext cx="8458200" cy="4829175"/>
          </a:xfrm>
          <a:prstGeom prst="rect">
            <a:avLst/>
          </a:prstGeom>
          <a:noFill/>
          <a:ln>
            <a:noFill/>
          </a:ln>
        </p:spPr>
        <p:txBody>
          <a:bodyPr>
            <a:normAutofit fontScale="92000" lnSpcReduction="20000"/>
          </a:bodyPr>
          <a:lstStyle>
            <a:lvl1pPr lvl="0" rtl="0">
              <a:defRPr/>
            </a:lvl1pPr>
          </a:lstStyle>
          <a:p>
            <a:pPr marL="0" lvl="0" indent="0" rtl="0">
              <a:buNone/>
            </a:pPr>
            <a:r>
              <a:rPr lang="bg-BG" sz="3500" dirty="0"/>
              <a:t>          The hard ticks are always found their hosts ; the soft ticks hide in cracks and crevices during the day and emerge at night to feed on the host.</a:t>
            </a:r>
          </a:p>
          <a:p>
            <a:pPr marL="0" lvl="0" indent="0" rtl="0">
              <a:buNone/>
            </a:pPr>
            <a:r>
              <a:rPr lang="bg-BG" sz="3500" dirty="0"/>
              <a:t>          </a:t>
            </a:r>
          </a:p>
          <a:p>
            <a:pPr marL="0" lvl="0" indent="0" rtl="0">
              <a:buNone/>
            </a:pPr>
            <a:r>
              <a:rPr sz="3500"/>
              <a:t>          </a:t>
            </a:r>
            <a:r>
              <a:rPr lang="bg-BG" sz="3500" dirty="0"/>
              <a:t>Ticks transmit the diseases like - </a:t>
            </a:r>
          </a:p>
          <a:p>
            <a:pPr marL="0" lvl="0" indent="0" rtl="0">
              <a:buNone/>
            </a:pPr>
            <a:r>
              <a:rPr lang="bg-BG" sz="3500" dirty="0"/>
              <a:t>Tick typhus, viral encephalitis, viral haemorrhic fever, ticks paralysis, </a:t>
            </a:r>
            <a:r>
              <a:rPr lang="en-US" sz="3500" dirty="0" smtClean="0"/>
              <a:t>hay </a:t>
            </a:r>
            <a:r>
              <a:rPr lang="bg-BG" sz="3500" dirty="0" smtClean="0"/>
              <a:t>fever </a:t>
            </a:r>
            <a:r>
              <a:rPr lang="bg-BG" sz="3500" dirty="0"/>
              <a:t>and relapsing fever. </a:t>
            </a:r>
          </a:p>
          <a:p>
            <a:pPr marL="0" lvl="0" indent="0" rtl="0">
              <a:buNone/>
            </a:pPr>
            <a:endParaRPr/>
          </a:p>
          <a:p>
            <a:pPr marL="0" lvl="0" indent="0" rtl="0">
              <a:buNone/>
            </a:pPr>
            <a:r>
              <a:rPr lang="bg-BG" sz="3500" dirty="0"/>
              <a:t>           </a:t>
            </a:r>
          </a:p>
        </p:txBody>
      </p:sp>
    </p:spTree>
  </p:cSld>
  <p:clrMapOvr>
    <a:masterClrMapping/>
  </p:clrMapOvr>
  <p:transition>
    <p:fade/>
  </p:transition>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533400"/>
            <a:ext cx="8229600" cy="685800"/>
          </a:xfrm>
          <a:prstGeom prst="rect">
            <a:avLst/>
          </a:prstGeom>
          <a:noFill/>
          <a:ln>
            <a:noFill/>
          </a:ln>
        </p:spPr>
        <p:txBody>
          <a:bodyPr anchor="ctr"/>
          <a:lstStyle>
            <a:lvl1pPr lvl="0" rtl="0">
              <a:defRPr/>
            </a:lvl1pPr>
          </a:lstStyle>
          <a:p>
            <a:pPr lvl="0" rtl="0"/>
            <a:r>
              <a:rPr b="1"/>
              <a:t>           </a:t>
            </a:r>
            <a:r>
              <a:t/>
            </a:r>
            <a:br/>
            <a:r>
              <a:rPr b="1"/>
              <a:t>          </a:t>
            </a:r>
            <a:r>
              <a:rPr lang="bg-BG" b="1"/>
              <a:t>Itch Mite </a:t>
            </a:r>
            <a:r>
              <a:t/>
            </a:r>
            <a:br/>
            <a:endParaRPr/>
          </a:p>
        </p:txBody>
      </p:sp>
      <p:sp>
        <p:nvSpPr>
          <p:cNvPr id="3" name="Text Placeholder 2"/>
          <p:cNvSpPr txBox="1">
            <a:spLocks noGrp="1"/>
          </p:cNvSpPr>
          <p:nvPr>
            <p:ph type="body"/>
          </p:nvPr>
        </p:nvSpPr>
        <p:spPr>
          <a:xfrm>
            <a:off x="457200" y="1293813"/>
            <a:ext cx="8229600" cy="5183187"/>
          </a:xfrm>
          <a:prstGeom prst="rect">
            <a:avLst/>
          </a:prstGeom>
          <a:noFill/>
          <a:ln>
            <a:noFill/>
          </a:ln>
        </p:spPr>
        <p:txBody>
          <a:bodyPr/>
          <a:lstStyle>
            <a:lvl1pPr lvl="0" rtl="0">
              <a:defRPr/>
            </a:lvl1pPr>
          </a:lstStyle>
          <a:p>
            <a:pPr marL="0" lvl="0" indent="0" rtl="0">
              <a:buNone/>
            </a:pPr>
            <a:r>
              <a:rPr lang="bg-BG" dirty="0"/>
              <a:t>        </a:t>
            </a:r>
            <a:r>
              <a:rPr lang="bg-BG" sz="3200" dirty="0"/>
              <a:t>The itch mite is an extremely small, globular arthropod just visible to the naked eye. The female parasite burrows into the epidermis where it breads and causes the condition know as scabies or itch. </a:t>
            </a:r>
          </a:p>
          <a:p>
            <a:pPr marL="0" lvl="0" indent="0" rtl="0">
              <a:buNone/>
            </a:pPr>
            <a:r>
              <a:rPr lang="bg-BG" sz="3200" dirty="0"/>
              <a:t>        </a:t>
            </a:r>
            <a:r>
              <a:rPr lang="bg-BG" sz="3200" dirty="0" smtClean="0"/>
              <a:t>It</a:t>
            </a:r>
            <a:r>
              <a:rPr lang="en-US" sz="3200" dirty="0" smtClean="0"/>
              <a:t> </a:t>
            </a:r>
            <a:r>
              <a:rPr lang="en-US" sz="3200" dirty="0" err="1" smtClean="0"/>
              <a:t>i</a:t>
            </a:r>
            <a:r>
              <a:rPr lang="bg-BG" sz="3200" dirty="0" smtClean="0"/>
              <a:t>s </a:t>
            </a:r>
            <a:r>
              <a:rPr lang="bg-BG" sz="3200" dirty="0"/>
              <a:t>about 0.4 mm in size and has a body shaped like a tortoise, rounded above </a:t>
            </a:r>
            <a:r>
              <a:rPr lang="en-US" sz="3200" dirty="0" smtClean="0"/>
              <a:t>and</a:t>
            </a:r>
            <a:r>
              <a:rPr lang="bg-BG" sz="3200" dirty="0" smtClean="0"/>
              <a:t> </a:t>
            </a:r>
            <a:r>
              <a:rPr lang="bg-BG" sz="3200" dirty="0"/>
              <a:t>flattened below. The body shows no demarcation into cephalothorax or abdomen. </a:t>
            </a:r>
          </a:p>
        </p:txBody>
      </p:sp>
    </p:spTree>
  </p:cSld>
  <p:clrMapOvr>
    <a:masterClrMapping/>
  </p:clrMapOvr>
  <p:transition>
    <p:fade/>
  </p:transition>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1308100"/>
            <a:ext cx="8153400" cy="4859338"/>
          </a:xfrm>
          <a:prstGeom prst="rect">
            <a:avLst/>
          </a:prstGeom>
          <a:noFill/>
          <a:ln>
            <a:noFill/>
          </a:ln>
        </p:spPr>
        <p:txBody>
          <a:bodyPr/>
          <a:lstStyle>
            <a:lvl1pPr lvl="0" rtl="0">
              <a:defRPr/>
            </a:lvl1pPr>
          </a:lstStyle>
          <a:p>
            <a:pPr marL="0" lvl="0" indent="0" rtl="0">
              <a:buNone/>
            </a:pPr>
            <a:r>
              <a:rPr lang="bg-BG" dirty="0"/>
              <a:t>             </a:t>
            </a:r>
            <a:r>
              <a:rPr lang="bg-BG" sz="3200" dirty="0"/>
              <a:t>The body surface is thrown into folds and is covered with short bristles. The parasite has two pairs of legs in front, and two pairs behind. The front legs end in long tubular processes know as suckers and the hind legs end in long bristles. The male has suckers on </a:t>
            </a:r>
            <a:r>
              <a:rPr lang="bg-BG" sz="3200" dirty="0" smtClean="0"/>
              <a:t>all legs </a:t>
            </a:r>
            <a:r>
              <a:rPr lang="bg-BG" sz="3200" dirty="0"/>
              <a:t>excepting the third pair, which distinguishes it from female. </a:t>
            </a:r>
          </a:p>
        </p:txBody>
      </p:sp>
    </p:spTree>
  </p:cSld>
  <p:clrMapOvr>
    <a:masterClrMapping/>
  </p:clrMapOvr>
  <p:transition>
    <p:fade/>
  </p:transition>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1752600"/>
            <a:ext cx="8458200" cy="3656012"/>
          </a:xfrm>
          <a:prstGeom prst="rect">
            <a:avLst/>
          </a:prstGeom>
          <a:noFill/>
          <a:ln>
            <a:noFill/>
          </a:ln>
        </p:spPr>
        <p:txBody>
          <a:bodyPr>
            <a:normAutofit lnSpcReduction="10000"/>
          </a:bodyPr>
          <a:lstStyle>
            <a:lvl1pPr lvl="0" rtl="0">
              <a:defRPr/>
            </a:lvl1pPr>
          </a:lstStyle>
          <a:p>
            <a:pPr marL="0" lvl="0" indent="0" rtl="0">
              <a:buNone/>
            </a:pPr>
            <a:r>
              <a:rPr lang="bg-BG"/>
              <a:t>           </a:t>
            </a:r>
            <a:r>
              <a:rPr lang="bg-BG" sz="3200"/>
              <a:t>Itch mite causes the disease scabies. </a:t>
            </a:r>
          </a:p>
          <a:p>
            <a:pPr marL="0" lvl="0" indent="0" rtl="0">
              <a:buNone/>
            </a:pPr>
            <a:r>
              <a:rPr sz="3200"/>
              <a:t>          </a:t>
            </a:r>
          </a:p>
          <a:p>
            <a:pPr marL="0" lvl="0" indent="0" rtl="0">
              <a:buNone/>
            </a:pPr>
            <a:r>
              <a:rPr sz="3200"/>
              <a:t>          </a:t>
            </a:r>
            <a:r>
              <a:rPr lang="bg-BG" sz="3200"/>
              <a:t>The scabies is classically affects the hands, wrist, and other parts of the body like extensor aspect of elbow, axillary, buttocks, lower abdomen. Feet and ankles, palms in infant are all common sites of infection. </a:t>
            </a:r>
          </a:p>
        </p:txBody>
      </p:sp>
    </p:spTree>
  </p:cSld>
  <p:clrMapOvr>
    <a:masterClrMapping/>
  </p:clrMapOvr>
  <p:transition>
    <p:fad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2898775"/>
            <a:ext cx="8229600" cy="1146175"/>
          </a:xfrm>
          <a:prstGeom prst="rect">
            <a:avLst/>
          </a:prstGeom>
          <a:noFill/>
          <a:ln>
            <a:noFill/>
          </a:ln>
        </p:spPr>
        <p:txBody>
          <a:bodyPr anchor="ctr"/>
          <a:lstStyle>
            <a:lvl1pPr lvl="0" rtl="0">
              <a:defRPr/>
            </a:lvl1pPr>
          </a:lstStyle>
          <a:p>
            <a:pPr lvl="0" rtl="0"/>
            <a:r>
              <a:rPr lang="bg-BG" b="1" i="1">
                <a:latin typeface="Calibri"/>
              </a:rPr>
              <a:t>SAVLON </a:t>
            </a:r>
          </a:p>
        </p:txBody>
      </p:sp>
      <p:sp>
        <p:nvSpPr>
          <p:cNvPr id="3" name="Text Placeholder 2"/>
          <p:cNvSpPr txBox="1">
            <a:spLocks noGrp="1"/>
          </p:cNvSpPr>
          <p:nvPr>
            <p:ph type="body"/>
          </p:nvPr>
        </p:nvSpPr>
        <p:spPr>
          <a:xfrm>
            <a:off x="533400" y="533400"/>
            <a:ext cx="8229600" cy="5486400"/>
          </a:xfrm>
          <a:prstGeom prst="rect">
            <a:avLst/>
          </a:prstGeom>
          <a:noFill/>
          <a:ln>
            <a:noFill/>
          </a:ln>
        </p:spPr>
        <p:txBody>
          <a:bodyPr>
            <a:normAutofit fontScale="92000"/>
          </a:bodyPr>
          <a:lstStyle>
            <a:lvl1pPr lvl="0" rtl="0">
              <a:defRPr/>
            </a:lvl1pPr>
          </a:lstStyle>
          <a:p>
            <a:pPr lvl="0" rtl="0">
              <a:buNone/>
            </a:pPr>
            <a:r>
              <a:rPr lang="bg-BG" sz="3600" dirty="0">
                <a:latin typeface="Calibri"/>
              </a:rPr>
              <a:t>          </a:t>
            </a:r>
            <a:r>
              <a:rPr sz="3600" dirty="0">
                <a:latin typeface="Calibri"/>
              </a:rPr>
              <a:t>          </a:t>
            </a:r>
            <a:r>
              <a:rPr lang="bg-BG" sz="3900" dirty="0">
                <a:latin typeface="Calibri"/>
              </a:rPr>
              <a:t>Savlon is a combination of  cetavlon and hibitane. Plastic appliances like lippe's loop may be </a:t>
            </a:r>
            <a:r>
              <a:rPr lang="bg-BG" sz="3900" dirty="0" smtClean="0">
                <a:latin typeface="Calibri"/>
              </a:rPr>
              <a:t>disinfect</a:t>
            </a:r>
            <a:r>
              <a:rPr lang="en-US" sz="3900" dirty="0" err="1" smtClean="0">
                <a:latin typeface="Calibri"/>
              </a:rPr>
              <a:t>ed</a:t>
            </a:r>
            <a:r>
              <a:rPr lang="bg-BG" sz="3900" dirty="0" smtClean="0">
                <a:latin typeface="Calibri"/>
              </a:rPr>
              <a:t> </a:t>
            </a:r>
            <a:r>
              <a:rPr lang="bg-BG" sz="3900" dirty="0">
                <a:latin typeface="Calibri"/>
              </a:rPr>
              <a:t>by keeping them in normal strength  Savlon for 20 minutes. . Savlon 1 in 6 in spirit is more effective than a Savlon 1 in 20 aqueous solution. Clinical thermometers may be best disinfected in Savlon 1 in 6 in spirit in just under 3 minutes. </a:t>
            </a:r>
          </a:p>
        </p:txBody>
      </p:sp>
    </p:spTree>
  </p:cSld>
  <p:clrMapOvr>
    <a:masterClrMapping/>
  </p:clrMapOvr>
  <p:transition>
    <p:fade/>
  </p:transition>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590800" y="533400"/>
            <a:ext cx="3810000" cy="1146175"/>
          </a:xfrm>
          <a:prstGeom prst="rect">
            <a:avLst/>
          </a:prstGeom>
          <a:noFill/>
          <a:ln>
            <a:noFill/>
          </a:ln>
        </p:spPr>
        <p:txBody>
          <a:bodyPr anchor="ctr"/>
          <a:lstStyle>
            <a:lvl1pPr lvl="0" rtl="0">
              <a:defRPr/>
            </a:lvl1pPr>
          </a:lstStyle>
          <a:p>
            <a:pPr lvl="0" rtl="0"/>
            <a:r>
              <a:rPr b="1"/>
              <a:t>   </a:t>
            </a:r>
            <a:r>
              <a:rPr lang="bg-BG" b="1">
                <a:effectLst>
                  <a:outerShdw blurRad="38100" dist="38100" dir="2700000" algn="tl">
                    <a:srgbClr val="000000">
                      <a:alpha val="43137"/>
                    </a:srgbClr>
                  </a:outerShdw>
                </a:effectLst>
              </a:rPr>
              <a:t>Cyclops </a:t>
            </a:r>
            <a:r>
              <a:t/>
            </a:r>
            <a:br/>
            <a:endParaRPr/>
          </a:p>
        </p:txBody>
      </p:sp>
      <p:sp>
        <p:nvSpPr>
          <p:cNvPr id="3" name="Text Placeholder 2"/>
          <p:cNvSpPr txBox="1">
            <a:spLocks noGrp="1"/>
          </p:cNvSpPr>
          <p:nvPr>
            <p:ph type="body"/>
          </p:nvPr>
        </p:nvSpPr>
        <p:spPr>
          <a:xfrm>
            <a:off x="228600" y="1603375"/>
            <a:ext cx="8534400" cy="4506913"/>
          </a:xfrm>
          <a:prstGeom prst="rect">
            <a:avLst/>
          </a:prstGeom>
          <a:noFill/>
          <a:ln>
            <a:noFill/>
          </a:ln>
        </p:spPr>
        <p:txBody>
          <a:bodyPr/>
          <a:lstStyle>
            <a:lvl1pPr lvl="0" rtl="0">
              <a:defRPr/>
            </a:lvl1pPr>
          </a:lstStyle>
          <a:p>
            <a:pPr marL="0" lvl="0" indent="0" rtl="0">
              <a:buNone/>
            </a:pPr>
            <a:r>
              <a:rPr lang="bg-BG" sz="3200" dirty="0"/>
              <a:t>                 Cyclops or water flea is a crustacean present in most collections of fresh water. </a:t>
            </a:r>
            <a:r>
              <a:rPr lang="bg-BG" sz="3200" dirty="0" smtClean="0"/>
              <a:t>It</a:t>
            </a:r>
            <a:r>
              <a:rPr lang="en-US" sz="3200" dirty="0" smtClean="0"/>
              <a:t> </a:t>
            </a:r>
            <a:r>
              <a:rPr lang="en-US" sz="3200" dirty="0" err="1" smtClean="0"/>
              <a:t>i</a:t>
            </a:r>
            <a:r>
              <a:rPr lang="bg-BG" sz="3200" dirty="0" smtClean="0"/>
              <a:t>s </a:t>
            </a:r>
            <a:r>
              <a:rPr lang="bg-BG" sz="3200" dirty="0"/>
              <a:t>a tiny arthropod, not more than 1 mm in length and just visible to the trained eye. It has a pear - shaped semi -  transparent body, a forked tail 2 pairs of antennae, 5 pairs of legs and a small pigmented eye. The average life of a cyclops is about 3 months. </a:t>
            </a:r>
          </a:p>
        </p:txBody>
      </p:sp>
    </p:spTree>
  </p:cSld>
  <p:clrMapOvr>
    <a:masterClrMapping/>
  </p:clrMapOvr>
  <p:transition>
    <p:fade/>
  </p:transition>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1752600"/>
            <a:ext cx="8001000" cy="2722564"/>
          </a:xfrm>
          <a:prstGeom prst="rect">
            <a:avLst/>
          </a:prstGeom>
          <a:noFill/>
          <a:ln>
            <a:noFill/>
          </a:ln>
        </p:spPr>
        <p:txBody>
          <a:bodyPr/>
          <a:lstStyle>
            <a:lvl1pPr lvl="0" rtl="0">
              <a:defRPr/>
            </a:lvl1pPr>
          </a:lstStyle>
          <a:p>
            <a:pPr marL="0" lvl="0" indent="0" rtl="0">
              <a:buNone/>
            </a:pPr>
            <a:r>
              <a:rPr lang="bg-BG" sz="3200" dirty="0"/>
              <a:t>                  </a:t>
            </a:r>
            <a:r>
              <a:rPr lang="bg-BG" sz="3200" dirty="0" smtClean="0"/>
              <a:t>It</a:t>
            </a:r>
            <a:r>
              <a:rPr lang="en-US" sz="3200" dirty="0" smtClean="0"/>
              <a:t> </a:t>
            </a:r>
            <a:r>
              <a:rPr lang="en-US" sz="3200" dirty="0" err="1" smtClean="0"/>
              <a:t>i</a:t>
            </a:r>
            <a:r>
              <a:rPr lang="bg-BG" sz="3200" dirty="0" smtClean="0"/>
              <a:t>s </a:t>
            </a:r>
            <a:r>
              <a:rPr lang="bg-BG" sz="3200" dirty="0"/>
              <a:t>an intermediate host of dracunculiasis or guinea worm diseases. Man occurs infestation by drinking water containing infected cyclops. </a:t>
            </a:r>
          </a:p>
        </p:txBody>
      </p:sp>
    </p:spTree>
  </p:cSld>
  <p:clrMapOvr>
    <a:masterClrMapping/>
  </p:clrMapOvr>
  <p:transition>
    <p:fade/>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5139" y="-33619"/>
            <a:ext cx="4860824" cy="3530701"/>
          </a:xfrm>
          <a:prstGeom prst="rect">
            <a:avLst/>
          </a:prstGeom>
        </p:spPr>
      </p:pic>
      <p:pic>
        <p:nvPicPr>
          <p:cNvPr id="3" name="Picture 2"/>
          <p:cNvPicPr/>
          <p:nvPr/>
        </p:nvPicPr>
        <p:blipFill>
          <a:blip r:embed="rId4"/>
          <a:srcRect/>
          <a:stretch>
            <a:fillRect/>
          </a:stretch>
        </p:blipFill>
        <p:spPr>
          <a:xfrm>
            <a:off x="4840908" y="3245373"/>
            <a:ext cx="4277612" cy="3602384"/>
          </a:xfrm>
          <a:prstGeom prst="rect">
            <a:avLst/>
          </a:prstGeom>
        </p:spPr>
      </p:pic>
    </p:spTree>
  </p:cSld>
  <p:clrMapOvr>
    <a:masterClrMapping/>
  </p:clrMapOvr>
  <p:transition>
    <p:fade/>
  </p:transition>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81000" y="1143000"/>
            <a:ext cx="8229600" cy="869950"/>
          </a:xfrm>
          <a:prstGeom prst="rect">
            <a:avLst/>
          </a:prstGeom>
          <a:noFill/>
          <a:ln>
            <a:noFill/>
          </a:ln>
        </p:spPr>
        <p:txBody>
          <a:bodyPr anchor="ctr"/>
          <a:lstStyle>
            <a:lvl1pPr lvl="0" rtl="0">
              <a:defRPr/>
            </a:lvl1pPr>
          </a:lstStyle>
          <a:p>
            <a:pPr lvl="0" rtl="0"/>
            <a:r>
              <a:rPr b="1"/>
              <a:t>           </a:t>
            </a:r>
            <a:r>
              <a:t/>
            </a:r>
            <a:br/>
            <a:r>
              <a:rPr b="1"/>
              <a:t>         </a:t>
            </a:r>
            <a:r>
              <a:rPr lang="bg-BG" b="1">
                <a:effectLst>
                  <a:outerShdw blurRad="38100" dist="38100" dir="2700000" algn="tl">
                    <a:srgbClr val="000000">
                      <a:alpha val="43137"/>
                    </a:srgbClr>
                  </a:outerShdw>
                </a:effectLst>
              </a:rPr>
              <a:t>Houseflies </a:t>
            </a:r>
            <a:r>
              <a:t/>
            </a:r>
            <a:br/>
            <a:endParaRPr/>
          </a:p>
        </p:txBody>
      </p:sp>
      <p:sp>
        <p:nvSpPr>
          <p:cNvPr id="3" name="Text Placeholder 2"/>
          <p:cNvSpPr txBox="1">
            <a:spLocks noGrp="1"/>
          </p:cNvSpPr>
          <p:nvPr>
            <p:ph type="body"/>
          </p:nvPr>
        </p:nvSpPr>
        <p:spPr>
          <a:xfrm>
            <a:off x="609600" y="2382838"/>
            <a:ext cx="7620000" cy="3103562"/>
          </a:xfrm>
          <a:prstGeom prst="rect">
            <a:avLst/>
          </a:prstGeom>
          <a:noFill/>
          <a:ln>
            <a:noFill/>
          </a:ln>
        </p:spPr>
        <p:txBody>
          <a:bodyPr/>
          <a:lstStyle>
            <a:lvl1pPr lvl="0" rtl="0">
              <a:defRPr/>
            </a:lvl1pPr>
          </a:lstStyle>
          <a:p>
            <a:pPr marL="0" lvl="0" indent="0" rtl="0">
              <a:buNone/>
            </a:pPr>
            <a:r>
              <a:rPr lang="bg-BG" sz="3200"/>
              <a:t>               Houseflies are the commonest and most familiar of all insects which live close to man. The most important types are </a:t>
            </a:r>
            <a:r>
              <a:rPr lang="bg-BG" sz="3200" i="1"/>
              <a:t>Musca domesstica,  M. vicinia,  M. nebulo and M. sorbens. </a:t>
            </a:r>
          </a:p>
        </p:txBody>
      </p:sp>
    </p:spTree>
  </p:cSld>
  <p:clrMapOvr>
    <a:masterClrMapping/>
  </p:clrMapOvr>
  <p:transition>
    <p:fade/>
  </p:transition>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681038"/>
            <a:ext cx="8229600" cy="5719762"/>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General Characters :</a:t>
            </a:r>
          </a:p>
          <a:p>
            <a:pPr marL="0" lvl="0" indent="0" rtl="0">
              <a:buNone/>
            </a:pPr>
            <a:r>
              <a:rPr lang="bg-BG" sz="3200" dirty="0"/>
              <a:t>       The common housefly is mouse - grey in colour The body is divided into head,thorax and abdomen. </a:t>
            </a:r>
          </a:p>
          <a:p>
            <a:pPr marL="0" lvl="0" indent="0" rtl="0">
              <a:buNone/>
            </a:pPr>
            <a:r>
              <a:rPr lang="bg-BG" sz="3200" b="1" dirty="0">
                <a:solidFill>
                  <a:schemeClr val="accent2">
                    <a:lumMod val="40000"/>
                    <a:lumOff val="60000"/>
                  </a:schemeClr>
                </a:solidFill>
              </a:rPr>
              <a:t>Head :</a:t>
            </a:r>
          </a:p>
          <a:p>
            <a:pPr marL="0" lvl="0" indent="0" rtl="0">
              <a:buNone/>
            </a:pPr>
            <a:r>
              <a:rPr lang="bg-BG" sz="3200" b="1" dirty="0"/>
              <a:t>        </a:t>
            </a:r>
            <a:r>
              <a:rPr lang="bg-BG" sz="3200" dirty="0"/>
              <a:t>The head bears a pair of antennae, a pair of large compound eyes and a retractile proboscis, which is adapted for sucking liquid foods. The eyes of the male </a:t>
            </a:r>
            <a:r>
              <a:rPr lang="en-US" sz="3200" dirty="0" smtClean="0"/>
              <a:t>are </a:t>
            </a:r>
            <a:r>
              <a:rPr lang="bg-BG" sz="3200" dirty="0" smtClean="0"/>
              <a:t>close </a:t>
            </a:r>
            <a:r>
              <a:rPr lang="bg-BG" sz="3200" dirty="0"/>
              <a:t>together ; those of the female are set apart widely. </a:t>
            </a:r>
          </a:p>
        </p:txBody>
      </p:sp>
    </p:spTree>
  </p:cSld>
  <p:clrMapOvr>
    <a:masterClrMapping/>
  </p:clrMapOvr>
  <p:transition>
    <p:fade/>
  </p:transition>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09600" y="681038"/>
            <a:ext cx="7924800" cy="5186362"/>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Thorax :</a:t>
            </a:r>
          </a:p>
          <a:p>
            <a:pPr marL="0" lvl="0" indent="0" rtl="0">
              <a:buNone/>
            </a:pPr>
            <a:r>
              <a:rPr lang="bg-BG" sz="3200" b="1"/>
              <a:t>      </a:t>
            </a:r>
            <a:r>
              <a:rPr lang="bg-BG" sz="3200"/>
              <a:t>The thorax is marked with 2 to 4 dark longitudinal stripes, which is characteristic of the genus, musca. The thorax bears a pair of wings and three pairs of legs. </a:t>
            </a:r>
          </a:p>
          <a:p>
            <a:pPr marL="0" lvl="0" indent="0" rtl="0">
              <a:buNone/>
            </a:pPr>
            <a:endParaRPr/>
          </a:p>
          <a:p>
            <a:pPr marL="0" lvl="0" indent="0" rtl="0">
              <a:buNone/>
            </a:pPr>
            <a:r>
              <a:rPr lang="bg-BG" sz="3200" b="1">
                <a:solidFill>
                  <a:schemeClr val="accent2">
                    <a:lumMod val="40000"/>
                    <a:lumOff val="60000"/>
                  </a:schemeClr>
                </a:solidFill>
              </a:rPr>
              <a:t>Abdomen :</a:t>
            </a:r>
          </a:p>
          <a:p>
            <a:pPr marL="0" lvl="0" indent="0" rtl="0">
              <a:buNone/>
            </a:pPr>
            <a:r>
              <a:rPr lang="bg-BG" sz="3200" b="1"/>
              <a:t>      </a:t>
            </a:r>
            <a:r>
              <a:rPr lang="bg-BG" sz="3200"/>
              <a:t>The abdomen is segmented and shows light and dark markings. </a:t>
            </a:r>
          </a:p>
        </p:txBody>
      </p:sp>
    </p:spTree>
  </p:cSld>
  <p:clrMapOvr>
    <a:masterClrMapping/>
  </p:clrMapOvr>
  <p:transition>
    <p:fade/>
  </p:transition>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457200"/>
            <a:ext cx="8229600" cy="6069014"/>
          </a:xfrm>
          <a:prstGeom prst="rect">
            <a:avLst/>
          </a:prstGeom>
          <a:noFill/>
          <a:ln>
            <a:noFill/>
          </a:ln>
        </p:spPr>
        <p:txBody>
          <a:bodyPr/>
          <a:lstStyle>
            <a:lvl1pPr lvl="0" rtl="0">
              <a:defRPr/>
            </a:lvl1pPr>
          </a:lstStyle>
          <a:p>
            <a:pPr marL="0" lvl="0" indent="0" rtl="0">
              <a:buNone/>
            </a:pPr>
            <a:r>
              <a:rPr lang="bg-BG"/>
              <a:t>          </a:t>
            </a:r>
            <a:r>
              <a:rPr lang="bg-BG" sz="3200"/>
              <a:t>The most important breeding places are - fresh horse manure, human excreta, manure of other animals, garbage, decaying fruits and vegetables, rubbing dumps containing organic matter and ground where liquid wastes are spilled. </a:t>
            </a:r>
          </a:p>
          <a:p>
            <a:pPr marL="0" lvl="0" indent="0" rtl="0">
              <a:buNone/>
            </a:pPr>
            <a:r>
              <a:rPr lang="bg-BG" sz="3200"/>
              <a:t>        Flies transmit disease in the following ways :</a:t>
            </a:r>
          </a:p>
          <a:p>
            <a:pPr marL="0" lvl="0" indent="0" rtl="0">
              <a:buNone/>
            </a:pPr>
            <a:r>
              <a:rPr lang="bg-BG" sz="3200"/>
              <a:t>             1. Mechanical Transmission </a:t>
            </a:r>
          </a:p>
          <a:p>
            <a:pPr marL="0" lvl="0" indent="0" rtl="0">
              <a:buNone/>
            </a:pPr>
            <a:r>
              <a:rPr lang="bg-BG" sz="3200"/>
              <a:t>             2. Vomit drop </a:t>
            </a:r>
          </a:p>
          <a:p>
            <a:pPr marL="0" lvl="0" indent="0" rtl="0">
              <a:buNone/>
            </a:pPr>
            <a:r>
              <a:rPr lang="bg-BG" sz="3200"/>
              <a:t>             3. Defecation </a:t>
            </a:r>
          </a:p>
          <a:p>
            <a:pPr marL="0" lvl="0" indent="0" rtl="0">
              <a:buNone/>
            </a:pPr>
            <a:r>
              <a:rPr lang="bg-BG" sz="3200"/>
              <a:t>      </a:t>
            </a:r>
          </a:p>
        </p:txBody>
      </p:sp>
    </p:spTree>
  </p:cSld>
  <p:clrMapOvr>
    <a:masterClrMapping/>
  </p:clrMapOvr>
  <p:transition>
    <p:fade/>
  </p:transition>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a:noFill/>
          <a:ln>
            <a:noFill/>
          </a:ln>
        </p:spPr>
        <p:txBody>
          <a:bodyPr/>
          <a:lstStyle>
            <a:lvl1pPr lvl="0" rtl="0">
              <a:defRPr/>
            </a:lvl1pPr>
          </a:lstStyle>
          <a:p>
            <a:pPr lvl="0" rtl="0"/>
            <a:r>
              <a:rPr lang="bg-BG" b="1"/>
              <a:t>PARASITOLOGY </a:t>
            </a:r>
            <a:r>
              <a:t/>
            </a:r>
            <a:br/>
            <a:endParaRPr/>
          </a:p>
        </p:txBody>
      </p:sp>
      <p:sp>
        <p:nvSpPr>
          <p:cNvPr id="3" name="Subtitle 2"/>
          <p:cNvSpPr txBox="1">
            <a:spLocks noGrp="1"/>
          </p:cNvSpPr>
          <p:nvPr>
            <p:ph type="subTitle" idx="1"/>
          </p:nvPr>
        </p:nvSpPr>
        <p:spPr>
          <a:xfrm>
            <a:off x="1241425" y="9324976"/>
            <a:ext cx="6400800" cy="1752600"/>
          </a:xfrm>
          <a:prstGeom prst="rect">
            <a:avLst/>
          </a:prstGeom>
          <a:noFill/>
          <a:ln>
            <a:noFill/>
          </a:ln>
        </p:spPr>
        <p:txBody>
          <a:bodyPr/>
          <a:lstStyle>
            <a:lvl1pPr lvl="0" rtl="0">
              <a:defRPr/>
            </a:lvl1pPr>
          </a:lstStyle>
          <a:p>
            <a:endParaRPr/>
          </a:p>
        </p:txBody>
      </p:sp>
    </p:spTree>
  </p:cSld>
  <p:clrMapOvr>
    <a:masterClrMapping/>
  </p:clrMapOvr>
  <p:transition>
    <p:fade/>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326220" y="-10026"/>
            <a:ext cx="9742126" cy="6908401"/>
          </a:xfrm>
          <a:prstGeom prst="rect">
            <a:avLst/>
          </a:prstGeom>
        </p:spPr>
      </p:pic>
    </p:spTree>
  </p:cSld>
  <p:clrMapOvr>
    <a:masterClrMapping/>
  </p:clrMapOvr>
  <p:transition>
    <p:fad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2739" y="11268"/>
            <a:ext cx="9349189" cy="6843946"/>
          </a:xfrm>
          <a:prstGeom prst="rect">
            <a:avLst/>
          </a:prstGeom>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4724399" cy="4383089"/>
          </a:xfrm>
          <a:prstGeom prst="rect">
            <a:avLst/>
          </a:prstGeom>
          <a:noFill/>
        </p:spPr>
      </p:pic>
      <p:sp>
        <p:nvSpPr>
          <p:cNvPr id="3" name="TextBox 2"/>
          <p:cNvSpPr txBox="1"/>
          <p:nvPr/>
        </p:nvSpPr>
        <p:spPr>
          <a:xfrm>
            <a:off x="5508104" y="5013176"/>
            <a:ext cx="2643189" cy="1270000"/>
          </a:xfrm>
          <a:prstGeom prst="rect">
            <a:avLst/>
          </a:prstGeom>
          <a:noFill/>
          <a:ln>
            <a:noFill/>
          </a:ln>
        </p:spPr>
        <p:txBody>
          <a:bodyPr/>
          <a:lstStyle>
            <a:lvl1pPr lvl="0" rtl="0">
              <a:defRPr/>
            </a:lvl1pPr>
          </a:lstStyle>
          <a:p>
            <a:pPr lvl="0" rtl="0"/>
            <a:r>
              <a:rPr lang="bg-BG" sz="4800" b="1" i="1" dirty="0"/>
              <a:t>ALUM</a:t>
            </a:r>
          </a:p>
        </p:txBody>
      </p:sp>
    </p:spTree>
  </p:cSld>
  <p:clrMapOvr>
    <a:masterClrMapping/>
  </p:clrMapOvr>
  <p:transition>
    <p:fade/>
  </p:transition>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28600" y="533400"/>
            <a:ext cx="8229600" cy="685801"/>
          </a:xfrm>
          <a:prstGeom prst="rect">
            <a:avLst/>
          </a:prstGeom>
          <a:noFill/>
          <a:ln>
            <a:noFill/>
          </a:ln>
        </p:spPr>
        <p:txBody>
          <a:bodyPr anchor="ctr"/>
          <a:lstStyle>
            <a:lvl1pPr lvl="0" rtl="0">
              <a:defRPr/>
            </a:lvl1pPr>
          </a:lstStyle>
          <a:p>
            <a:pPr lvl="0" rtl="0"/>
            <a:r>
              <a:rPr b="1"/>
              <a:t>       </a:t>
            </a:r>
            <a:r>
              <a:rPr lang="bg-BG" b="1">
                <a:effectLst>
                  <a:outerShdw blurRad="38100" dist="38100" dir="2700000" algn="tl">
                    <a:srgbClr val="000000">
                      <a:alpha val="43137"/>
                    </a:srgbClr>
                  </a:outerShdw>
                </a:effectLst>
              </a:rPr>
              <a:t>Ascaris Lumbricoides </a:t>
            </a:r>
            <a:r>
              <a:t/>
            </a:r>
            <a:br/>
            <a:endParaRPr/>
          </a:p>
        </p:txBody>
      </p:sp>
      <p:sp>
        <p:nvSpPr>
          <p:cNvPr id="3" name="Text Placeholder 2"/>
          <p:cNvSpPr txBox="1">
            <a:spLocks noGrp="1"/>
          </p:cNvSpPr>
          <p:nvPr>
            <p:ph type="body"/>
          </p:nvPr>
        </p:nvSpPr>
        <p:spPr>
          <a:xfrm>
            <a:off x="228600" y="1101725"/>
            <a:ext cx="8534400" cy="5451475"/>
          </a:xfrm>
          <a:prstGeom prst="rect">
            <a:avLst/>
          </a:prstGeom>
          <a:noFill/>
          <a:ln>
            <a:noFill/>
          </a:ln>
        </p:spPr>
        <p:txBody>
          <a:bodyPr/>
          <a:lstStyle>
            <a:lvl1pPr lvl="0" rtl="0">
              <a:defRPr/>
            </a:lvl1pPr>
          </a:lstStyle>
          <a:p>
            <a:pPr lvl="0" rtl="0">
              <a:buNone/>
            </a:pPr>
            <a:r>
              <a:rPr lang="bg-BG" sz="3200" dirty="0"/>
              <a:t> </a:t>
            </a:r>
            <a:r>
              <a:rPr lang="bg-BG" sz="3200" b="1" dirty="0">
                <a:solidFill>
                  <a:schemeClr val="accent2">
                    <a:lumMod val="40000"/>
                    <a:lumOff val="60000"/>
                  </a:schemeClr>
                </a:solidFill>
              </a:rPr>
              <a:t>Life Cycle : </a:t>
            </a:r>
          </a:p>
          <a:p>
            <a:pPr lvl="0" rtl="0">
              <a:buNone/>
            </a:pPr>
            <a:r>
              <a:rPr lang="bg-BG" sz="3200" dirty="0"/>
              <a:t>       Ascaris Lumbricoids lives in the </a:t>
            </a:r>
            <a:r>
              <a:rPr lang="en-US" sz="3200" dirty="0" smtClean="0"/>
              <a:t>l</a:t>
            </a:r>
            <a:r>
              <a:rPr lang="bg-BG" sz="3200" dirty="0" smtClean="0"/>
              <a:t>uman </a:t>
            </a:r>
            <a:r>
              <a:rPr lang="bg-BG" sz="3200" dirty="0"/>
              <a:t>of small intestine of human beings. Sexes are </a:t>
            </a:r>
            <a:r>
              <a:rPr lang="bg-BG" sz="3200" dirty="0" smtClean="0"/>
              <a:t>separate</a:t>
            </a:r>
            <a:r>
              <a:rPr lang="en-US" sz="3200" dirty="0" smtClean="0"/>
              <a:t>.</a:t>
            </a:r>
            <a:r>
              <a:rPr lang="bg-BG" sz="3200" dirty="0" smtClean="0"/>
              <a:t> </a:t>
            </a:r>
            <a:r>
              <a:rPr lang="en-US" sz="3200" dirty="0" smtClean="0"/>
              <a:t>M</a:t>
            </a:r>
            <a:r>
              <a:rPr lang="bg-BG" sz="3200" dirty="0" smtClean="0"/>
              <a:t>ale </a:t>
            </a:r>
            <a:r>
              <a:rPr lang="bg-BG" sz="3200" dirty="0"/>
              <a:t>measures 12 - 3o cm, female measures 20 - 35 cm. Egg production is very heigh. Female produce about 2,40,000 eggs in 1 day. Eggs are excreted in faeces. They become embryonated in external environment and become infective within 2 - 3 weeks after entering the small intestine. </a:t>
            </a:r>
          </a:p>
        </p:txBody>
      </p:sp>
    </p:spTree>
  </p:cSld>
  <p:clrMapOvr>
    <a:masterClrMapping/>
  </p:clrMapOvr>
  <p:transition>
    <p:fade/>
  </p:transition>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609600"/>
            <a:ext cx="8458200" cy="5791200"/>
          </a:xfrm>
          <a:prstGeom prst="rect">
            <a:avLst/>
          </a:prstGeom>
          <a:noFill/>
          <a:ln>
            <a:noFill/>
          </a:ln>
        </p:spPr>
        <p:txBody>
          <a:bodyPr/>
          <a:lstStyle>
            <a:lvl1pPr lvl="0" rtl="0">
              <a:defRPr/>
            </a:lvl1pPr>
          </a:lstStyle>
          <a:p>
            <a:pPr marL="0" lvl="0" indent="0" rtl="0">
              <a:buNone/>
            </a:pPr>
            <a:r>
              <a:rPr sz="3200"/>
              <a:t>        </a:t>
            </a:r>
            <a:r>
              <a:rPr lang="bg-BG" sz="3200" dirty="0"/>
              <a:t>By ingestion it hatches out.  The resulting larva penetrate the gut wall and are carried to the  liver and then to lungs via the blood stream. </a:t>
            </a:r>
          </a:p>
          <a:p>
            <a:pPr marL="0" lvl="0" indent="0" rtl="0">
              <a:buNone/>
            </a:pPr>
            <a:r>
              <a:rPr lang="bg-BG" sz="3200" dirty="0"/>
              <a:t>        In the lungs they </a:t>
            </a:r>
            <a:r>
              <a:rPr lang="bg-BG" sz="3200" dirty="0" smtClean="0"/>
              <a:t>moul</a:t>
            </a:r>
            <a:r>
              <a:rPr lang="en-US" sz="3200" dirty="0" smtClean="0"/>
              <a:t>t</a:t>
            </a:r>
            <a:r>
              <a:rPr lang="bg-BG" sz="3200" dirty="0" smtClean="0"/>
              <a:t> </a:t>
            </a:r>
            <a:r>
              <a:rPr lang="bg-BG" sz="3200" dirty="0"/>
              <a:t>twice, they break through the alveolar walls and migrate into the bronchioles they are coughed up to the trachea and then swallowed by the human host. </a:t>
            </a:r>
          </a:p>
          <a:p>
            <a:pPr marL="0" lvl="0" indent="0" rtl="0">
              <a:buNone/>
            </a:pPr>
            <a:r>
              <a:rPr lang="bg-BG" sz="3200" dirty="0"/>
              <a:t>        On reaching the intestine they become mature into adult in 60 - 80 days. </a:t>
            </a:r>
          </a:p>
        </p:txBody>
      </p:sp>
    </p:spTree>
  </p:cSld>
  <p:clrMapOvr>
    <a:masterClrMapping/>
  </p:clrMapOvr>
  <p:transition>
    <p:fade/>
  </p:transition>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85800" y="768350"/>
            <a:ext cx="7924800" cy="5246688"/>
          </a:xfrm>
          <a:prstGeom prst="rect">
            <a:avLst/>
          </a:prstGeom>
          <a:noFill/>
          <a:ln>
            <a:noFill/>
          </a:ln>
        </p:spPr>
        <p:txBody>
          <a:bodyPr>
            <a:normAutofit lnSpcReduction="10000"/>
          </a:bodyPr>
          <a:lstStyle>
            <a:lvl1pPr lvl="0" rtl="0">
              <a:defRPr/>
            </a:lvl1pPr>
          </a:lstStyle>
          <a:p>
            <a:pPr marL="0" lvl="0" indent="0" rtl="0">
              <a:buNone/>
            </a:pPr>
            <a:r>
              <a:rPr lang="bg-BG" dirty="0"/>
              <a:t>   </a:t>
            </a:r>
            <a:r>
              <a:rPr lang="bg-BG" sz="3200" dirty="0"/>
              <a:t>The lifespan of adult is between 6 - 12 months. </a:t>
            </a:r>
          </a:p>
          <a:p>
            <a:pPr marL="0" lvl="0" indent="0" rtl="0">
              <a:buNone/>
            </a:pPr>
            <a:r>
              <a:rPr lang="bg-BG" sz="3200" dirty="0"/>
              <a:t>   The disease transmitted by Ascaris  Lumbricoids is </a:t>
            </a:r>
            <a:r>
              <a:rPr lang="bg-BG" sz="3200" b="1" dirty="0" smtClean="0"/>
              <a:t>ASCARI</a:t>
            </a:r>
            <a:r>
              <a:rPr lang="en-US" sz="3200" b="1" dirty="0" smtClean="0"/>
              <a:t>ASIS.</a:t>
            </a:r>
            <a:endParaRPr lang="bg-BG" sz="3200" b="1" dirty="0"/>
          </a:p>
          <a:p>
            <a:pPr marL="0" lvl="0" indent="0" rtl="0">
              <a:buNone/>
            </a:pPr>
            <a:r>
              <a:rPr lang="bg-BG" sz="3200" b="1" dirty="0">
                <a:solidFill>
                  <a:schemeClr val="accent2">
                    <a:lumMod val="40000"/>
                    <a:lumOff val="60000"/>
                  </a:schemeClr>
                </a:solidFill>
              </a:rPr>
              <a:t>Prevention And Control: </a:t>
            </a:r>
          </a:p>
          <a:p>
            <a:pPr marL="0" lvl="0" indent="0" rtl="0">
              <a:buNone/>
            </a:pPr>
            <a:r>
              <a:rPr lang="bg-BG" sz="3200" dirty="0"/>
              <a:t>   1. Primary Prevention :</a:t>
            </a:r>
          </a:p>
          <a:p>
            <a:pPr marL="0" lvl="0" indent="0" rtl="0">
              <a:buNone/>
            </a:pPr>
            <a:r>
              <a:rPr lang="bg-BG" sz="3200" dirty="0"/>
              <a:t>           Primary prevention are sanitary disposal of human excreta to prevent or reduce faecal contamination of the soil. </a:t>
            </a:r>
          </a:p>
          <a:p>
            <a:pPr marL="0" lvl="0" indent="0" rtl="0">
              <a:buNone/>
            </a:pPr>
            <a:r>
              <a:rPr lang="bg-BG" sz="3200" dirty="0"/>
              <a:t>    </a:t>
            </a:r>
          </a:p>
        </p:txBody>
      </p:sp>
    </p:spTree>
  </p:cSld>
  <p:clrMapOvr>
    <a:masterClrMapping/>
  </p:clrMapOvr>
  <p:transition>
    <p:fade/>
  </p:transition>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85800" y="1084263"/>
            <a:ext cx="8153400" cy="4706937"/>
          </a:xfrm>
          <a:prstGeom prst="rect">
            <a:avLst/>
          </a:prstGeom>
          <a:noFill/>
          <a:ln>
            <a:noFill/>
          </a:ln>
        </p:spPr>
        <p:txBody>
          <a:bodyPr/>
          <a:lstStyle>
            <a:lvl1pPr lvl="0" rtl="0">
              <a:defRPr/>
            </a:lvl1pPr>
          </a:lstStyle>
          <a:p>
            <a:pPr marL="0" lvl="0" indent="0" rtl="0">
              <a:buNone/>
            </a:pPr>
            <a:r>
              <a:rPr lang="bg-BG" sz="3200" dirty="0"/>
              <a:t>  </a:t>
            </a:r>
            <a:r>
              <a:rPr sz="3200"/>
              <a:t>        </a:t>
            </a:r>
            <a:r>
              <a:rPr lang="bg-BG" sz="3200" dirty="0"/>
              <a:t>Provision of safe drinking water, </a:t>
            </a:r>
            <a:r>
              <a:rPr lang="bg-BG" sz="3200" dirty="0" smtClean="0"/>
              <a:t>food</a:t>
            </a:r>
            <a:r>
              <a:rPr lang="en-US" sz="3200" dirty="0" smtClean="0"/>
              <a:t> </a:t>
            </a:r>
            <a:r>
              <a:rPr lang="bg-BG" sz="3200" dirty="0" smtClean="0"/>
              <a:t>hygiene</a:t>
            </a:r>
            <a:r>
              <a:rPr lang="en-US" sz="3200" dirty="0" smtClean="0"/>
              <a:t> h</a:t>
            </a:r>
            <a:r>
              <a:rPr lang="bg-BG" sz="3200" dirty="0" smtClean="0"/>
              <a:t>abits </a:t>
            </a:r>
            <a:r>
              <a:rPr lang="bg-BG" sz="3200" dirty="0"/>
              <a:t>and health education of the community in the use of sanitary latrines. Personal hygiene and change in behavioural pattern. </a:t>
            </a:r>
          </a:p>
          <a:p>
            <a:pPr marL="0" lvl="0" indent="0" rtl="0">
              <a:buNone/>
            </a:pPr>
            <a:endParaRPr/>
          </a:p>
          <a:p>
            <a:pPr marL="0" lvl="0" indent="0" rtl="0">
              <a:buNone/>
            </a:pPr>
            <a:r>
              <a:rPr lang="bg-BG" sz="3200" b="1" dirty="0">
                <a:solidFill>
                  <a:schemeClr val="accent2">
                    <a:lumMod val="40000"/>
                    <a:lumOff val="60000"/>
                  </a:schemeClr>
                </a:solidFill>
                <a:effectLst>
                  <a:outerShdw blurRad="38100" dist="38100" dir="2700000" algn="tl">
                    <a:srgbClr val="000000">
                      <a:alpha val="43137"/>
                    </a:srgbClr>
                  </a:outerShdw>
                </a:effectLst>
              </a:rPr>
              <a:t>2. Secondary prevention :</a:t>
            </a:r>
          </a:p>
          <a:p>
            <a:pPr marL="0" lvl="0" indent="0" rtl="0">
              <a:buNone/>
            </a:pPr>
            <a:r>
              <a:rPr lang="bg-BG" sz="3200" dirty="0"/>
              <a:t>          Antihelminthic treatment. </a:t>
            </a:r>
          </a:p>
        </p:txBody>
      </p:sp>
    </p:spTree>
  </p:cSld>
  <p:clrMapOvr>
    <a:masterClrMapping/>
  </p:clrMapOvr>
  <p:transition>
    <p:fade/>
  </p:transition>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57158" y="571480"/>
            <a:ext cx="8229600" cy="1150940"/>
          </a:xfrm>
          <a:prstGeom prst="rect">
            <a:avLst/>
          </a:prstGeom>
          <a:noFill/>
          <a:ln>
            <a:noFill/>
          </a:ln>
        </p:spPr>
        <p:txBody>
          <a:bodyPr anchor="ctr"/>
          <a:lstStyle>
            <a:lvl1pPr lvl="0" rtl="0">
              <a:defRPr/>
            </a:lvl1pPr>
          </a:lstStyle>
          <a:p>
            <a:pPr lvl="0" algn="ctr" rtl="0"/>
            <a:r>
              <a:t/>
            </a:r>
            <a:br/>
            <a:r>
              <a:rPr lang="bg-BG" b="1">
                <a:effectLst>
                  <a:outerShdw blurRad="38100" dist="38100" dir="2700000" algn="tl">
                    <a:srgbClr val="000000">
                      <a:alpha val="43137"/>
                    </a:srgbClr>
                  </a:outerShdw>
                </a:effectLst>
              </a:rPr>
              <a:t>Ancylostoma Duodenale </a:t>
            </a:r>
            <a:r>
              <a:t/>
            </a:r>
            <a:br/>
            <a:r>
              <a:rPr lang="bg-BG" b="1">
                <a:effectLst>
                  <a:outerShdw blurRad="38100" dist="38100" dir="2700000" algn="tl">
                    <a:srgbClr val="000000">
                      <a:alpha val="43137"/>
                    </a:srgbClr>
                  </a:outerShdw>
                </a:effectLst>
              </a:rPr>
              <a:t>(Hook Worm)</a:t>
            </a:r>
            <a:r>
              <a:t/>
            </a:r>
            <a:br/>
            <a:endParaRPr/>
          </a:p>
        </p:txBody>
      </p:sp>
      <p:sp>
        <p:nvSpPr>
          <p:cNvPr id="3" name="Text Placeholder 2"/>
          <p:cNvSpPr txBox="1">
            <a:spLocks noGrp="1"/>
          </p:cNvSpPr>
          <p:nvPr>
            <p:ph type="body"/>
          </p:nvPr>
        </p:nvSpPr>
        <p:spPr>
          <a:xfrm>
            <a:off x="304800" y="1981200"/>
            <a:ext cx="8231188" cy="4194175"/>
          </a:xfrm>
          <a:prstGeom prst="rect">
            <a:avLst/>
          </a:prstGeom>
          <a:noFill/>
          <a:ln>
            <a:noFill/>
          </a:ln>
        </p:spPr>
        <p:txBody>
          <a:bodyPr/>
          <a:lstStyle>
            <a:lvl1pPr lvl="0" rtl="0">
              <a:defRPr/>
            </a:lvl1pPr>
          </a:lstStyle>
          <a:p>
            <a:pPr marL="0" lvl="0" indent="0" rtl="0">
              <a:buNone/>
            </a:pPr>
            <a:r>
              <a:rPr lang="bg-BG" dirty="0"/>
              <a:t>          </a:t>
            </a:r>
            <a:r>
              <a:rPr lang="bg-BG" sz="3200" dirty="0"/>
              <a:t>Adult worms live in the small intestine mainly jejunum. Males measures about  5- 11 mm and female measures 9 - 13 mm in length. Thousand eggs are passed through the faeces. When deposited on warm moist </a:t>
            </a:r>
            <a:r>
              <a:rPr lang="bg-BG" sz="3200" dirty="0" smtClean="0"/>
              <a:t>soil</a:t>
            </a:r>
            <a:r>
              <a:rPr lang="en-US" sz="3200" dirty="0" smtClean="0"/>
              <a:t>,</a:t>
            </a:r>
            <a:r>
              <a:rPr lang="bg-BG" sz="3200" dirty="0" smtClean="0"/>
              <a:t> larva </a:t>
            </a:r>
            <a:r>
              <a:rPr lang="bg-BG" sz="3200" dirty="0"/>
              <a:t>rapidly develops in the egg and hatches after 1 - 2 days. </a:t>
            </a:r>
          </a:p>
        </p:txBody>
      </p:sp>
    </p:spTree>
  </p:cSld>
  <p:clrMapOvr>
    <a:masterClrMapping/>
  </p:clrMapOvr>
  <p:transition>
    <p:fade/>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481418" y="-2949"/>
            <a:ext cx="9596576" cy="6857497"/>
          </a:xfrm>
          <a:prstGeom prst="rect">
            <a:avLst/>
          </a:prstGeom>
        </p:spPr>
      </p:pic>
    </p:spTree>
  </p:cSld>
  <p:clrMapOvr>
    <a:masterClrMapping/>
  </p:clrMapOvr>
  <p:transition>
    <p:fade/>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 y="4242"/>
            <a:ext cx="9378509" cy="6879040"/>
          </a:xfrm>
          <a:prstGeom prst="rect">
            <a:avLst/>
          </a:prstGeom>
        </p:spPr>
      </p:pic>
    </p:spTree>
  </p:cSld>
  <p:clrMapOvr>
    <a:masterClrMapping/>
  </p:clrMapOvr>
  <p:transition>
    <p:fade/>
  </p:transition>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838200"/>
            <a:ext cx="8002589" cy="5264150"/>
          </a:xfrm>
          <a:prstGeom prst="rect">
            <a:avLst/>
          </a:prstGeom>
          <a:noFill/>
          <a:ln>
            <a:noFill/>
          </a:ln>
        </p:spPr>
        <p:txBody>
          <a:bodyPr/>
          <a:lstStyle>
            <a:lvl1pPr lvl="0" rtl="0">
              <a:defRPr/>
            </a:lvl1pPr>
          </a:lstStyle>
          <a:p>
            <a:pPr lvl="0" rtl="0">
              <a:buNone/>
            </a:pPr>
            <a:r>
              <a:rPr lang="bg-BG" dirty="0"/>
              <a:t>         </a:t>
            </a:r>
            <a:r>
              <a:rPr/>
              <a:t>  </a:t>
            </a:r>
            <a:r>
              <a:rPr lang="bg-BG" sz="3200" dirty="0"/>
              <a:t>The </a:t>
            </a:r>
            <a:r>
              <a:rPr lang="bg-BG" sz="3200" dirty="0" smtClean="0"/>
              <a:t>ra</a:t>
            </a:r>
            <a:r>
              <a:rPr lang="en-US" sz="3200" dirty="0" smtClean="0"/>
              <a:t>b</a:t>
            </a:r>
            <a:r>
              <a:rPr lang="bg-BG" sz="3200" dirty="0" smtClean="0"/>
              <a:t>di</a:t>
            </a:r>
            <a:r>
              <a:rPr lang="en-US" sz="3200" dirty="0" err="1" smtClean="0"/>
              <a:t>ti</a:t>
            </a:r>
            <a:r>
              <a:rPr lang="bg-BG" sz="3200" dirty="0" smtClean="0"/>
              <a:t>form </a:t>
            </a:r>
            <a:r>
              <a:rPr lang="bg-BG" sz="3200" dirty="0"/>
              <a:t>larva </a:t>
            </a:r>
            <a:r>
              <a:rPr lang="bg-BG" sz="3200" dirty="0" smtClean="0"/>
              <a:t>moul</a:t>
            </a:r>
            <a:r>
              <a:rPr lang="en-US" sz="3200" dirty="0" smtClean="0"/>
              <a:t>t</a:t>
            </a:r>
            <a:r>
              <a:rPr lang="bg-BG" sz="3200" dirty="0" smtClean="0"/>
              <a:t>s </a:t>
            </a:r>
            <a:r>
              <a:rPr lang="bg-BG" sz="3200" dirty="0"/>
              <a:t>twice in the soil and penetrating the skin and becomes third stage infective larva within 5 - 10 days. </a:t>
            </a:r>
          </a:p>
          <a:p>
            <a:pPr lvl="0" rtl="0">
              <a:buNone/>
            </a:pPr>
            <a:endParaRPr/>
          </a:p>
          <a:p>
            <a:pPr lvl="0" rtl="0">
              <a:buNone/>
            </a:pPr>
            <a:r>
              <a:rPr lang="bg-BG" sz="3200" dirty="0"/>
              <a:t>          They move very little horizontally but migrate upwards on the grass. They can survive in the moist soil for upto 1 month. </a:t>
            </a:r>
          </a:p>
        </p:txBody>
      </p:sp>
    </p:spTree>
  </p:cSld>
  <p:clrMapOvr>
    <a:masterClrMapping/>
  </p:clrMapOvr>
  <p:transition>
    <p:fade/>
  </p:transition>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228600"/>
            <a:ext cx="8229600" cy="6350000"/>
          </a:xfrm>
          <a:prstGeom prst="rect">
            <a:avLst/>
          </a:prstGeom>
          <a:noFill/>
          <a:ln>
            <a:noFill/>
          </a:ln>
        </p:spPr>
        <p:txBody>
          <a:bodyPr/>
          <a:lstStyle>
            <a:lvl1pPr lvl="0" rtl="0">
              <a:defRPr/>
            </a:lvl1pPr>
          </a:lstStyle>
          <a:p>
            <a:pPr lvl="0" rtl="0">
              <a:buNone/>
            </a:pPr>
            <a:r>
              <a:rPr lang="bg-BG" dirty="0"/>
              <a:t>        </a:t>
            </a:r>
            <a:r>
              <a:rPr lang="bg-BG" sz="3200" dirty="0"/>
              <a:t>Infections occurs when the larva enters the body through the unbroken skin, once they enter into the body they migrate to the lymphatics and through bloodstream to the lungs. They break into the alveoli ascend to the bronchi, trachea and are coughed up and swallowed and then reach the small intestine where they become sexually matured and develops into an adult form.</a:t>
            </a:r>
          </a:p>
          <a:p>
            <a:pPr lvl="0" rtl="0">
              <a:buNone/>
            </a:pPr>
            <a:r>
              <a:rPr lang="bg-BG" sz="3200" b="1" dirty="0">
                <a:solidFill>
                  <a:schemeClr val="accent2">
                    <a:lumMod val="40000"/>
                    <a:lumOff val="60000"/>
                  </a:schemeClr>
                </a:solidFill>
              </a:rPr>
              <a:t>Ancylostomiasis :</a:t>
            </a:r>
          </a:p>
          <a:p>
            <a:pPr lvl="0" rtl="0">
              <a:buNone/>
            </a:pPr>
            <a:r>
              <a:rPr lang="bg-BG" sz="3200" b="1" dirty="0"/>
              <a:t>         </a:t>
            </a:r>
            <a:r>
              <a:rPr lang="bg-BG" sz="3200" dirty="0"/>
              <a:t>This is the disease caused by ancylostoma </a:t>
            </a:r>
            <a:r>
              <a:rPr lang="en-US" sz="3200" dirty="0" smtClean="0"/>
              <a:t>d</a:t>
            </a:r>
            <a:r>
              <a:rPr lang="bg-BG" sz="3200" dirty="0" smtClean="0"/>
              <a:t>uodenale</a:t>
            </a:r>
            <a:r>
              <a:rPr lang="en-US" sz="3200" dirty="0" smtClean="0"/>
              <a:t>.</a:t>
            </a:r>
            <a:endParaRPr lang="bg-BG" sz="3200" dirty="0"/>
          </a:p>
        </p:txBody>
      </p:sp>
    </p:spTree>
  </p:cSld>
  <p:clrMapOvr>
    <a:masterClrMapping/>
  </p:clrMapOvr>
  <p:transition>
    <p:fade/>
  </p:transition>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381000"/>
            <a:ext cx="7924800" cy="6172200"/>
          </a:xfrm>
          <a:prstGeom prst="rect">
            <a:avLst/>
          </a:prstGeom>
          <a:noFill/>
          <a:ln>
            <a:noFill/>
          </a:ln>
        </p:spPr>
        <p:txBody>
          <a:bodyPr>
            <a:normAutofit lnSpcReduction="10000"/>
          </a:bodyPr>
          <a:lstStyle>
            <a:lvl1pPr lvl="0" rtl="0">
              <a:defRPr/>
            </a:lvl1pPr>
          </a:lstStyle>
          <a:p>
            <a:pPr lvl="0" rtl="0">
              <a:buNone/>
            </a:pPr>
            <a:r>
              <a:rPr lang="bg-BG" sz="3200" b="1" dirty="0">
                <a:solidFill>
                  <a:schemeClr val="accent2">
                    <a:lumMod val="40000"/>
                    <a:lumOff val="60000"/>
                  </a:schemeClr>
                </a:solidFill>
              </a:rPr>
              <a:t>Prevention and Control :</a:t>
            </a:r>
          </a:p>
          <a:p>
            <a:pPr lvl="0" rtl="0">
              <a:buNone/>
            </a:pPr>
            <a:r>
              <a:rPr lang="bg-BG" sz="3200" b="1" dirty="0"/>
              <a:t> </a:t>
            </a:r>
            <a:r>
              <a:rPr lang="bg-BG" sz="3200" dirty="0"/>
              <a:t>    - Prevention of soil pollution by ancylostoma Duodenale. </a:t>
            </a:r>
          </a:p>
          <a:p>
            <a:pPr lvl="0" rtl="0">
              <a:buNone/>
            </a:pPr>
            <a:r>
              <a:rPr lang="bg-BG" sz="3200" dirty="0"/>
              <a:t>     - Use of water seal </a:t>
            </a:r>
            <a:r>
              <a:rPr lang="bg-BG" sz="3200" dirty="0" smtClean="0"/>
              <a:t>t</a:t>
            </a:r>
            <a:r>
              <a:rPr lang="en-US" sz="3200" dirty="0" err="1" smtClean="0"/>
              <a:t>ype</a:t>
            </a:r>
            <a:r>
              <a:rPr lang="bg-BG" sz="3200" dirty="0" smtClean="0"/>
              <a:t> </a:t>
            </a:r>
            <a:r>
              <a:rPr lang="bg-BG" sz="3200" dirty="0"/>
              <a:t>sanitary latrine.</a:t>
            </a:r>
          </a:p>
          <a:p>
            <a:pPr lvl="0" rtl="0">
              <a:buNone/>
            </a:pPr>
            <a:r>
              <a:rPr lang="bg-BG" sz="3200" dirty="0"/>
              <a:t>     - Avoid practice of using raw faeces or entreated sewage as </a:t>
            </a:r>
            <a:r>
              <a:rPr lang="bg-BG" sz="3200" dirty="0" smtClean="0"/>
              <a:t>fertilizer</a:t>
            </a:r>
            <a:r>
              <a:rPr lang="en-US" sz="3200" dirty="0" smtClean="0"/>
              <a:t>.</a:t>
            </a:r>
            <a:r>
              <a:rPr lang="bg-BG" sz="3200" dirty="0" smtClean="0"/>
              <a:t> </a:t>
            </a:r>
            <a:endParaRPr lang="bg-BG" sz="3200" dirty="0"/>
          </a:p>
          <a:p>
            <a:pPr lvl="0" rtl="0">
              <a:buNone/>
            </a:pPr>
            <a:r>
              <a:rPr lang="bg-BG" sz="3200" dirty="0"/>
              <a:t>     - Fresh </a:t>
            </a:r>
            <a:r>
              <a:rPr lang="bg-BG" sz="3200" dirty="0" smtClean="0"/>
              <a:t>nigh</a:t>
            </a:r>
            <a:r>
              <a:rPr lang="en-US" sz="3200" dirty="0" smtClean="0"/>
              <a:t>t</a:t>
            </a:r>
            <a:r>
              <a:rPr lang="bg-BG" sz="3200" dirty="0" smtClean="0"/>
              <a:t> </a:t>
            </a:r>
            <a:r>
              <a:rPr lang="bg-BG" sz="3200" dirty="0"/>
              <a:t>soil should not be used as manure. </a:t>
            </a:r>
          </a:p>
          <a:p>
            <a:pPr lvl="0" rtl="0">
              <a:buNone/>
            </a:pPr>
            <a:r>
              <a:rPr lang="bg-BG" sz="3200" dirty="0"/>
              <a:t>     - It should be composed to destroy eggs and larvae. </a:t>
            </a:r>
          </a:p>
          <a:p>
            <a:pPr lvl="0" rtl="0">
              <a:buNone/>
            </a:pPr>
            <a:r>
              <a:rPr lang="bg-BG" sz="3200" dirty="0"/>
              <a:t>     - Control of human </a:t>
            </a:r>
            <a:r>
              <a:rPr lang="bg-BG" sz="3200" dirty="0" smtClean="0"/>
              <a:t>host</a:t>
            </a:r>
            <a:r>
              <a:rPr lang="en-US" sz="3200" dirty="0" smtClean="0"/>
              <a:t>.</a:t>
            </a:r>
            <a:r>
              <a:rPr lang="bg-BG" sz="3200" dirty="0" smtClean="0"/>
              <a:t> </a:t>
            </a:r>
            <a:endParaRPr lang="bg-BG" sz="3200" dirty="0"/>
          </a:p>
          <a:p>
            <a:pPr lvl="0" rtl="0">
              <a:buNone/>
            </a:pPr>
            <a:r>
              <a:rPr lang="bg-BG" sz="3200" dirty="0"/>
              <a:t>     - Health </a:t>
            </a:r>
            <a:r>
              <a:rPr lang="bg-BG" sz="3200" dirty="0" smtClean="0"/>
              <a:t>education</a:t>
            </a:r>
            <a:r>
              <a:rPr lang="en-US" sz="3200" dirty="0" smtClean="0"/>
              <a:t>.</a:t>
            </a:r>
            <a:r>
              <a:rPr lang="bg-BG" sz="3200" dirty="0" smtClean="0"/>
              <a:t> </a:t>
            </a:r>
            <a:endParaRPr lang="bg-BG" sz="3200"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535113"/>
            <a:ext cx="8229600" cy="1146175"/>
          </a:xfrm>
          <a:prstGeom prst="rect">
            <a:avLst/>
          </a:prstGeom>
          <a:noFill/>
          <a:ln>
            <a:noFill/>
          </a:ln>
        </p:spPr>
        <p:txBody>
          <a:bodyPr anchor="ctr"/>
          <a:lstStyle>
            <a:lvl1pPr lvl="0" rtl="0">
              <a:defRPr/>
            </a:lvl1pPr>
          </a:lstStyle>
          <a:p>
            <a:pPr lvl="0" rtl="0"/>
            <a:r>
              <a:rPr lang="bg-BG" b="1" i="1">
                <a:latin typeface="Calibri"/>
              </a:rPr>
              <a:t>ALUM</a:t>
            </a:r>
          </a:p>
        </p:txBody>
      </p:sp>
      <p:sp>
        <p:nvSpPr>
          <p:cNvPr id="3" name="Text Placeholder 2"/>
          <p:cNvSpPr txBox="1">
            <a:spLocks noGrp="1"/>
          </p:cNvSpPr>
          <p:nvPr>
            <p:ph type="body"/>
          </p:nvPr>
        </p:nvSpPr>
        <p:spPr>
          <a:xfrm>
            <a:off x="304800" y="304800"/>
            <a:ext cx="8534400" cy="6324600"/>
          </a:xfrm>
          <a:prstGeom prst="rect">
            <a:avLst/>
          </a:prstGeom>
          <a:noFill/>
          <a:ln>
            <a:noFill/>
          </a:ln>
        </p:spPr>
        <p:txBody>
          <a:bodyPr/>
          <a:lstStyle>
            <a:lvl1pPr lvl="0" rtl="0">
              <a:defRPr/>
            </a:lvl1pPr>
          </a:lstStyle>
          <a:p>
            <a:pPr lvl="0" rtl="0">
              <a:buNone/>
            </a:pPr>
            <a:r>
              <a:rPr lang="bg-BG" dirty="0">
                <a:latin typeface="Calibri"/>
              </a:rPr>
              <a:t>     </a:t>
            </a:r>
            <a:r>
              <a:rPr dirty="0">
                <a:latin typeface="Calibri"/>
              </a:rPr>
              <a:t>            </a:t>
            </a:r>
            <a:r>
              <a:rPr lang="bg-BG" sz="3600" dirty="0" smtClean="0">
                <a:latin typeface="Calibri"/>
              </a:rPr>
              <a:t>It</a:t>
            </a:r>
            <a:r>
              <a:rPr lang="en-US" sz="3600" dirty="0" smtClean="0">
                <a:latin typeface="Calibri"/>
              </a:rPr>
              <a:t> is</a:t>
            </a:r>
            <a:r>
              <a:rPr lang="bg-BG" sz="3600" dirty="0" smtClean="0">
                <a:latin typeface="Calibri"/>
              </a:rPr>
              <a:t> </a:t>
            </a:r>
            <a:r>
              <a:rPr lang="bg-BG" sz="3600" dirty="0">
                <a:latin typeface="Calibri"/>
              </a:rPr>
              <a:t>one of the chemical disinfectant used for purification of water. </a:t>
            </a:r>
          </a:p>
          <a:p>
            <a:pPr lvl="0" rtl="0">
              <a:lnSpc>
                <a:spcPct val="110000"/>
              </a:lnSpc>
              <a:buNone/>
            </a:pPr>
            <a:r>
              <a:rPr lang="bg-BG" sz="3600" dirty="0">
                <a:latin typeface="Calibri"/>
              </a:rPr>
              <a:t>      </a:t>
            </a:r>
            <a:r>
              <a:rPr sz="3600" dirty="0">
                <a:latin typeface="Calibri"/>
              </a:rPr>
              <a:t>        </a:t>
            </a:r>
            <a:r>
              <a:rPr lang="bg-BG" sz="3600" dirty="0">
                <a:latin typeface="Calibri"/>
              </a:rPr>
              <a:t>It  acts as a chemical coagulant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an odourless, colourless, crystalline substance with local astringent property &amp; sweetish </a:t>
            </a:r>
            <a:r>
              <a:rPr lang="bg-BG" sz="3600" dirty="0" smtClean="0">
                <a:latin typeface="Calibri"/>
              </a:rPr>
              <a:t>taste</a:t>
            </a:r>
            <a:r>
              <a:rPr lang="en-US" sz="3600" dirty="0" smtClean="0">
                <a:latin typeface="Calibri"/>
              </a:rPr>
              <a:t>.</a:t>
            </a:r>
            <a:r>
              <a:rPr lang="bg-BG" sz="3600" dirty="0" smtClean="0">
                <a:latin typeface="Calibri"/>
              </a:rPr>
              <a:t> </a:t>
            </a:r>
            <a:r>
              <a:rPr lang="en-US" sz="3600" dirty="0" smtClean="0">
                <a:latin typeface="Calibri"/>
              </a:rPr>
              <a:t>It is p</a:t>
            </a:r>
            <a:r>
              <a:rPr lang="bg-BG" sz="3600" dirty="0" smtClean="0">
                <a:latin typeface="Calibri"/>
              </a:rPr>
              <a:t>repared </a:t>
            </a:r>
            <a:r>
              <a:rPr lang="bg-BG" sz="3600" dirty="0">
                <a:latin typeface="Calibri"/>
              </a:rPr>
              <a:t>from </a:t>
            </a:r>
            <a:r>
              <a:rPr lang="bg-BG" sz="3600" dirty="0" smtClean="0">
                <a:latin typeface="Calibri"/>
              </a:rPr>
              <a:t>bo</a:t>
            </a:r>
            <a:r>
              <a:rPr lang="en-US" sz="3600" dirty="0" smtClean="0">
                <a:latin typeface="Calibri"/>
              </a:rPr>
              <a:t>x</a:t>
            </a:r>
            <a:r>
              <a:rPr lang="bg-BG" sz="3600" dirty="0" smtClean="0">
                <a:latin typeface="Calibri"/>
              </a:rPr>
              <a:t>ate </a:t>
            </a:r>
            <a:r>
              <a:rPr lang="bg-BG" sz="3600" dirty="0">
                <a:latin typeface="Calibri"/>
              </a:rPr>
              <a:t>and hydrogen  sulphate with addition of potassium or ammonia.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also used as an </a:t>
            </a:r>
            <a:r>
              <a:rPr lang="en-US" sz="3600" dirty="0" smtClean="0">
                <a:latin typeface="Calibri"/>
              </a:rPr>
              <a:t>adjuvant </a:t>
            </a:r>
            <a:r>
              <a:rPr lang="bg-BG" sz="3600" dirty="0" smtClean="0">
                <a:latin typeface="Calibri"/>
              </a:rPr>
              <a:t>in a</a:t>
            </a:r>
            <a:r>
              <a:rPr lang="en-US" sz="3600" dirty="0" smtClean="0">
                <a:latin typeface="Calibri"/>
              </a:rPr>
              <a:t>d</a:t>
            </a:r>
            <a:r>
              <a:rPr lang="bg-BG" sz="3600" dirty="0" smtClean="0">
                <a:latin typeface="Calibri"/>
              </a:rPr>
              <a:t>sorbed </a:t>
            </a:r>
            <a:r>
              <a:rPr lang="bg-BG" sz="3600" dirty="0">
                <a:latin typeface="Calibri"/>
              </a:rPr>
              <a:t>vaccine and </a:t>
            </a:r>
            <a:r>
              <a:rPr lang="bg-BG" sz="3600" dirty="0" smtClean="0">
                <a:latin typeface="Calibri"/>
              </a:rPr>
              <a:t>tox</a:t>
            </a:r>
            <a:r>
              <a:rPr lang="en-US" sz="3600" dirty="0" smtClean="0">
                <a:latin typeface="Calibri"/>
              </a:rPr>
              <a:t>o</a:t>
            </a:r>
            <a:r>
              <a:rPr lang="bg-BG" sz="3600" dirty="0" smtClean="0">
                <a:latin typeface="Calibri"/>
              </a:rPr>
              <a:t>ides</a:t>
            </a:r>
            <a:r>
              <a:rPr lang="bg-BG" sz="3600" dirty="0">
                <a:latin typeface="Calibri"/>
              </a:rPr>
              <a:t>. </a:t>
            </a:r>
          </a:p>
        </p:txBody>
      </p:sp>
    </p:spTree>
  </p:cSld>
  <p:clrMapOvr>
    <a:masterClrMapping/>
  </p:clrMapOvr>
  <p:transition>
    <p:fade/>
  </p:transition>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28596" y="1643050"/>
            <a:ext cx="8229600" cy="4506913"/>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Treatment :</a:t>
            </a:r>
          </a:p>
          <a:p>
            <a:pPr marL="0" lvl="0" indent="0" rtl="0">
              <a:buNone/>
            </a:pPr>
            <a:r>
              <a:rPr lang="bg-BG" sz="3200" b="1"/>
              <a:t>     </a:t>
            </a:r>
          </a:p>
          <a:p>
            <a:pPr marL="0" lvl="0" indent="0" rtl="0">
              <a:buNone/>
            </a:pPr>
            <a:r>
              <a:rPr lang="bg-BG" sz="3200" b="1"/>
              <a:t>         - </a:t>
            </a:r>
            <a:r>
              <a:rPr lang="bg-BG" sz="3200"/>
              <a:t>Anthelmintic Treatment </a:t>
            </a:r>
          </a:p>
          <a:p>
            <a:pPr marL="0" lvl="0" indent="0" rtl="0">
              <a:buNone/>
            </a:pPr>
            <a:r>
              <a:rPr lang="bg-BG" sz="3200"/>
              <a:t>         - Correction of Anaemia </a:t>
            </a:r>
          </a:p>
        </p:txBody>
      </p:sp>
    </p:spTree>
  </p:cSld>
  <p:clrMapOvr>
    <a:masterClrMapping/>
  </p:clrMapOvr>
  <p:transition>
    <p:fade/>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7150" y="-148308"/>
            <a:ext cx="9199774" cy="6882844"/>
          </a:xfrm>
          <a:prstGeom prst="rect">
            <a:avLst/>
          </a:prstGeom>
        </p:spPr>
      </p:pic>
    </p:spTree>
  </p:cSld>
  <p:clrMapOvr>
    <a:masterClrMapping/>
  </p:clrMapOvr>
  <p:transition>
    <p:fade/>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26064" y="-114340"/>
            <a:ext cx="9995150" cy="7004522"/>
          </a:xfrm>
          <a:prstGeom prst="rect">
            <a:avLst/>
          </a:prstGeom>
        </p:spPr>
      </p:pic>
    </p:spTree>
  </p:cSld>
  <p:clrMapOvr>
    <a:masterClrMapping/>
  </p:clrMapOvr>
  <p:transition>
    <p:fade/>
  </p:transition>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381000"/>
            <a:ext cx="8229600" cy="1146175"/>
          </a:xfrm>
          <a:prstGeom prst="rect">
            <a:avLst/>
          </a:prstGeom>
          <a:noFill/>
          <a:ln>
            <a:noFill/>
          </a:ln>
        </p:spPr>
        <p:txBody>
          <a:bodyPr anchor="ctr"/>
          <a:lstStyle>
            <a:lvl1pPr lvl="0" rtl="0">
              <a:defRPr/>
            </a:lvl1pPr>
          </a:lstStyle>
          <a:p>
            <a:pPr lvl="0" rtl="0"/>
            <a:r>
              <a:rPr lang="bg-BG" b="1">
                <a:effectLst>
                  <a:outerShdw blurRad="38100" dist="38100" dir="2700000" algn="tl">
                    <a:srgbClr val="000000">
                      <a:alpha val="43137"/>
                    </a:srgbClr>
                  </a:outerShdw>
                </a:effectLst>
              </a:rPr>
              <a:t>WUCHERERIA BANCROFTI </a:t>
            </a:r>
            <a:r>
              <a:t/>
            </a:r>
            <a:br/>
            <a:endParaRPr/>
          </a:p>
        </p:txBody>
      </p:sp>
      <p:sp>
        <p:nvSpPr>
          <p:cNvPr id="3" name="Text Placeholder 2"/>
          <p:cNvSpPr txBox="1">
            <a:spLocks noGrp="1"/>
          </p:cNvSpPr>
          <p:nvPr>
            <p:ph type="body"/>
          </p:nvPr>
        </p:nvSpPr>
        <p:spPr>
          <a:xfrm>
            <a:off x="381000" y="1600200"/>
            <a:ext cx="8229600" cy="4506913"/>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Life Cycle :</a:t>
            </a:r>
          </a:p>
          <a:p>
            <a:pPr marL="0" lvl="0" indent="0" rtl="0">
              <a:buNone/>
            </a:pPr>
            <a:r>
              <a:rPr lang="bg-BG" sz="3200" b="1" dirty="0"/>
              <a:t>       </a:t>
            </a:r>
            <a:r>
              <a:rPr lang="bg-BG" sz="3200" dirty="0"/>
              <a:t>It passes </a:t>
            </a:r>
            <a:r>
              <a:rPr lang="bg-BG" sz="3200" dirty="0" smtClean="0"/>
              <a:t>it's </a:t>
            </a:r>
            <a:r>
              <a:rPr lang="bg-BG" sz="3200" dirty="0"/>
              <a:t>life cycle in 2 hosts. Mam and mosquito. </a:t>
            </a:r>
          </a:p>
          <a:p>
            <a:pPr marL="0" lvl="0" indent="0" rtl="0">
              <a:buNone/>
            </a:pPr>
            <a:r>
              <a:rPr lang="bg-BG" sz="3200" b="1" dirty="0">
                <a:solidFill>
                  <a:schemeClr val="accent2">
                    <a:lumMod val="40000"/>
                    <a:lumOff val="60000"/>
                  </a:schemeClr>
                </a:solidFill>
              </a:rPr>
              <a:t>In Man :</a:t>
            </a:r>
          </a:p>
          <a:p>
            <a:pPr marL="0" lvl="0" indent="0" rtl="0">
              <a:buNone/>
            </a:pPr>
            <a:r>
              <a:rPr lang="bg-BG" sz="3200" b="1" dirty="0"/>
              <a:t>       </a:t>
            </a:r>
            <a:r>
              <a:rPr lang="bg-BG" sz="3200" dirty="0"/>
              <a:t>At the time of blood meal female Culex mosquito inject the third stage of wuchereria bancrofti by means of </a:t>
            </a:r>
            <a:r>
              <a:rPr lang="bg-BG" sz="3200" dirty="0" smtClean="0"/>
              <a:t>it</a:t>
            </a:r>
            <a:r>
              <a:rPr lang="en-US" sz="3200" dirty="0" smtClean="0"/>
              <a:t>’s </a:t>
            </a:r>
            <a:r>
              <a:rPr lang="bg-BG" sz="3200" dirty="0" smtClean="0"/>
              <a:t> pro</a:t>
            </a:r>
            <a:r>
              <a:rPr lang="en-US" sz="3200" dirty="0" smtClean="0"/>
              <a:t>b</a:t>
            </a:r>
            <a:r>
              <a:rPr lang="bg-BG" sz="3200" dirty="0" smtClean="0"/>
              <a:t>osis</a:t>
            </a:r>
            <a:r>
              <a:rPr lang="bg-BG" sz="3200" dirty="0"/>
              <a:t>. But it does not inject directly into the bloodstream</a:t>
            </a:r>
            <a:r>
              <a:rPr lang="bg-BG" sz="3200" b="1" dirty="0"/>
              <a:t>. </a:t>
            </a:r>
          </a:p>
        </p:txBody>
      </p:sp>
    </p:spTree>
  </p:cSld>
  <p:clrMapOvr>
    <a:masterClrMapping/>
  </p:clrMapOvr>
  <p:transition>
    <p:fade/>
  </p:transition>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85720" y="571480"/>
            <a:ext cx="8534400" cy="5965825"/>
          </a:xfrm>
          <a:prstGeom prst="rect">
            <a:avLst/>
          </a:prstGeom>
          <a:noFill/>
          <a:ln>
            <a:noFill/>
          </a:ln>
        </p:spPr>
        <p:txBody>
          <a:bodyPr/>
          <a:lstStyle>
            <a:lvl1pPr lvl="0" rtl="0">
              <a:defRPr/>
            </a:lvl1pPr>
          </a:lstStyle>
          <a:p>
            <a:pPr marL="0" lvl="0" indent="0" rtl="0">
              <a:buNone/>
            </a:pPr>
            <a:r>
              <a:rPr lang="bg-BG" sz="3200" dirty="0" smtClean="0"/>
              <a:t>       </a:t>
            </a:r>
            <a:r>
              <a:rPr sz="3200" smtClean="0"/>
              <a:t> </a:t>
            </a:r>
            <a:r>
              <a:rPr lang="bg-BG" sz="3200" dirty="0" smtClean="0"/>
              <a:t>After the larva reaches the lymphatic channel </a:t>
            </a:r>
            <a:r>
              <a:rPr lang="en-US" sz="3200" dirty="0" smtClean="0"/>
              <a:t>it </a:t>
            </a:r>
            <a:r>
              <a:rPr lang="bg-BG" sz="3200" dirty="0" smtClean="0"/>
              <a:t>ultimately </a:t>
            </a:r>
            <a:r>
              <a:rPr lang="bg-BG" sz="3200" dirty="0"/>
              <a:t>settles down at inguinal, scrotal and abdominal lymph glands where </a:t>
            </a:r>
            <a:r>
              <a:rPr lang="bg-BG" sz="3200" dirty="0" smtClean="0"/>
              <a:t>it </a:t>
            </a:r>
            <a:r>
              <a:rPr lang="bg-BG" sz="3200" dirty="0"/>
              <a:t>grows as an adult form. </a:t>
            </a:r>
          </a:p>
          <a:p>
            <a:pPr marL="0" lvl="0" indent="0" rtl="0">
              <a:buNone/>
            </a:pPr>
            <a:r>
              <a:rPr lang="bg-BG" sz="3200" dirty="0"/>
              <a:t>In Mosquito :</a:t>
            </a:r>
          </a:p>
          <a:p>
            <a:pPr marL="0" lvl="0" indent="0" rtl="0">
              <a:buNone/>
            </a:pPr>
            <a:r>
              <a:rPr lang="bg-BG" sz="3200" dirty="0"/>
              <a:t>        The female Culex mosquito takes the larva during the blood </a:t>
            </a:r>
            <a:r>
              <a:rPr lang="bg-BG" sz="3200" dirty="0" smtClean="0"/>
              <a:t>meal</a:t>
            </a:r>
            <a:r>
              <a:rPr lang="en-US" sz="3200" dirty="0" smtClean="0"/>
              <a:t>.</a:t>
            </a:r>
            <a:r>
              <a:rPr lang="bg-BG" sz="3200" dirty="0" smtClean="0"/>
              <a:t> </a:t>
            </a:r>
            <a:r>
              <a:rPr lang="en-US" sz="3200" dirty="0" smtClean="0"/>
              <a:t>I</a:t>
            </a:r>
            <a:r>
              <a:rPr lang="bg-BG" sz="3200" dirty="0" smtClean="0"/>
              <a:t>n the</a:t>
            </a:r>
            <a:r>
              <a:rPr lang="en-US" sz="3200" dirty="0" smtClean="0"/>
              <a:t> </a:t>
            </a:r>
            <a:r>
              <a:rPr lang="bg-BG" sz="3200" dirty="0" smtClean="0"/>
              <a:t>stomach</a:t>
            </a:r>
            <a:r>
              <a:rPr lang="en-US" sz="3200" dirty="0" smtClean="0"/>
              <a:t>,</a:t>
            </a:r>
            <a:r>
              <a:rPr lang="bg-BG" sz="3200" dirty="0" smtClean="0"/>
              <a:t> </a:t>
            </a:r>
            <a:r>
              <a:rPr lang="en-US" sz="3200" dirty="0" smtClean="0"/>
              <a:t>t</a:t>
            </a:r>
            <a:r>
              <a:rPr lang="bg-BG" sz="3200" dirty="0" smtClean="0"/>
              <a:t>he </a:t>
            </a:r>
            <a:r>
              <a:rPr lang="bg-BG" sz="3200" dirty="0"/>
              <a:t>larva casts of the </a:t>
            </a:r>
            <a:r>
              <a:rPr lang="bg-BG" sz="3200" dirty="0" smtClean="0"/>
              <a:t>sheath</a:t>
            </a:r>
            <a:r>
              <a:rPr lang="en-US" sz="3200" dirty="0" smtClean="0"/>
              <a:t> and</a:t>
            </a:r>
            <a:r>
              <a:rPr lang="bg-BG" sz="3200" dirty="0" smtClean="0"/>
              <a:t> </a:t>
            </a:r>
            <a:r>
              <a:rPr lang="bg-BG" sz="3200" dirty="0"/>
              <a:t>penetrate the </a:t>
            </a:r>
            <a:r>
              <a:rPr lang="bg-BG" sz="3200" dirty="0" smtClean="0"/>
              <a:t>g</a:t>
            </a:r>
            <a:r>
              <a:rPr lang="en-US" sz="3200" dirty="0" err="1" smtClean="0"/>
              <a:t>ut</a:t>
            </a:r>
            <a:r>
              <a:rPr lang="bg-BG" sz="3200" dirty="0" smtClean="0"/>
              <a:t> </a:t>
            </a:r>
            <a:r>
              <a:rPr lang="bg-BG" sz="3200" dirty="0"/>
              <a:t>wall and migrate to the thoracic muscles of mosquito and then to </a:t>
            </a:r>
            <a:r>
              <a:rPr lang="bg-BG" sz="3200" dirty="0" smtClean="0"/>
              <a:t>pro</a:t>
            </a:r>
            <a:r>
              <a:rPr lang="en-US" sz="3200" dirty="0" smtClean="0"/>
              <a:t>b</a:t>
            </a:r>
            <a:r>
              <a:rPr lang="bg-BG" sz="3200" dirty="0" smtClean="0"/>
              <a:t>osis</a:t>
            </a:r>
            <a:r>
              <a:rPr lang="bg-BG" sz="3200" dirty="0"/>
              <a:t>. </a:t>
            </a:r>
          </a:p>
        </p:txBody>
      </p:sp>
    </p:spTree>
  </p:cSld>
  <p:clrMapOvr>
    <a:masterClrMapping/>
  </p:clrMapOvr>
  <p:transition>
    <p:fade/>
  </p:transition>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508000"/>
            <a:ext cx="8305800" cy="5969000"/>
          </a:xfrm>
          <a:prstGeom prst="rect">
            <a:avLst/>
          </a:prstGeom>
          <a:noFill/>
          <a:ln>
            <a:noFill/>
          </a:ln>
        </p:spPr>
        <p:txBody>
          <a:bodyPr>
            <a:normAutofit lnSpcReduction="10000"/>
          </a:bodyPr>
          <a:lstStyle>
            <a:lvl1pPr lvl="0" rtl="0">
              <a:defRPr/>
            </a:lvl1pPr>
          </a:lstStyle>
          <a:p>
            <a:pPr marL="0" lvl="0" indent="0" rtl="0">
              <a:buNone/>
            </a:pPr>
            <a:r>
              <a:rPr lang="bg-BG" sz="3200" b="1" dirty="0">
                <a:solidFill>
                  <a:schemeClr val="accent2">
                    <a:lumMod val="40000"/>
                    <a:lumOff val="60000"/>
                  </a:schemeClr>
                </a:solidFill>
              </a:rPr>
              <a:t>Filariasis :</a:t>
            </a:r>
          </a:p>
          <a:p>
            <a:pPr marL="0" lvl="0" indent="0" rtl="0">
              <a:buNone/>
            </a:pPr>
            <a:r>
              <a:rPr lang="bg-BG" sz="3200" b="1" dirty="0"/>
              <a:t>    </a:t>
            </a:r>
            <a:r>
              <a:rPr lang="bg-BG" sz="3200" dirty="0"/>
              <a:t>This is the disease caused by the wuchereria bancrofti. </a:t>
            </a:r>
          </a:p>
          <a:p>
            <a:pPr marL="0" lvl="0" indent="0" rtl="0">
              <a:buNone/>
            </a:pPr>
            <a:r>
              <a:rPr lang="bg-BG" sz="3200" b="1" dirty="0">
                <a:solidFill>
                  <a:schemeClr val="accent2">
                    <a:lumMod val="40000"/>
                    <a:lumOff val="60000"/>
                  </a:schemeClr>
                </a:solidFill>
              </a:rPr>
              <a:t>Prevention and Control :</a:t>
            </a:r>
          </a:p>
          <a:p>
            <a:pPr marL="0" lvl="0" indent="0" rtl="0">
              <a:buNone/>
            </a:pPr>
            <a:r>
              <a:rPr lang="bg-BG" sz="3200" b="1" dirty="0"/>
              <a:t>     </a:t>
            </a:r>
            <a:r>
              <a:rPr lang="bg-BG" sz="3200" dirty="0"/>
              <a:t>a) Vector Control </a:t>
            </a:r>
          </a:p>
          <a:p>
            <a:pPr marL="0" lvl="0" indent="0" rtl="0">
              <a:buNone/>
            </a:pPr>
            <a:r>
              <a:rPr lang="bg-BG" sz="3200" dirty="0"/>
              <a:t>     b) Treatment </a:t>
            </a:r>
          </a:p>
          <a:p>
            <a:pPr marL="0" lvl="0" indent="0" rtl="0">
              <a:buNone/>
            </a:pPr>
            <a:r>
              <a:rPr lang="bg-BG" sz="3200" b="1" dirty="0">
                <a:solidFill>
                  <a:schemeClr val="accent2">
                    <a:lumMod val="40000"/>
                    <a:lumOff val="60000"/>
                  </a:schemeClr>
                </a:solidFill>
              </a:rPr>
              <a:t>Vector Control :</a:t>
            </a:r>
          </a:p>
          <a:p>
            <a:pPr marL="0" lvl="0" indent="0" rtl="0">
              <a:buNone/>
            </a:pPr>
            <a:r>
              <a:rPr lang="bg-BG" sz="3200" b="1" dirty="0"/>
              <a:t>      </a:t>
            </a:r>
            <a:r>
              <a:rPr lang="bg-BG" sz="3200" dirty="0"/>
              <a:t>Anti larval measure by eliminating breeding places by providing </a:t>
            </a:r>
            <a:r>
              <a:rPr lang="bg-BG" sz="3200" dirty="0" smtClean="0"/>
              <a:t> </a:t>
            </a:r>
            <a:r>
              <a:rPr lang="bg-BG" sz="3200" dirty="0"/>
              <a:t>adequate sanitation and underground water system. Anti larval measures as follows </a:t>
            </a:r>
          </a:p>
        </p:txBody>
      </p:sp>
    </p:spTree>
  </p:cSld>
  <p:clrMapOvr>
    <a:masterClrMapping/>
  </p:clrMapOvr>
  <p:transition>
    <p:fade/>
  </p:transition>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152400"/>
            <a:ext cx="8001000" cy="6477000"/>
          </a:xfrm>
          <a:prstGeom prst="rect">
            <a:avLst/>
          </a:prstGeom>
          <a:noFill/>
          <a:ln>
            <a:noFill/>
          </a:ln>
        </p:spPr>
        <p:txBody>
          <a:bodyPr>
            <a:normAutofit lnSpcReduction="10000"/>
          </a:bodyPr>
          <a:lstStyle>
            <a:lvl1pPr lvl="0" rtl="0">
              <a:defRPr/>
            </a:lvl1pPr>
          </a:lstStyle>
          <a:p>
            <a:pPr lvl="0" rtl="0">
              <a:buNone/>
            </a:pPr>
            <a:r>
              <a:rPr lang="bg-BG" sz="3200" b="1" dirty="0">
                <a:solidFill>
                  <a:schemeClr val="accent2">
                    <a:lumMod val="40000"/>
                    <a:lumOff val="60000"/>
                  </a:schemeClr>
                </a:solidFill>
              </a:rPr>
              <a:t>Chemical Control :</a:t>
            </a:r>
          </a:p>
          <a:p>
            <a:pPr lvl="0" rtl="0">
              <a:buNone/>
            </a:pPr>
            <a:r>
              <a:rPr lang="bg-BG" sz="3200" dirty="0"/>
              <a:t>    </a:t>
            </a:r>
            <a:r>
              <a:rPr sz="3200"/>
              <a:t>     </a:t>
            </a:r>
            <a:r>
              <a:rPr lang="bg-BG" sz="3200" dirty="0"/>
              <a:t>Application of mosquito larvicidal oils,organophosphorus larvicides once a week in all breeding places. </a:t>
            </a:r>
          </a:p>
          <a:p>
            <a:pPr lvl="0" rtl="0">
              <a:buNone/>
            </a:pPr>
            <a:r>
              <a:rPr lang="bg-BG" sz="3200" dirty="0"/>
              <a:t>    </a:t>
            </a:r>
            <a:r>
              <a:rPr sz="3200"/>
              <a:t>     </a:t>
            </a:r>
            <a:r>
              <a:rPr lang="bg-BG" sz="3200" dirty="0"/>
              <a:t>Removal of adequate vegetation, removal of all </a:t>
            </a:r>
            <a:r>
              <a:rPr lang="bg-BG" sz="3200" dirty="0" smtClean="0"/>
              <a:t>aquat</a:t>
            </a:r>
            <a:r>
              <a:rPr lang="en-US" sz="3200" dirty="0" err="1" smtClean="0"/>
              <a:t>ic</a:t>
            </a:r>
            <a:r>
              <a:rPr lang="bg-BG" sz="3200" dirty="0" smtClean="0"/>
              <a:t> </a:t>
            </a:r>
            <a:r>
              <a:rPr lang="bg-BG" sz="3200" dirty="0"/>
              <a:t>plants and convert the ponds into fish or lotus culture. </a:t>
            </a:r>
          </a:p>
          <a:p>
            <a:pPr lvl="0" rtl="0">
              <a:buNone/>
            </a:pPr>
            <a:r>
              <a:rPr lang="bg-BG" sz="3200" b="1" dirty="0">
                <a:solidFill>
                  <a:schemeClr val="accent2">
                    <a:lumMod val="40000"/>
                    <a:lumOff val="60000"/>
                  </a:schemeClr>
                </a:solidFill>
              </a:rPr>
              <a:t>Anti adult measures :</a:t>
            </a:r>
          </a:p>
          <a:p>
            <a:pPr lvl="0" rtl="0">
              <a:buNone/>
            </a:pPr>
            <a:r>
              <a:rPr lang="bg-BG" sz="3200" dirty="0"/>
              <a:t>    </a:t>
            </a:r>
            <a:r>
              <a:rPr sz="3200"/>
              <a:t>    </a:t>
            </a:r>
            <a:r>
              <a:rPr lang="bg-BG" sz="3200" dirty="0"/>
              <a:t>Residual sprays are used to kill the adult mosquito. </a:t>
            </a:r>
          </a:p>
          <a:p>
            <a:pPr lvl="0" rtl="0">
              <a:buNone/>
            </a:pPr>
            <a:r>
              <a:rPr lang="bg-BG" sz="3200" b="1" dirty="0">
                <a:solidFill>
                  <a:schemeClr val="accent2">
                    <a:lumMod val="40000"/>
                    <a:lumOff val="60000"/>
                  </a:schemeClr>
                </a:solidFill>
              </a:rPr>
              <a:t>Personal prophylaxis :</a:t>
            </a:r>
          </a:p>
          <a:p>
            <a:pPr lvl="0" rtl="0">
              <a:buNone/>
            </a:pPr>
            <a:r>
              <a:rPr lang="bg-BG" sz="3200" b="1" dirty="0"/>
              <a:t>     </a:t>
            </a:r>
            <a:r>
              <a:rPr sz="3200" b="1"/>
              <a:t>   </a:t>
            </a:r>
            <a:r>
              <a:rPr lang="bg-BG" sz="3200" dirty="0"/>
              <a:t>Avoid mosquito bites by using mosquito nets and repellents.</a:t>
            </a:r>
          </a:p>
        </p:txBody>
      </p:sp>
    </p:spTree>
  </p:cSld>
  <p:clrMapOvr>
    <a:masterClrMapping/>
  </p:clrMapOvr>
  <p:transition>
    <p:fade/>
  </p:transition>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676400" y="381000"/>
            <a:ext cx="5334000" cy="1146175"/>
          </a:xfrm>
          <a:prstGeom prst="rect">
            <a:avLst/>
          </a:prstGeom>
          <a:noFill/>
          <a:ln>
            <a:noFill/>
          </a:ln>
        </p:spPr>
        <p:txBody>
          <a:bodyPr anchor="ctr"/>
          <a:lstStyle>
            <a:lvl1pPr lvl="0" rtl="0">
              <a:defRPr/>
            </a:lvl1pPr>
          </a:lstStyle>
          <a:p>
            <a:pPr lvl="0" algn="ctr" rtl="0"/>
            <a:r>
              <a:rPr b="1">
                <a:effectLst>
                  <a:outerShdw blurRad="38100" dist="38100" dir="2700000" algn="tl">
                    <a:srgbClr val="000000">
                      <a:alpha val="43137"/>
                    </a:srgbClr>
                  </a:outerShdw>
                </a:effectLst>
              </a:rPr>
              <a:t>   </a:t>
            </a:r>
            <a:r>
              <a:t/>
            </a:r>
            <a:br/>
            <a:r>
              <a:rPr lang="bg-BG" b="1">
                <a:effectLst>
                  <a:outerShdw blurRad="38100" dist="38100" dir="2700000" algn="tl">
                    <a:srgbClr val="000000">
                      <a:alpha val="43137"/>
                    </a:srgbClr>
                  </a:outerShdw>
                </a:effectLst>
              </a:rPr>
              <a:t>PLASMODIUM VIVAX </a:t>
            </a:r>
            <a:r>
              <a:t/>
            </a:r>
            <a:br/>
            <a:endParaRPr/>
          </a:p>
        </p:txBody>
      </p:sp>
      <p:sp>
        <p:nvSpPr>
          <p:cNvPr id="3" name="Text Placeholder 2"/>
          <p:cNvSpPr txBox="1">
            <a:spLocks noGrp="1"/>
          </p:cNvSpPr>
          <p:nvPr>
            <p:ph type="body"/>
          </p:nvPr>
        </p:nvSpPr>
        <p:spPr>
          <a:xfrm>
            <a:off x="285720" y="1643050"/>
            <a:ext cx="8610600" cy="4721225"/>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Life Cycle :</a:t>
            </a:r>
          </a:p>
          <a:p>
            <a:pPr marL="0" lvl="0" indent="0" rtl="0">
              <a:buNone/>
            </a:pPr>
            <a:r>
              <a:rPr lang="bg-BG" sz="3200" b="1"/>
              <a:t>      </a:t>
            </a:r>
            <a:r>
              <a:rPr lang="bg-BG" sz="3200"/>
              <a:t>Two cycles of development are seen </a:t>
            </a:r>
          </a:p>
          <a:p>
            <a:pPr marL="0" lvl="0" indent="0" rtl="0">
              <a:buNone/>
            </a:pPr>
            <a:r>
              <a:rPr lang="bg-BG" sz="3200"/>
              <a:t>             1. Asexual </a:t>
            </a:r>
          </a:p>
          <a:p>
            <a:pPr marL="0" lvl="0" indent="0" rtl="0">
              <a:buNone/>
            </a:pPr>
            <a:r>
              <a:rPr lang="bg-BG" sz="3200"/>
              <a:t>             2. Sexual </a:t>
            </a:r>
          </a:p>
          <a:p>
            <a:pPr marL="0" lvl="0" indent="0" rtl="0">
              <a:buNone/>
            </a:pPr>
            <a:r>
              <a:rPr lang="bg-BG" sz="3200" b="1">
                <a:solidFill>
                  <a:schemeClr val="accent2">
                    <a:lumMod val="40000"/>
                    <a:lumOff val="60000"/>
                  </a:schemeClr>
                </a:solidFill>
              </a:rPr>
              <a:t>Sexual Cycle :</a:t>
            </a:r>
          </a:p>
          <a:p>
            <a:pPr marL="0" lvl="0" indent="0" rtl="0">
              <a:buNone/>
            </a:pPr>
            <a:r>
              <a:rPr lang="bg-BG" sz="3200" b="1"/>
              <a:t>        </a:t>
            </a:r>
            <a:r>
              <a:rPr lang="bg-BG" sz="3200"/>
              <a:t>Sexual cycle begins when gametocytes are taken by the vector mosquito when feeding from the infected persons.</a:t>
            </a:r>
          </a:p>
        </p:txBody>
      </p:sp>
    </p:spTree>
  </p:cSld>
  <p:clrMapOvr>
    <a:masterClrMapping/>
  </p:clrMapOvr>
  <p:transition>
    <p:fade/>
  </p:transition>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457200"/>
            <a:ext cx="8458200" cy="6011864"/>
          </a:xfrm>
          <a:prstGeom prst="rect">
            <a:avLst/>
          </a:prstGeom>
          <a:noFill/>
          <a:ln>
            <a:noFill/>
          </a:ln>
        </p:spPr>
        <p:txBody>
          <a:bodyPr/>
          <a:lstStyle>
            <a:lvl1pPr lvl="0" rtl="0">
              <a:defRPr/>
            </a:lvl1pPr>
          </a:lstStyle>
          <a:p>
            <a:pPr lvl="0" rtl="0">
              <a:buNone/>
            </a:pPr>
            <a:r>
              <a:rPr lang="bg-BG" dirty="0"/>
              <a:t>        </a:t>
            </a:r>
            <a:r>
              <a:rPr/>
              <a:t>         </a:t>
            </a:r>
            <a:r>
              <a:rPr lang="bg-BG" sz="3200" dirty="0"/>
              <a:t>The gametocytes continue further development in the mosquito. </a:t>
            </a:r>
            <a:r>
              <a:rPr lang="bg-BG" sz="3200" dirty="0" smtClean="0"/>
              <a:t>E</a:t>
            </a:r>
            <a:r>
              <a:rPr lang="en-US" sz="3200" dirty="0" smtClean="0"/>
              <a:t>x</a:t>
            </a:r>
            <a:r>
              <a:rPr lang="bg-BG" sz="3200" dirty="0" smtClean="0"/>
              <a:t>flagellation </a:t>
            </a:r>
            <a:r>
              <a:rPr lang="bg-BG" sz="3200" dirty="0"/>
              <a:t>occurs in the stomach of mosquito.  4 - 8 thread like filaments called microgametes are developed from the male gametocyte.</a:t>
            </a:r>
          </a:p>
          <a:p>
            <a:pPr lvl="0" rtl="0">
              <a:buNone/>
            </a:pPr>
            <a:r>
              <a:rPr lang="bg-BG" sz="3200" dirty="0"/>
              <a:t>         </a:t>
            </a:r>
          </a:p>
          <a:p>
            <a:pPr lvl="0" rtl="0">
              <a:buNone/>
            </a:pPr>
            <a:r>
              <a:rPr lang="bg-BG" sz="3200" dirty="0"/>
              <a:t>        </a:t>
            </a:r>
            <a:r>
              <a:rPr sz="3200"/>
              <a:t>         </a:t>
            </a:r>
            <a:r>
              <a:rPr lang="bg-BG" sz="3200" dirty="0"/>
              <a:t>The female gametocyte undergoes a process of maturation and forms macrogametes. Fusion takes place with micro and macrogametes and zygote form.</a:t>
            </a:r>
          </a:p>
          <a:p>
            <a:pPr lvl="0" rtl="0">
              <a:buNone/>
            </a:pPr>
            <a:r>
              <a:rPr lang="bg-BG" sz="3200" dirty="0"/>
              <a:t> </a:t>
            </a:r>
          </a:p>
        </p:txBody>
      </p:sp>
    </p:spTree>
  </p:cSld>
  <p:clrMapOvr>
    <a:masterClrMapping/>
  </p:clrMapOvr>
  <p:transition>
    <p:fade/>
  </p:transition>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688975"/>
            <a:ext cx="8077200" cy="5421313"/>
          </a:xfrm>
          <a:prstGeom prst="rect">
            <a:avLst/>
          </a:prstGeom>
          <a:noFill/>
          <a:ln>
            <a:noFill/>
          </a:ln>
        </p:spPr>
        <p:txBody>
          <a:bodyPr/>
          <a:lstStyle>
            <a:lvl1pPr lvl="0" rtl="0">
              <a:defRPr/>
            </a:lvl1pPr>
          </a:lstStyle>
          <a:p>
            <a:pPr lvl="0" rtl="0">
              <a:buNone/>
            </a:pPr>
            <a:r>
              <a:rPr lang="bg-BG" dirty="0"/>
              <a:t>             </a:t>
            </a:r>
            <a:r>
              <a:rPr lang="bg-BG" sz="3200" dirty="0"/>
              <a:t>After 18 - 24 hrs it becomes motile known as ookinate. It penetrates the stomach wall and develops sporozoite. It migrates to the salivary glands of mosquito and becomes infective </a:t>
            </a:r>
            <a:r>
              <a:rPr lang="bg-BG" sz="3200" dirty="0" smtClean="0"/>
              <a:t>for</a:t>
            </a:r>
            <a:r>
              <a:rPr lang="en-US" sz="3200" dirty="0" smtClean="0"/>
              <a:t>m within</a:t>
            </a:r>
            <a:r>
              <a:rPr lang="bg-BG" sz="3200" dirty="0" smtClean="0"/>
              <a:t> 10 </a:t>
            </a:r>
            <a:r>
              <a:rPr lang="bg-BG" sz="3200" dirty="0"/>
              <a:t>- 20 days.</a:t>
            </a:r>
          </a:p>
          <a:p>
            <a:pPr lvl="0" rtl="0">
              <a:buNone/>
            </a:pPr>
            <a:r>
              <a:rPr lang="bg-BG" sz="3200" b="1" dirty="0">
                <a:solidFill>
                  <a:schemeClr val="accent2">
                    <a:lumMod val="40000"/>
                    <a:lumOff val="60000"/>
                  </a:schemeClr>
                </a:solidFill>
              </a:rPr>
              <a:t>Asexual Cycle :</a:t>
            </a:r>
          </a:p>
          <a:p>
            <a:pPr lvl="0" rtl="0">
              <a:buNone/>
            </a:pPr>
            <a:r>
              <a:rPr lang="bg-BG" sz="3200" dirty="0"/>
              <a:t>             It begins when an infected mosquito bites a person and inject sporozoites. There are four phases described in human cycle. </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4011613" cy="3319463"/>
          </a:xfrm>
          <a:prstGeom prst="rect">
            <a:avLst/>
          </a:prstGeom>
          <a:noFill/>
        </p:spPr>
      </p:pic>
      <p:pic>
        <p:nvPicPr>
          <p:cNvPr id="3" name="Picture 2"/>
          <p:cNvPicPr/>
          <p:nvPr/>
        </p:nvPicPr>
        <p:blipFill>
          <a:blip r:embed="rId4"/>
          <a:srcRect/>
          <a:stretch>
            <a:fillRect/>
          </a:stretch>
        </p:blipFill>
        <p:spPr>
          <a:xfrm>
            <a:off x="4011613" y="2780928"/>
            <a:ext cx="5132387" cy="4145335"/>
          </a:xfrm>
          <a:prstGeom prst="rect">
            <a:avLst/>
          </a:prstGeom>
          <a:noFill/>
        </p:spPr>
      </p:pic>
    </p:spTree>
  </p:cSld>
  <p:clrMapOvr>
    <a:masterClrMapping/>
  </p:clrMapOvr>
  <p:transition>
    <p:fade/>
  </p:transition>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09600" y="1408113"/>
            <a:ext cx="8077200" cy="4551362"/>
          </a:xfrm>
          <a:prstGeom prst="rect">
            <a:avLst/>
          </a:prstGeom>
          <a:noFill/>
          <a:ln>
            <a:noFill/>
          </a:ln>
        </p:spPr>
        <p:txBody>
          <a:bodyPr/>
          <a:lstStyle>
            <a:lvl1pPr lvl="0" rtl="0">
              <a:defRPr/>
            </a:lvl1pPr>
          </a:lstStyle>
          <a:p>
            <a:pPr marL="0" lvl="0" indent="0" rtl="0">
              <a:buNone/>
            </a:pPr>
            <a:r>
              <a:rPr lang="bg-BG" sz="3200" b="1" dirty="0" smtClean="0">
                <a:solidFill>
                  <a:schemeClr val="accent2">
                    <a:lumMod val="40000"/>
                    <a:lumOff val="60000"/>
                  </a:schemeClr>
                </a:solidFill>
              </a:rPr>
              <a:t>1. HEPATIC PHASE :</a:t>
            </a:r>
          </a:p>
          <a:p>
            <a:pPr marL="0" lvl="0" indent="0">
              <a:buNone/>
            </a:pPr>
            <a:r>
              <a:rPr lang="bg-BG" sz="3200" dirty="0" smtClean="0"/>
              <a:t>           Th</a:t>
            </a:r>
            <a:r>
              <a:rPr lang="en-US" sz="3200" dirty="0" smtClean="0"/>
              <a:t>e</a:t>
            </a:r>
            <a:r>
              <a:rPr lang="bg-BG" sz="3200" dirty="0" smtClean="0"/>
              <a:t> </a:t>
            </a:r>
            <a:r>
              <a:rPr lang="bg-BG" sz="3200" dirty="0"/>
              <a:t>sporozoite dissappears with in 60 minutes from the peripheral circulation. Many of them are destroyed by phagocytes but some of them reach the liver cells. After 1 - 2 weeks of development they becomes hepatic schizonts which burst releasing a </a:t>
            </a:r>
            <a:r>
              <a:rPr lang="bg-BG" sz="3200" dirty="0" smtClean="0"/>
              <a:t>show</a:t>
            </a:r>
            <a:r>
              <a:rPr lang="en-US" sz="3200" dirty="0" err="1" smtClean="0"/>
              <a:t>er</a:t>
            </a:r>
            <a:r>
              <a:rPr lang="en-US" sz="3200" dirty="0" smtClean="0"/>
              <a:t> </a:t>
            </a:r>
            <a:r>
              <a:rPr lang="bg-BG" sz="3200" dirty="0" smtClean="0"/>
              <a:t>of </a:t>
            </a:r>
            <a:r>
              <a:rPr lang="bg-BG" sz="3200" dirty="0"/>
              <a:t>merozoites. </a:t>
            </a:r>
          </a:p>
        </p:txBody>
      </p:sp>
    </p:spTree>
  </p:cSld>
  <p:clrMapOvr>
    <a:masterClrMapping/>
  </p:clrMapOvr>
  <p:transition>
    <p:fade/>
  </p:transition>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1066800"/>
            <a:ext cx="8231188" cy="4451350"/>
          </a:xfrm>
          <a:prstGeom prst="rect">
            <a:avLst/>
          </a:prstGeom>
          <a:noFill/>
          <a:ln>
            <a:noFill/>
          </a:ln>
        </p:spPr>
        <p:txBody>
          <a:bodyPr/>
          <a:lstStyle>
            <a:lvl1pPr lvl="0" rtl="0">
              <a:defRPr/>
            </a:lvl1pPr>
          </a:lstStyle>
          <a:p>
            <a:pPr lvl="0" rtl="0">
              <a:buNone/>
            </a:pPr>
            <a:r>
              <a:rPr lang="bg-BG" b="1" dirty="0">
                <a:solidFill>
                  <a:schemeClr val="accent2">
                    <a:lumMod val="40000"/>
                    <a:lumOff val="60000"/>
                  </a:schemeClr>
                </a:solidFill>
              </a:rPr>
              <a:t> </a:t>
            </a:r>
            <a:r>
              <a:rPr lang="bg-BG" sz="3200" b="1" dirty="0" smtClean="0">
                <a:solidFill>
                  <a:schemeClr val="accent2">
                    <a:lumMod val="40000"/>
                    <a:lumOff val="60000"/>
                  </a:schemeClr>
                </a:solidFill>
              </a:rPr>
              <a:t>2. ERYTHROCYTIC PHASE: </a:t>
            </a:r>
            <a:endParaRPr lang="bg-BG" sz="3200" b="1" dirty="0">
              <a:solidFill>
                <a:schemeClr val="accent2">
                  <a:lumMod val="40000"/>
                  <a:lumOff val="60000"/>
                </a:schemeClr>
              </a:solidFill>
            </a:endParaRPr>
          </a:p>
          <a:p>
            <a:pPr lvl="0" rtl="0">
              <a:buNone/>
            </a:pPr>
            <a:r>
              <a:rPr lang="bg-BG" sz="3200" dirty="0"/>
              <a:t>          Many of the merozoites are quickly destroyed but a significant number </a:t>
            </a:r>
            <a:r>
              <a:rPr lang="bg-BG" sz="3200" dirty="0" smtClean="0"/>
              <a:t>attach</a:t>
            </a:r>
            <a:r>
              <a:rPr lang="en-US" sz="3200" dirty="0" err="1" smtClean="0"/>
              <a:t>ed</a:t>
            </a:r>
            <a:r>
              <a:rPr lang="bg-BG" sz="3200" dirty="0" smtClean="0"/>
              <a:t> </a:t>
            </a:r>
            <a:r>
              <a:rPr lang="bg-BG" sz="3200" dirty="0"/>
              <a:t>to </a:t>
            </a:r>
            <a:r>
              <a:rPr lang="bg-BG" sz="3200" dirty="0" smtClean="0"/>
              <a:t>th</a:t>
            </a:r>
            <a:r>
              <a:rPr lang="en-US" sz="3200" dirty="0" smtClean="0"/>
              <a:t>e</a:t>
            </a:r>
            <a:r>
              <a:rPr lang="bg-BG" sz="3200" dirty="0" smtClean="0"/>
              <a:t> </a:t>
            </a:r>
            <a:r>
              <a:rPr lang="bg-BG" sz="3200" dirty="0"/>
              <a:t>specific receptor site </a:t>
            </a:r>
            <a:r>
              <a:rPr lang="bg-BG" sz="3200" dirty="0" smtClean="0"/>
              <a:t>o</a:t>
            </a:r>
            <a:r>
              <a:rPr lang="en-US" sz="3200" dirty="0" smtClean="0"/>
              <a:t>f</a:t>
            </a:r>
            <a:r>
              <a:rPr lang="bg-BG" sz="3200" dirty="0" smtClean="0"/>
              <a:t> </a:t>
            </a:r>
            <a:r>
              <a:rPr lang="bg-BG" sz="3200" dirty="0"/>
              <a:t>the RBC's. The merozoites penetrate the RBC's and passes through the stages of trophozoites and schizonts. The erythrocytic phase ends with the destruction of fresh red blood cells. </a:t>
            </a:r>
          </a:p>
        </p:txBody>
      </p:sp>
    </p:spTree>
  </p:cSld>
  <p:clrMapOvr>
    <a:masterClrMapping/>
  </p:clrMapOvr>
  <p:transition>
    <p:fade/>
  </p:transition>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685801"/>
            <a:ext cx="8458200" cy="4876800"/>
          </a:xfrm>
          <a:prstGeom prst="rect">
            <a:avLst/>
          </a:prstGeom>
          <a:noFill/>
          <a:ln>
            <a:noFill/>
          </a:ln>
        </p:spPr>
        <p:txBody>
          <a:bodyPr/>
          <a:lstStyle>
            <a:lvl1pPr lvl="0" rtl="0">
              <a:defRPr/>
            </a:lvl1pPr>
          </a:lstStyle>
          <a:p>
            <a:pPr marL="0" lvl="0" indent="0" rtl="0">
              <a:buNone/>
            </a:pPr>
            <a:r>
              <a:rPr lang="bg-BG" b="1" dirty="0"/>
              <a:t> </a:t>
            </a:r>
            <a:r>
              <a:rPr lang="bg-BG" sz="3200" b="1" dirty="0" smtClean="0">
                <a:solidFill>
                  <a:schemeClr val="accent2">
                    <a:lumMod val="40000"/>
                    <a:lumOff val="60000"/>
                  </a:schemeClr>
                </a:solidFill>
              </a:rPr>
              <a:t>3.GAM</a:t>
            </a:r>
            <a:r>
              <a:rPr lang="en-US" sz="3200" b="1" dirty="0" smtClean="0">
                <a:solidFill>
                  <a:schemeClr val="accent2">
                    <a:lumMod val="40000"/>
                    <a:lumOff val="60000"/>
                  </a:schemeClr>
                </a:solidFill>
              </a:rPr>
              <a:t>E</a:t>
            </a:r>
            <a:r>
              <a:rPr lang="bg-BG" sz="3200" b="1" dirty="0" smtClean="0">
                <a:solidFill>
                  <a:schemeClr val="accent2">
                    <a:lumMod val="40000"/>
                    <a:lumOff val="60000"/>
                  </a:schemeClr>
                </a:solidFill>
              </a:rPr>
              <a:t>TOGENI</a:t>
            </a:r>
            <a:r>
              <a:rPr lang="en-US" sz="3200" b="1" dirty="0" smtClean="0">
                <a:solidFill>
                  <a:schemeClr val="accent2">
                    <a:lumMod val="40000"/>
                    <a:lumOff val="60000"/>
                  </a:schemeClr>
                </a:solidFill>
              </a:rPr>
              <a:t> </a:t>
            </a:r>
            <a:r>
              <a:rPr lang="bg-BG" sz="3200" b="1" dirty="0" smtClean="0">
                <a:solidFill>
                  <a:schemeClr val="accent2">
                    <a:lumMod val="40000"/>
                    <a:lumOff val="60000"/>
                  </a:schemeClr>
                </a:solidFill>
              </a:rPr>
              <a:t>PHASE :</a:t>
            </a:r>
            <a:endParaRPr lang="bg-BG" sz="3200" b="1" dirty="0">
              <a:solidFill>
                <a:schemeClr val="accent2">
                  <a:lumMod val="40000"/>
                  <a:lumOff val="60000"/>
                </a:schemeClr>
              </a:solidFill>
            </a:endParaRPr>
          </a:p>
          <a:p>
            <a:pPr marL="0" lvl="0" indent="0" rtl="0">
              <a:buNone/>
            </a:pPr>
            <a:r>
              <a:rPr lang="bg-BG" sz="3200" b="1" dirty="0"/>
              <a:t>      </a:t>
            </a:r>
            <a:r>
              <a:rPr lang="bg-BG" sz="3200" dirty="0"/>
              <a:t>     In all species of malaria some erythrocytic forms do not divides but becomes male and female gametocytes.  These are the sexual forms of parasites which are infective to mosquito. </a:t>
            </a:r>
          </a:p>
          <a:p>
            <a:pPr marL="0" lvl="0" indent="0" rtl="0">
              <a:buNone/>
            </a:pPr>
            <a:r>
              <a:rPr lang="bg-BG" sz="3200" b="1" dirty="0">
                <a:solidFill>
                  <a:schemeClr val="accent2">
                    <a:lumMod val="40000"/>
                    <a:lumOff val="60000"/>
                  </a:schemeClr>
                </a:solidFill>
              </a:rPr>
              <a:t>4. </a:t>
            </a:r>
            <a:r>
              <a:rPr lang="bg-BG" sz="3200" b="1" dirty="0" smtClean="0">
                <a:solidFill>
                  <a:schemeClr val="accent2">
                    <a:lumMod val="40000"/>
                    <a:lumOff val="60000"/>
                  </a:schemeClr>
                </a:solidFill>
              </a:rPr>
              <a:t>MALARIA :</a:t>
            </a:r>
            <a:endParaRPr lang="bg-BG" sz="3200" b="1" dirty="0">
              <a:solidFill>
                <a:schemeClr val="accent2">
                  <a:lumMod val="40000"/>
                  <a:lumOff val="60000"/>
                </a:schemeClr>
              </a:solidFill>
            </a:endParaRPr>
          </a:p>
          <a:p>
            <a:pPr marL="0" lvl="0" indent="0" rtl="0">
              <a:buNone/>
            </a:pPr>
            <a:r>
              <a:rPr lang="bg-BG" sz="3200" b="1" dirty="0"/>
              <a:t>           </a:t>
            </a:r>
            <a:r>
              <a:rPr lang="bg-BG" sz="3200" dirty="0"/>
              <a:t>Plasmodium vivax causes the disease malaria.</a:t>
            </a:r>
          </a:p>
        </p:txBody>
      </p:sp>
    </p:spTree>
  </p:cSld>
  <p:clrMapOvr>
    <a:masterClrMapping/>
  </p:clrMapOvr>
  <p:transition>
    <p:fade/>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67193" y="4278"/>
            <a:ext cx="9220627" cy="7067532"/>
          </a:xfrm>
          <a:prstGeom prst="rect">
            <a:avLst/>
          </a:prstGeom>
        </p:spPr>
      </p:pic>
    </p:spTree>
  </p:cSld>
  <p:clrMapOvr>
    <a:masterClrMapping/>
  </p:clrMapOvr>
  <p:transition>
    <p:fade/>
  </p:transition>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838200" y="1603375"/>
            <a:ext cx="7620000" cy="3883025"/>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Control of malaria :</a:t>
            </a:r>
          </a:p>
          <a:p>
            <a:pPr marL="0" lvl="0" indent="0" rtl="0">
              <a:buNone/>
            </a:pPr>
            <a:r>
              <a:rPr lang="bg-BG" sz="3200" dirty="0"/>
              <a:t>       - </a:t>
            </a:r>
            <a:r>
              <a:rPr lang="bg-BG" sz="3200" dirty="0" smtClean="0"/>
              <a:t>Cas</a:t>
            </a:r>
            <a:r>
              <a:rPr lang="en-US" sz="3200" dirty="0" smtClean="0"/>
              <a:t>e</a:t>
            </a:r>
            <a:r>
              <a:rPr lang="bg-BG" sz="3200" dirty="0" smtClean="0"/>
              <a:t> </a:t>
            </a:r>
            <a:r>
              <a:rPr lang="bg-BG" sz="3200" dirty="0"/>
              <a:t>detection </a:t>
            </a:r>
            <a:endParaRPr lang="en-US" sz="3200" dirty="0" smtClean="0"/>
          </a:p>
          <a:p>
            <a:pPr marL="0" lvl="0" indent="0" rtl="0">
              <a:buNone/>
            </a:pPr>
            <a:r>
              <a:rPr lang="en-US" sz="3200" dirty="0" smtClean="0"/>
              <a:t>       - U</a:t>
            </a:r>
            <a:r>
              <a:rPr lang="bg-BG" sz="3200" dirty="0" smtClean="0"/>
              <a:t>sing </a:t>
            </a:r>
            <a:r>
              <a:rPr lang="bg-BG" sz="3200" dirty="0"/>
              <a:t>antimalarial drugs.</a:t>
            </a:r>
          </a:p>
          <a:p>
            <a:pPr marL="0" lvl="0" indent="0" rtl="0">
              <a:buNone/>
            </a:pPr>
            <a:r>
              <a:rPr lang="bg-BG" sz="3200" dirty="0"/>
              <a:t>       - Insecticidal sprays. </a:t>
            </a:r>
          </a:p>
          <a:p>
            <a:pPr marL="0" lvl="0" indent="0" rtl="0">
              <a:buNone/>
            </a:pPr>
            <a:endParaRPr/>
          </a:p>
          <a:p>
            <a:pPr marL="0" lvl="0" indent="0" rtl="0">
              <a:buNone/>
            </a:pPr>
            <a:r>
              <a:rPr lang="bg-BG" b="1" dirty="0"/>
              <a:t>  </a:t>
            </a:r>
          </a:p>
        </p:txBody>
      </p:sp>
    </p:spTree>
  </p:cSld>
  <p:clrMapOvr>
    <a:masterClrMapping/>
  </p:clrMapOvr>
  <p:transition>
    <p:fade/>
  </p:transition>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a:noFill/>
          <a:ln>
            <a:noFill/>
          </a:ln>
        </p:spPr>
        <p:txBody>
          <a:bodyPr/>
          <a:lstStyle>
            <a:lvl1pPr lvl="0" rtl="0">
              <a:defRPr/>
            </a:lvl1pPr>
          </a:lstStyle>
          <a:p>
            <a:pPr lvl="0" rtl="0"/>
            <a:r>
              <a:rPr lang="bg-BG" b="1"/>
              <a:t>GROWTH CHART </a:t>
            </a:r>
            <a:r>
              <a:t/>
            </a:r>
            <a:br/>
            <a:endParaRPr/>
          </a:p>
        </p:txBody>
      </p:sp>
      <p:sp>
        <p:nvSpPr>
          <p:cNvPr id="3" name="Subtitle 2"/>
          <p:cNvSpPr txBox="1">
            <a:spLocks noGrp="1"/>
          </p:cNvSpPr>
          <p:nvPr>
            <p:ph type="subTitle" idx="1"/>
          </p:nvPr>
        </p:nvSpPr>
        <p:spPr>
          <a:xfrm>
            <a:off x="1201738" y="8620126"/>
            <a:ext cx="6400801" cy="1752600"/>
          </a:xfrm>
          <a:prstGeom prst="rect">
            <a:avLst/>
          </a:prstGeom>
          <a:noFill/>
          <a:ln>
            <a:noFill/>
          </a:ln>
        </p:spPr>
        <p:txBody>
          <a:bodyPr/>
          <a:lstStyle>
            <a:lvl1pPr lvl="0" rtl="0">
              <a:defRPr/>
            </a:lvl1pPr>
          </a:lstStyle>
          <a:p>
            <a:endParaRPr/>
          </a:p>
        </p:txBody>
      </p:sp>
    </p:spTree>
  </p:cSld>
  <p:clrMapOvr>
    <a:masterClrMapping/>
  </p:clrMapOvr>
  <p:transition>
    <p:fade/>
  </p:transition>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857224" y="357166"/>
            <a:ext cx="7620000" cy="6096000"/>
          </a:xfrm>
          <a:prstGeom prst="rect">
            <a:avLst/>
          </a:prstGeom>
          <a:noFill/>
          <a:ln>
            <a:noFill/>
          </a:ln>
        </p:spPr>
        <p:txBody>
          <a:bodyPr/>
          <a:lstStyle>
            <a:lvl1pPr lvl="0" rtl="0">
              <a:defRPr/>
            </a:lvl1pPr>
          </a:lstStyle>
          <a:p>
            <a:pPr marL="0" lvl="0" indent="0" rtl="0">
              <a:buNone/>
            </a:pPr>
            <a:r>
              <a:rPr lang="bg-BG" dirty="0"/>
              <a:t>             </a:t>
            </a:r>
            <a:r>
              <a:rPr/>
              <a:t>   </a:t>
            </a:r>
            <a:r>
              <a:rPr lang="bg-BG" sz="3200" dirty="0"/>
              <a:t>The growth chart </a:t>
            </a:r>
            <a:r>
              <a:rPr lang="en-US" sz="3200" dirty="0" smtClean="0"/>
              <a:t>or</a:t>
            </a:r>
            <a:r>
              <a:rPr lang="bg-BG" sz="3200" dirty="0" smtClean="0"/>
              <a:t> </a:t>
            </a:r>
            <a:r>
              <a:rPr lang="bg-BG" sz="3200" dirty="0"/>
              <a:t>road - to - health chart </a:t>
            </a:r>
            <a:r>
              <a:rPr lang="bg-BG" sz="3200" dirty="0" smtClean="0"/>
              <a:t>is</a:t>
            </a:r>
            <a:r>
              <a:rPr lang="en-US" sz="3200" dirty="0" smtClean="0"/>
              <a:t> a visible</a:t>
            </a:r>
            <a:r>
              <a:rPr lang="bg-BG" sz="3200" dirty="0" smtClean="0"/>
              <a:t> </a:t>
            </a:r>
            <a:r>
              <a:rPr lang="en-US" sz="3200" dirty="0" smtClean="0"/>
              <a:t> display of the child’s physical growth and development. It is </a:t>
            </a:r>
            <a:r>
              <a:rPr lang="bg-BG" sz="3200" dirty="0" smtClean="0"/>
              <a:t>designed </a:t>
            </a:r>
            <a:r>
              <a:rPr lang="bg-BG" sz="3200" dirty="0"/>
              <a:t>primarily for the longitudinal follow - up of </a:t>
            </a:r>
            <a:r>
              <a:rPr lang="en-US" sz="3200" dirty="0" smtClean="0"/>
              <a:t>a</a:t>
            </a:r>
            <a:r>
              <a:rPr lang="bg-BG" sz="3200" dirty="0" smtClean="0"/>
              <a:t> child</a:t>
            </a:r>
            <a:r>
              <a:rPr lang="en-US" sz="3200" dirty="0" smtClean="0"/>
              <a:t>,s</a:t>
            </a:r>
            <a:r>
              <a:rPr lang="bg-BG" sz="3200" dirty="0" smtClean="0"/>
              <a:t>o </a:t>
            </a:r>
            <a:r>
              <a:rPr lang="bg-BG" sz="3200" dirty="0"/>
              <a:t>that changes </a:t>
            </a:r>
            <a:r>
              <a:rPr lang="bg-BG" sz="3200" dirty="0" smtClean="0"/>
              <a:t>over</a:t>
            </a:r>
            <a:r>
              <a:rPr lang="en-US" sz="3200" dirty="0" smtClean="0"/>
              <a:t> the</a:t>
            </a:r>
            <a:r>
              <a:rPr lang="bg-BG" sz="3200" dirty="0" smtClean="0"/>
              <a:t> </a:t>
            </a:r>
            <a:r>
              <a:rPr lang="bg-BG" sz="3200" dirty="0"/>
              <a:t>time can be interpretted. It is important to note that in the weight for age </a:t>
            </a:r>
            <a:r>
              <a:rPr lang="bg-BG" sz="3200" dirty="0" smtClean="0"/>
              <a:t>chart</a:t>
            </a:r>
            <a:r>
              <a:rPr lang="en-US" sz="3200" dirty="0" smtClean="0"/>
              <a:t>,</a:t>
            </a:r>
            <a:r>
              <a:rPr lang="bg-BG" sz="3200" dirty="0" smtClean="0"/>
              <a:t> </a:t>
            </a:r>
            <a:r>
              <a:rPr lang="en-US" sz="3200" dirty="0" smtClean="0"/>
              <a:t>t</a:t>
            </a:r>
            <a:r>
              <a:rPr lang="bg-BG" sz="3200" dirty="0" smtClean="0"/>
              <a:t>he </a:t>
            </a:r>
            <a:r>
              <a:rPr lang="bg-BG" sz="3200" dirty="0"/>
              <a:t>height of the child is not taken into consideration. A child can lose weight but not height. There are many types of growth charts. Different countries use different types of growth charts. </a:t>
            </a:r>
          </a:p>
        </p:txBody>
      </p:sp>
    </p:spTree>
  </p:cSld>
  <p:clrMapOvr>
    <a:masterClrMapping/>
  </p:clrMapOvr>
  <p:transition>
    <p:fade/>
  </p:transition>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152400"/>
            <a:ext cx="8610600" cy="7239000"/>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WHO Growth Charts </a:t>
            </a:r>
          </a:p>
          <a:p>
            <a:pPr marL="0" lvl="0" indent="0" rtl="0">
              <a:buNone/>
            </a:pPr>
            <a:r>
              <a:rPr lang="bg-BG" sz="3200" dirty="0"/>
              <a:t>         It has two reference curves. The upper reference curve represents the median for boys and the lower reference curve represents the </a:t>
            </a:r>
            <a:r>
              <a:rPr lang="en-US" sz="3200" dirty="0" smtClean="0"/>
              <a:t>median for girls.</a:t>
            </a:r>
            <a:r>
              <a:rPr lang="bg-BG" sz="3200" dirty="0" smtClean="0"/>
              <a:t> Thus </a:t>
            </a:r>
            <a:r>
              <a:rPr lang="bg-BG" sz="3200" dirty="0"/>
              <a:t>the chart can be used for both sexes. </a:t>
            </a:r>
          </a:p>
          <a:p>
            <a:pPr marL="0" lvl="0" indent="0" rtl="0">
              <a:buNone/>
            </a:pPr>
            <a:r>
              <a:rPr lang="bg-BG" sz="3200" b="1" dirty="0">
                <a:solidFill>
                  <a:schemeClr val="accent2">
                    <a:lumMod val="40000"/>
                    <a:lumOff val="60000"/>
                  </a:schemeClr>
                </a:solidFill>
              </a:rPr>
              <a:t>Growth Chart Using In India </a:t>
            </a:r>
          </a:p>
          <a:p>
            <a:pPr marL="0" lvl="0" indent="0" rtl="0">
              <a:buNone/>
            </a:pPr>
            <a:r>
              <a:rPr lang="bg-BG" sz="3200" b="1" dirty="0"/>
              <a:t>        </a:t>
            </a:r>
            <a:r>
              <a:rPr lang="bg-BG" sz="3200" dirty="0"/>
              <a:t> It has four reference curves. The topmost curve corresponds to 80% of the median of the WHO reference standard. The lower line represents 70%, 60%, 50% of the standard. The purpose of this line is to indicate the degree of malnutrition.</a:t>
            </a:r>
          </a:p>
        </p:txBody>
      </p:sp>
    </p:spTree>
  </p:cSld>
  <p:clrMapOvr>
    <a:masterClrMapping/>
  </p:clrMapOvr>
  <p:transition>
    <p:fade/>
  </p:transition>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304800"/>
            <a:ext cx="8610600" cy="6324600"/>
          </a:xfrm>
          <a:prstGeom prst="rect">
            <a:avLst/>
          </a:prstGeom>
          <a:noFill/>
          <a:ln>
            <a:noFill/>
          </a:ln>
        </p:spPr>
        <p:txBody>
          <a:bodyPr>
            <a:normAutofit fontScale="92000"/>
          </a:bodyPr>
          <a:lstStyle>
            <a:lvl1pPr lvl="0" rtl="0">
              <a:defRPr/>
            </a:lvl1pPr>
          </a:lstStyle>
          <a:p>
            <a:pPr marL="0" lvl="0" indent="0" rtl="0">
              <a:buNone/>
            </a:pPr>
            <a:r>
              <a:rPr lang="bg-BG" dirty="0"/>
              <a:t>         </a:t>
            </a:r>
            <a:r>
              <a:rPr/>
              <a:t>     </a:t>
            </a:r>
            <a:r>
              <a:rPr lang="bg-BG" sz="3500" dirty="0"/>
              <a:t>The growth chart recommended by the government of India shows 3 degrees of malnutrition. </a:t>
            </a:r>
          </a:p>
          <a:p>
            <a:pPr marL="0" lvl="0" indent="0" rtl="0">
              <a:buNone/>
            </a:pPr>
            <a:r>
              <a:rPr lang="bg-BG" sz="3500" b="1" dirty="0">
                <a:effectLst>
                  <a:outerShdw blurRad="38100" dist="38100" dir="2700000" algn="tl">
                    <a:srgbClr val="000000">
                      <a:alpha val="43137"/>
                    </a:srgbClr>
                  </a:outerShdw>
                </a:effectLst>
              </a:rPr>
              <a:t>          First degree - Grade I </a:t>
            </a:r>
          </a:p>
          <a:p>
            <a:pPr marL="0" lvl="0" indent="0" rtl="0">
              <a:buNone/>
            </a:pPr>
            <a:r>
              <a:rPr lang="bg-BG" sz="3500" b="1" dirty="0">
                <a:effectLst>
                  <a:outerShdw blurRad="38100" dist="38100" dir="2700000" algn="tl">
                    <a:srgbClr val="000000">
                      <a:alpha val="43137"/>
                    </a:srgbClr>
                  </a:outerShdw>
                </a:effectLst>
              </a:rPr>
              <a:t>          Second degree - Grade ll</a:t>
            </a:r>
          </a:p>
          <a:p>
            <a:pPr marL="0" lvl="0" indent="0" rtl="0">
              <a:buNone/>
            </a:pPr>
            <a:r>
              <a:rPr lang="bg-BG" sz="3500" b="1" dirty="0">
                <a:effectLst>
                  <a:outerShdw blurRad="38100" dist="38100" dir="2700000" algn="tl">
                    <a:srgbClr val="000000">
                      <a:alpha val="43137"/>
                    </a:srgbClr>
                  </a:outerShdw>
                </a:effectLst>
              </a:rPr>
              <a:t>          Third degree - Grade lll (Malnutrition)</a:t>
            </a:r>
          </a:p>
          <a:p>
            <a:pPr marL="0" lvl="0" indent="0" rtl="0">
              <a:buNone/>
            </a:pPr>
            <a:r>
              <a:rPr lang="bg-BG" sz="3500" dirty="0"/>
              <a:t>          </a:t>
            </a:r>
            <a:r>
              <a:rPr sz="3500"/>
              <a:t>     </a:t>
            </a:r>
            <a:r>
              <a:rPr lang="bg-BG" sz="3500" dirty="0"/>
              <a:t>According to this classification if a </a:t>
            </a:r>
            <a:r>
              <a:rPr lang="bg-BG" sz="3500" dirty="0" smtClean="0"/>
              <a:t>child</a:t>
            </a:r>
            <a:r>
              <a:rPr lang="en-US" sz="3500" dirty="0" smtClean="0"/>
              <a:t>’s</a:t>
            </a:r>
            <a:r>
              <a:rPr lang="bg-BG" sz="3500" dirty="0" smtClean="0"/>
              <a:t> </a:t>
            </a:r>
            <a:r>
              <a:rPr lang="bg-BG" sz="3500" dirty="0"/>
              <a:t>weight is between 80% and 70% lines, it indicate first degree or mild malnutrition. If the weight is </a:t>
            </a:r>
            <a:r>
              <a:rPr lang="en-US" sz="3500" dirty="0" smtClean="0"/>
              <a:t>between </a:t>
            </a:r>
            <a:r>
              <a:rPr lang="bg-BG" sz="3500" dirty="0" smtClean="0"/>
              <a:t>70</a:t>
            </a:r>
            <a:r>
              <a:rPr lang="bg-BG" sz="3500" dirty="0"/>
              <a:t>% &amp; 60% line it indicate second degree or moderate malnutrition. If the weight is below 60%  </a:t>
            </a:r>
            <a:r>
              <a:rPr lang="bg-BG" sz="3500" dirty="0" smtClean="0"/>
              <a:t>it</a:t>
            </a:r>
            <a:r>
              <a:rPr lang="en-US" sz="3500" dirty="0" smtClean="0"/>
              <a:t> </a:t>
            </a:r>
            <a:r>
              <a:rPr lang="en-US" sz="3500" dirty="0" err="1" smtClean="0"/>
              <a:t>i</a:t>
            </a:r>
            <a:r>
              <a:rPr lang="bg-BG" sz="3500" dirty="0" smtClean="0"/>
              <a:t>s </a:t>
            </a:r>
            <a:r>
              <a:rPr lang="bg-BG" sz="3500" dirty="0"/>
              <a:t>third degree or severe malnutrition.</a:t>
            </a:r>
          </a:p>
        </p:txBody>
      </p:sp>
    </p:spTree>
  </p:cSld>
  <p:clrMapOvr>
    <a:masterClrMapping/>
  </p:clrMapOvr>
  <p:transition>
    <p:fade/>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14100" y="7303"/>
            <a:ext cx="9284946" cy="6936256"/>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1755775"/>
            <a:ext cx="8229600" cy="1146175"/>
          </a:xfrm>
          <a:prstGeom prst="rect">
            <a:avLst/>
          </a:prstGeom>
          <a:noFill/>
          <a:ln>
            <a:noFill/>
          </a:ln>
        </p:spPr>
        <p:txBody>
          <a:bodyPr anchor="ctr"/>
          <a:lstStyle>
            <a:lvl1pPr lvl="0" rtl="0">
              <a:defRPr/>
            </a:lvl1pPr>
          </a:lstStyle>
          <a:p>
            <a:pPr lvl="0" rtl="0"/>
            <a:r>
              <a:rPr lang="bg-BG" b="1" i="1">
                <a:latin typeface="Calibri"/>
              </a:rPr>
              <a:t>PHENOL</a:t>
            </a:r>
            <a:r>
              <a:rPr lang="bg-BG">
                <a:latin typeface="Calibri"/>
              </a:rPr>
              <a:t> </a:t>
            </a:r>
          </a:p>
        </p:txBody>
      </p:sp>
      <p:sp>
        <p:nvSpPr>
          <p:cNvPr id="3" name="Text Placeholder 2"/>
          <p:cNvSpPr txBox="1">
            <a:spLocks noGrp="1"/>
          </p:cNvSpPr>
          <p:nvPr>
            <p:ph type="body"/>
          </p:nvPr>
        </p:nvSpPr>
        <p:spPr>
          <a:xfrm>
            <a:off x="609600" y="609600"/>
            <a:ext cx="8001000" cy="5257800"/>
          </a:xfrm>
          <a:prstGeom prst="rect">
            <a:avLst/>
          </a:prstGeom>
          <a:noFill/>
          <a:ln>
            <a:noFill/>
          </a:ln>
        </p:spPr>
        <p:txBody>
          <a:bodyPr/>
          <a:lstStyle>
            <a:lvl1pPr lvl="0" rtl="0">
              <a:defRPr/>
            </a:lvl1pPr>
          </a:lstStyle>
          <a:p>
            <a:pPr lvl="0" rtl="0">
              <a:buNone/>
            </a:pPr>
            <a:r>
              <a:rPr lang="bg-BG" dirty="0">
                <a:latin typeface="Calibri"/>
              </a:rPr>
              <a:t>      </a:t>
            </a:r>
          </a:p>
          <a:p>
            <a:pPr lvl="0" rtl="0">
              <a:buNone/>
            </a:pPr>
            <a:r>
              <a:rPr lang="bg-BG" sz="3600" dirty="0">
                <a:latin typeface="Calibri"/>
              </a:rPr>
              <a:t>          </a:t>
            </a:r>
            <a:r>
              <a:rPr sz="3600" dirty="0">
                <a:latin typeface="Calibri"/>
              </a:rPr>
              <a:t>      </a:t>
            </a:r>
            <a:r>
              <a:rPr lang="bg-BG" sz="3600" dirty="0">
                <a:latin typeface="Calibri"/>
              </a:rPr>
              <a:t>Crude phenol that is commonly used for disinfection.  which is a mixture of phenol and cresol.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a dark oily liquid.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effective against gram +ve and gram -ve bacteria,  but only slowly effective against spores and acid - fast bacteria.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also effective against certain viruses</a:t>
            </a:r>
            <a:r>
              <a:rPr lang="bg-BG" sz="3900" dirty="0">
                <a:latin typeface="Calibri"/>
              </a:rPr>
              <a:t>. </a:t>
            </a:r>
          </a:p>
        </p:txBody>
      </p:sp>
    </p:spTree>
  </p:cSld>
  <p:clrMapOvr>
    <a:masterClrMapping/>
  </p:clrMapOvr>
  <p:transition>
    <p:fade/>
  </p:transition>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228600"/>
            <a:ext cx="8305800" cy="6629400"/>
          </a:xfrm>
          <a:prstGeom prst="rect">
            <a:avLst/>
          </a:prstGeom>
          <a:noFill/>
          <a:ln>
            <a:noFill/>
          </a:ln>
        </p:spPr>
        <p:txBody>
          <a:bodyPr>
            <a:normAutofit lnSpcReduction="10000"/>
          </a:bodyPr>
          <a:lstStyle>
            <a:lvl1pPr lvl="0" rtl="0">
              <a:defRPr/>
            </a:lvl1pPr>
          </a:lstStyle>
          <a:p>
            <a:pPr marL="0" lvl="0" indent="0" rtl="0">
              <a:buNone/>
            </a:pPr>
            <a:r>
              <a:rPr lang="bg-BG" sz="3200" dirty="0"/>
              <a:t>        </a:t>
            </a:r>
            <a:r>
              <a:rPr lang="bg-BG" sz="3200" dirty="0" smtClean="0"/>
              <a:t>Inadditional </a:t>
            </a:r>
            <a:r>
              <a:rPr lang="bg-BG" sz="3200" dirty="0"/>
              <a:t>grade IV below 50% also been added. </a:t>
            </a:r>
          </a:p>
          <a:p>
            <a:pPr marL="0" lvl="0" indent="0" rtl="0">
              <a:buNone/>
            </a:pPr>
            <a:r>
              <a:rPr lang="bg-BG" sz="3200" dirty="0"/>
              <a:t>        Any weight between the top two lines, is considered as satisfactory. </a:t>
            </a:r>
          </a:p>
          <a:p>
            <a:pPr marL="0" lvl="0" indent="0" rtl="0">
              <a:buNone/>
            </a:pPr>
            <a:r>
              <a:rPr lang="bg-BG" sz="3200" b="1" dirty="0">
                <a:solidFill>
                  <a:schemeClr val="accent2">
                    <a:lumMod val="40000"/>
                    <a:lumOff val="60000"/>
                  </a:schemeClr>
                </a:solidFill>
              </a:rPr>
              <a:t>Uses Of Growth Chart :</a:t>
            </a:r>
          </a:p>
          <a:p>
            <a:pPr marL="0" lvl="0" indent="0" rtl="0">
              <a:buNone/>
            </a:pPr>
            <a:r>
              <a:rPr lang="bg-BG" sz="3200" b="1" dirty="0"/>
              <a:t>          </a:t>
            </a:r>
            <a:r>
              <a:rPr lang="bg-BG" sz="3200" dirty="0"/>
              <a:t>1. Growth monitoring </a:t>
            </a:r>
          </a:p>
          <a:p>
            <a:pPr marL="0" lvl="0" indent="0" rtl="0">
              <a:buNone/>
            </a:pPr>
            <a:r>
              <a:rPr lang="bg-BG" sz="3200" dirty="0"/>
              <a:t>          2. Diagnostic tool</a:t>
            </a:r>
          </a:p>
          <a:p>
            <a:pPr marL="0" lvl="0" indent="0" rtl="0">
              <a:buNone/>
            </a:pPr>
            <a:r>
              <a:rPr lang="bg-BG" sz="3200" dirty="0"/>
              <a:t>          3. Planning and policy making </a:t>
            </a:r>
          </a:p>
          <a:p>
            <a:pPr marL="0" lvl="0" indent="0" rtl="0">
              <a:buNone/>
            </a:pPr>
            <a:r>
              <a:rPr lang="bg-BG" sz="3200" dirty="0"/>
              <a:t>          4. Educational tool </a:t>
            </a:r>
          </a:p>
          <a:p>
            <a:pPr marL="0" lvl="0" indent="0" rtl="0">
              <a:buNone/>
            </a:pPr>
            <a:r>
              <a:rPr lang="bg-BG" sz="3200" dirty="0"/>
              <a:t>          5. Tool for action </a:t>
            </a:r>
          </a:p>
          <a:p>
            <a:pPr marL="0" lvl="0" indent="0" rtl="0">
              <a:buNone/>
            </a:pPr>
            <a:r>
              <a:rPr lang="bg-BG" sz="3200" dirty="0"/>
              <a:t>          6. Evaluation </a:t>
            </a:r>
          </a:p>
          <a:p>
            <a:pPr marL="0" lvl="0" indent="0" rtl="0">
              <a:buNone/>
            </a:pPr>
            <a:r>
              <a:rPr lang="bg-BG" sz="3200" dirty="0"/>
              <a:t>          7. Tool for teachin</a:t>
            </a:r>
            <a:r>
              <a:rPr lang="bg-BG" dirty="0"/>
              <a:t>g </a:t>
            </a:r>
          </a:p>
        </p:txBody>
      </p:sp>
    </p:spTree>
  </p:cSld>
  <p:clrMapOvr>
    <a:masterClrMapping/>
  </p:clrMapOvr>
  <p:transition>
    <p:fade/>
  </p:transition>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a:noFill/>
          <a:ln>
            <a:noFill/>
          </a:ln>
        </p:spPr>
        <p:txBody>
          <a:bodyPr/>
          <a:lstStyle>
            <a:lvl1pPr lvl="0" rtl="0">
              <a:defRPr/>
            </a:lvl1pPr>
          </a:lstStyle>
          <a:p>
            <a:pPr lvl="0" rtl="0"/>
            <a:r>
              <a:rPr lang="bg-BG" b="1"/>
              <a:t>BACTERIOLOGY </a:t>
            </a:r>
            <a:r>
              <a:t/>
            </a:r>
            <a:br/>
            <a:endParaRPr/>
          </a:p>
        </p:txBody>
      </p:sp>
      <p:sp>
        <p:nvSpPr>
          <p:cNvPr id="3" name="Subtitle 2"/>
          <p:cNvSpPr txBox="1">
            <a:spLocks noGrp="1"/>
          </p:cNvSpPr>
          <p:nvPr>
            <p:ph type="subTitle" idx="1"/>
          </p:nvPr>
        </p:nvSpPr>
        <p:spPr>
          <a:xfrm>
            <a:off x="1308100" y="9178926"/>
            <a:ext cx="6400800" cy="1752600"/>
          </a:xfrm>
          <a:prstGeom prst="rect">
            <a:avLst/>
          </a:prstGeom>
          <a:noFill/>
          <a:ln>
            <a:noFill/>
          </a:ln>
        </p:spPr>
        <p:txBody>
          <a:bodyPr/>
          <a:lstStyle>
            <a:lvl1pPr lvl="0" rtl="0">
              <a:defRPr/>
            </a:lvl1pPr>
          </a:lstStyle>
          <a:p>
            <a:endParaRPr/>
          </a:p>
        </p:txBody>
      </p:sp>
    </p:spTree>
  </p:cSld>
  <p:clrMapOvr>
    <a:masterClrMapping/>
  </p:clrMapOvr>
  <p:transition>
    <p:fade/>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72230" y="-15557"/>
            <a:ext cx="9331690" cy="6894476"/>
          </a:xfrm>
          <a:prstGeom prst="rect">
            <a:avLst/>
          </a:prstGeom>
        </p:spPr>
      </p:pic>
    </p:spTree>
  </p:cSld>
  <p:clrMapOvr>
    <a:masterClrMapping/>
  </p:clrMapOvr>
  <p:transition>
    <p:fade/>
  </p:transition>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457200"/>
            <a:ext cx="7696200" cy="838200"/>
          </a:xfrm>
          <a:prstGeom prst="rect">
            <a:avLst/>
          </a:prstGeom>
          <a:noFill/>
          <a:ln>
            <a:noFill/>
          </a:ln>
        </p:spPr>
        <p:txBody>
          <a:bodyPr anchor="ctr"/>
          <a:lstStyle>
            <a:lvl1pPr lvl="0" rtl="0">
              <a:defRPr/>
            </a:lvl1pPr>
          </a:lstStyle>
          <a:p>
            <a:pPr lvl="0" algn="ctr" rtl="0"/>
            <a:r>
              <a:t/>
            </a:r>
            <a:br/>
            <a:r>
              <a:rPr lang="bg-BG" b="1">
                <a:effectLst>
                  <a:outerShdw blurRad="38100" dist="38100" dir="2700000" algn="tl">
                    <a:srgbClr val="000000">
                      <a:alpha val="43137"/>
                    </a:srgbClr>
                  </a:outerShdw>
                </a:effectLst>
              </a:rPr>
              <a:t>Coryne Bacterium Diphtheriae</a:t>
            </a:r>
            <a:r>
              <a:t/>
            </a:r>
            <a:br/>
            <a:endParaRPr/>
          </a:p>
        </p:txBody>
      </p:sp>
      <p:sp>
        <p:nvSpPr>
          <p:cNvPr id="3" name="Text Placeholder 2"/>
          <p:cNvSpPr txBox="1">
            <a:spLocks noGrp="1"/>
          </p:cNvSpPr>
          <p:nvPr>
            <p:ph type="body"/>
          </p:nvPr>
        </p:nvSpPr>
        <p:spPr>
          <a:xfrm>
            <a:off x="642910" y="1500174"/>
            <a:ext cx="7772400" cy="5062558"/>
          </a:xfrm>
          <a:prstGeom prst="rect">
            <a:avLst/>
          </a:prstGeom>
          <a:noFill/>
          <a:ln>
            <a:noFill/>
          </a:ln>
        </p:spPr>
        <p:txBody>
          <a:bodyPr/>
          <a:lstStyle>
            <a:lvl1pPr lvl="0" rtl="0">
              <a:defRPr/>
            </a:lvl1pPr>
          </a:lstStyle>
          <a:p>
            <a:pPr marL="0" lvl="0" indent="0" rtl="0">
              <a:buNone/>
            </a:pPr>
            <a:r>
              <a:rPr lang="bg-BG" dirty="0"/>
              <a:t>     </a:t>
            </a:r>
            <a:r>
              <a:rPr lang="bg-BG" sz="3200" dirty="0"/>
              <a:t>These are gram positive, non motile, non sporing bacilli, 5 species of these genus are capable of causing diseases of human beings.       </a:t>
            </a:r>
          </a:p>
          <a:p>
            <a:pPr marL="457200" indent="-914400">
              <a:buFont typeface="Consolas"/>
              <a:buAutoNum type="arabicPeriod"/>
            </a:pPr>
            <a:r>
              <a:rPr lang="bg-BG" sz="3200" dirty="0"/>
              <a:t>Coryne bacterium </a:t>
            </a:r>
            <a:r>
              <a:rPr lang="bg-BG" sz="3200" dirty="0" smtClean="0"/>
              <a:t>diphtherae</a:t>
            </a:r>
            <a:r>
              <a:rPr lang="en-US" sz="3200" dirty="0" smtClean="0"/>
              <a:t>.</a:t>
            </a:r>
            <a:endParaRPr lang="bg-BG" sz="3200" dirty="0"/>
          </a:p>
          <a:p>
            <a:pPr marL="457200" indent="-914400">
              <a:buFont typeface="Consolas"/>
              <a:buAutoNum type="arabicPeriod"/>
            </a:pPr>
            <a:r>
              <a:rPr lang="bg-BG" sz="3200" dirty="0"/>
              <a:t>Coryne bacterium </a:t>
            </a:r>
            <a:r>
              <a:rPr lang="bg-BG" sz="3200" dirty="0" smtClean="0"/>
              <a:t>hemolyticus</a:t>
            </a:r>
            <a:r>
              <a:rPr lang="en-US" sz="3200" dirty="0" smtClean="0"/>
              <a:t>.</a:t>
            </a:r>
            <a:r>
              <a:rPr lang="bg-BG" sz="3200" dirty="0" smtClean="0"/>
              <a:t>        </a:t>
            </a:r>
            <a:endParaRPr lang="bg-BG" sz="3200" dirty="0"/>
          </a:p>
          <a:p>
            <a:pPr marL="457200" indent="-914400">
              <a:buFont typeface="Consolas"/>
              <a:buAutoNum type="arabicPeriod"/>
            </a:pPr>
            <a:r>
              <a:rPr lang="bg-BG" sz="3200" dirty="0"/>
              <a:t>Coryne bacterium </a:t>
            </a:r>
            <a:r>
              <a:rPr lang="bg-BG" sz="3200" dirty="0" smtClean="0"/>
              <a:t>xerosis</a:t>
            </a:r>
            <a:r>
              <a:rPr lang="en-US" sz="3200" dirty="0" smtClean="0"/>
              <a:t>.</a:t>
            </a:r>
            <a:r>
              <a:rPr lang="bg-BG" sz="3200" dirty="0" smtClean="0"/>
              <a:t> </a:t>
            </a:r>
            <a:endParaRPr lang="bg-BG" sz="3200" dirty="0"/>
          </a:p>
          <a:p>
            <a:pPr marL="457200" indent="-914400">
              <a:buFont typeface="Consolas"/>
              <a:buAutoNum type="arabicPeriod"/>
            </a:pPr>
            <a:r>
              <a:rPr lang="bg-BG" sz="3200" dirty="0"/>
              <a:t>Coryne bacterium </a:t>
            </a:r>
            <a:r>
              <a:rPr lang="bg-BG" sz="3200" dirty="0" smtClean="0"/>
              <a:t>pseudotuberculosis</a:t>
            </a:r>
            <a:r>
              <a:rPr lang="en-US" sz="3200" dirty="0" smtClean="0"/>
              <a:t>.</a:t>
            </a:r>
            <a:r>
              <a:rPr lang="bg-BG" sz="3200" dirty="0" smtClean="0"/>
              <a:t>   </a:t>
            </a:r>
            <a:endParaRPr lang="bg-BG" sz="3200" dirty="0"/>
          </a:p>
          <a:p>
            <a:pPr marL="457200" indent="-914400">
              <a:buFont typeface="Consolas"/>
              <a:buAutoNum type="arabicPeriod"/>
            </a:pPr>
            <a:r>
              <a:rPr lang="bg-BG" sz="3200" dirty="0"/>
              <a:t>Coryne bacterium  </a:t>
            </a:r>
            <a:r>
              <a:rPr lang="bg-BG" sz="3200" dirty="0" smtClean="0"/>
              <a:t>reserance</a:t>
            </a:r>
            <a:r>
              <a:rPr lang="en-US" sz="3200" dirty="0" smtClean="0"/>
              <a:t>.</a:t>
            </a:r>
            <a:r>
              <a:rPr lang="bg-BG" sz="3200" dirty="0" smtClean="0"/>
              <a:t>                </a:t>
            </a:r>
            <a:endParaRPr lang="bg-BG" sz="3200" dirty="0"/>
          </a:p>
        </p:txBody>
      </p:sp>
    </p:spTree>
  </p:cSld>
  <p:clrMapOvr>
    <a:masterClrMapping/>
  </p:clrMapOvr>
  <p:transition>
    <p:fade/>
  </p:transition>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442913"/>
            <a:ext cx="8382000" cy="6186487"/>
          </a:xfrm>
          <a:prstGeom prst="rect">
            <a:avLst/>
          </a:prstGeom>
          <a:noFill/>
          <a:ln>
            <a:noFill/>
          </a:ln>
        </p:spPr>
        <p:txBody>
          <a:bodyPr/>
          <a:lstStyle>
            <a:lvl1pPr lvl="0" rtl="0">
              <a:defRPr/>
            </a:lvl1pPr>
          </a:lstStyle>
          <a:p>
            <a:pPr lvl="0" rtl="0">
              <a:buNone/>
            </a:pPr>
            <a:r>
              <a:rPr lang="bg-BG"/>
              <a:t>          </a:t>
            </a:r>
            <a:r>
              <a:rPr/>
              <a:t>         </a:t>
            </a:r>
            <a:r>
              <a:rPr lang="bg-BG" sz="3200"/>
              <a:t>Coryne bacterium diphtheria is the causative agent of diphtheria. The bacteria measures 3 - 6 micro meters and 0.6 - 0.8 micro meters. It is a slender and sometimes has a swallen ends. It gives reddish purple colour when stained with loeffier's attractive methylin blue. These granules are called metachromatic granules. These granules stores energy source of the bacteria. Coryne bacterium requires serum for their growth. The oraganism grows easily in the liquid medium.</a:t>
            </a:r>
          </a:p>
        </p:txBody>
      </p:sp>
    </p:spTree>
  </p:cSld>
  <p:clrMapOvr>
    <a:masterClrMapping/>
  </p:clrMapOvr>
  <p:transition>
    <p:fade/>
  </p:transition>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0" y="228600"/>
            <a:ext cx="8991600" cy="6477000"/>
          </a:xfrm>
          <a:prstGeom prst="rect">
            <a:avLst/>
          </a:prstGeom>
          <a:noFill/>
          <a:ln>
            <a:noFill/>
          </a:ln>
        </p:spPr>
        <p:txBody>
          <a:bodyPr>
            <a:normAutofit lnSpcReduction="10000"/>
          </a:bodyPr>
          <a:lstStyle>
            <a:lvl1pPr lvl="0" rtl="0">
              <a:defRPr/>
            </a:lvl1pPr>
          </a:lstStyle>
          <a:p>
            <a:pPr lvl="0" rtl="0">
              <a:buNone/>
            </a:pPr>
            <a:r>
              <a:rPr lang="bg-BG" b="1" dirty="0"/>
              <a:t> </a:t>
            </a:r>
            <a:r>
              <a:rPr lang="bg-BG" b="1" dirty="0">
                <a:solidFill>
                  <a:schemeClr val="accent2">
                    <a:lumMod val="40000"/>
                    <a:lumOff val="60000"/>
                  </a:schemeClr>
                </a:solidFill>
              </a:rPr>
              <a:t>Pathogenesis :</a:t>
            </a:r>
          </a:p>
          <a:p>
            <a:pPr lvl="0" rtl="0">
              <a:buNone/>
            </a:pPr>
            <a:r>
              <a:rPr lang="bg-BG" dirty="0"/>
              <a:t>      </a:t>
            </a:r>
            <a:r>
              <a:rPr/>
              <a:t>        </a:t>
            </a:r>
            <a:r>
              <a:rPr lang="bg-BG" dirty="0"/>
              <a:t> </a:t>
            </a:r>
            <a:r>
              <a:rPr/>
              <a:t>        </a:t>
            </a:r>
            <a:r>
              <a:rPr lang="bg-BG" sz="3200" dirty="0"/>
              <a:t>Man is the only source and reservoir of Coryne bacterium diphtheria. The common site of infection is nasopharynx. The bacilli multiply in nasopharynx and produce endotoxin.This toxin causes local necrosis. The combination of cell necrosis, and exudation from inflammatory response leads to accumulation of </a:t>
            </a:r>
            <a:r>
              <a:rPr lang="bg-BG" sz="3200" dirty="0" smtClean="0"/>
              <a:t>RBC's</a:t>
            </a:r>
            <a:r>
              <a:rPr lang="en-US" sz="3200" dirty="0" smtClean="0"/>
              <a:t>. N</a:t>
            </a:r>
            <a:r>
              <a:rPr lang="bg-BG" sz="3200" dirty="0" smtClean="0"/>
              <a:t>ecrosed </a:t>
            </a:r>
            <a:r>
              <a:rPr lang="bg-BG" sz="3200" dirty="0"/>
              <a:t>cells, bacteria, fibrin and these together to form the characteristic pseudomembrane. </a:t>
            </a:r>
            <a:r>
              <a:rPr lang="bg-BG" sz="3200" dirty="0" smtClean="0"/>
              <a:t>It</a:t>
            </a:r>
            <a:r>
              <a:rPr lang="en-US" sz="3200" dirty="0" smtClean="0"/>
              <a:t> </a:t>
            </a:r>
            <a:r>
              <a:rPr lang="en-US" sz="3200" dirty="0" err="1" smtClean="0"/>
              <a:t>i</a:t>
            </a:r>
            <a:r>
              <a:rPr lang="bg-BG" sz="3200" dirty="0" smtClean="0"/>
              <a:t>s </a:t>
            </a:r>
            <a:r>
              <a:rPr lang="bg-BG" sz="3200" dirty="0"/>
              <a:t>white </a:t>
            </a:r>
            <a:r>
              <a:rPr lang="bg-BG" sz="3200" dirty="0" smtClean="0"/>
              <a:t>grey </a:t>
            </a:r>
            <a:r>
              <a:rPr lang="bg-BG" sz="3200" dirty="0"/>
              <a:t>in colour. These membrane first appears on tonsils and may spread to larynx and trachea. </a:t>
            </a:r>
          </a:p>
        </p:txBody>
      </p:sp>
    </p:spTree>
  </p:cSld>
  <p:clrMapOvr>
    <a:masterClrMapping/>
  </p:clrMapOvr>
  <p:transition>
    <p:fade/>
  </p:transition>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381000"/>
            <a:ext cx="8305800" cy="6172200"/>
          </a:xfrm>
          <a:prstGeom prst="rect">
            <a:avLst/>
          </a:prstGeom>
          <a:noFill/>
          <a:ln>
            <a:noFill/>
          </a:ln>
        </p:spPr>
        <p:txBody>
          <a:bodyPr>
            <a:normAutofit lnSpcReduction="10000"/>
          </a:bodyPr>
          <a:lstStyle>
            <a:lvl1pPr lvl="0" rtl="0">
              <a:defRPr/>
            </a:lvl1pPr>
          </a:lstStyle>
          <a:p>
            <a:pPr marL="0" lvl="0" indent="0" rtl="0">
              <a:buNone/>
            </a:pPr>
            <a:r>
              <a:rPr lang="bg-BG" sz="3200" b="1">
                <a:solidFill>
                  <a:schemeClr val="accent2">
                    <a:lumMod val="40000"/>
                    <a:lumOff val="60000"/>
                  </a:schemeClr>
                </a:solidFill>
              </a:rPr>
              <a:t>Clinical Features :</a:t>
            </a:r>
          </a:p>
          <a:p>
            <a:pPr marL="0" lvl="0" indent="0" rtl="0">
              <a:buNone/>
            </a:pPr>
            <a:r>
              <a:rPr lang="bg-BG" sz="3200"/>
              <a:t>     - Heigh fever due to toxemia </a:t>
            </a:r>
          </a:p>
          <a:p>
            <a:pPr marL="0" lvl="0" indent="0" rtl="0">
              <a:buNone/>
            </a:pPr>
            <a:r>
              <a:rPr lang="bg-BG" sz="3200"/>
              <a:t>     - Pain in the throat </a:t>
            </a:r>
          </a:p>
          <a:p>
            <a:pPr marL="0" lvl="0" indent="0" rtl="0">
              <a:buNone/>
            </a:pPr>
            <a:r>
              <a:rPr lang="bg-BG" sz="3200"/>
              <a:t>     - Very severe case of diphtheria are often termed as malignant.</a:t>
            </a:r>
          </a:p>
          <a:p>
            <a:pPr marL="0" lvl="0" indent="0" rtl="0">
              <a:buNone/>
            </a:pPr>
            <a:r>
              <a:rPr lang="bg-BG" sz="3200" b="1">
                <a:solidFill>
                  <a:schemeClr val="accent2">
                    <a:lumMod val="40000"/>
                    <a:lumOff val="60000"/>
                  </a:schemeClr>
                </a:solidFill>
              </a:rPr>
              <a:t>Diagnosis :</a:t>
            </a:r>
          </a:p>
          <a:p>
            <a:pPr marL="0" lvl="0" indent="0" rtl="0">
              <a:buNone/>
            </a:pPr>
            <a:r>
              <a:rPr lang="bg-BG" sz="3200" b="1"/>
              <a:t>      </a:t>
            </a:r>
            <a:r>
              <a:rPr lang="bg-BG" sz="3200"/>
              <a:t>Diagnosis is done by schick's test </a:t>
            </a:r>
          </a:p>
          <a:p>
            <a:pPr marL="0" lvl="0" indent="0" rtl="0">
              <a:buNone/>
            </a:pPr>
            <a:r>
              <a:rPr lang="bg-BG" sz="3200" b="1">
                <a:solidFill>
                  <a:schemeClr val="accent2">
                    <a:lumMod val="40000"/>
                    <a:lumOff val="60000"/>
                  </a:schemeClr>
                </a:solidFill>
              </a:rPr>
              <a:t>Treatment :</a:t>
            </a:r>
          </a:p>
          <a:p>
            <a:pPr marL="0" lvl="0" indent="0" rtl="0">
              <a:buNone/>
            </a:pPr>
            <a:r>
              <a:rPr lang="bg-BG" sz="3200" b="1"/>
              <a:t>      </a:t>
            </a:r>
            <a:r>
              <a:rPr lang="bg-BG" sz="3200"/>
              <a:t>Antitoxin </a:t>
            </a:r>
          </a:p>
          <a:p>
            <a:pPr marL="0" lvl="0" indent="0" rtl="0">
              <a:buNone/>
            </a:pPr>
            <a:r>
              <a:rPr lang="bg-BG" sz="3200"/>
              <a:t>      Antibiotic therapy </a:t>
            </a:r>
          </a:p>
          <a:p>
            <a:pPr marL="0" lvl="0" indent="0" rtl="0">
              <a:buNone/>
            </a:pPr>
            <a:r>
              <a:rPr lang="bg-BG" sz="3200"/>
              <a:t>      DPT immunization </a:t>
            </a:r>
          </a:p>
        </p:txBody>
      </p:sp>
    </p:spTree>
  </p:cSld>
  <p:clrMapOvr>
    <a:masterClrMapping/>
  </p:clrMapOvr>
  <p:transition>
    <p:fade/>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80817" y="19028"/>
            <a:ext cx="9488445" cy="6763482"/>
          </a:xfrm>
          <a:prstGeom prst="rect">
            <a:avLst/>
          </a:prstGeom>
        </p:spPr>
      </p:pic>
    </p:spTree>
  </p:cSld>
  <p:clrMapOvr>
    <a:masterClrMapping/>
  </p:clrMapOvr>
  <p:transition>
    <p:fade/>
  </p:transition>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685800"/>
            <a:ext cx="7620000" cy="990600"/>
          </a:xfrm>
          <a:prstGeom prst="rect">
            <a:avLst/>
          </a:prstGeom>
          <a:noFill/>
          <a:ln>
            <a:noFill/>
          </a:ln>
        </p:spPr>
        <p:txBody>
          <a:bodyPr anchor="ctr"/>
          <a:lstStyle>
            <a:lvl1pPr lvl="0" rtl="0">
              <a:defRPr/>
            </a:lvl1pPr>
          </a:lstStyle>
          <a:p>
            <a:pPr lvl="0" algn="ctr" rtl="0"/>
            <a:r>
              <a:rPr b="1"/>
              <a:t> </a:t>
            </a:r>
            <a:r>
              <a:rPr lang="bg-BG" b="1">
                <a:effectLst>
                  <a:outerShdw blurRad="38100" dist="38100" dir="2700000" algn="tl">
                    <a:srgbClr val="000000">
                      <a:alpha val="43137"/>
                    </a:srgbClr>
                  </a:outerShdw>
                </a:effectLst>
              </a:rPr>
              <a:t>Mycobacterium Tuberculosis </a:t>
            </a:r>
            <a:r>
              <a:t/>
            </a:r>
            <a:br/>
            <a:endParaRPr/>
          </a:p>
        </p:txBody>
      </p:sp>
      <p:sp>
        <p:nvSpPr>
          <p:cNvPr id="3" name="Text Placeholder 2"/>
          <p:cNvSpPr txBox="1">
            <a:spLocks noGrp="1"/>
          </p:cNvSpPr>
          <p:nvPr>
            <p:ph type="body"/>
          </p:nvPr>
        </p:nvSpPr>
        <p:spPr>
          <a:xfrm>
            <a:off x="304800" y="1905000"/>
            <a:ext cx="8610600" cy="4506913"/>
          </a:xfrm>
          <a:prstGeom prst="rect">
            <a:avLst/>
          </a:prstGeom>
          <a:noFill/>
          <a:ln>
            <a:noFill/>
          </a:ln>
        </p:spPr>
        <p:txBody>
          <a:bodyPr/>
          <a:lstStyle>
            <a:lvl1pPr lvl="0" rtl="0">
              <a:defRPr/>
            </a:lvl1pPr>
          </a:lstStyle>
          <a:p>
            <a:pPr marL="0" lvl="0" indent="0" rtl="0">
              <a:buNone/>
            </a:pPr>
            <a:r>
              <a:rPr lang="bg-BG"/>
              <a:t>          </a:t>
            </a:r>
            <a:r>
              <a:rPr/>
              <a:t>  </a:t>
            </a:r>
            <a:r>
              <a:rPr lang="bg-BG" sz="3200"/>
              <a:t>Tubercle bacilli are slender, straight,  slightly curved, rod shaped organism measuring 2 - 4 mm in length and 0.2 - 0.4 micro meter in breadh , occurring singly or in pairs or in small groups. The bacilli are non - sporing, non - motile, non capsulated, gram positive organism. </a:t>
            </a:r>
          </a:p>
        </p:txBody>
      </p:sp>
    </p:spTree>
  </p:cSld>
  <p:clrMapOvr>
    <a:masterClrMapping/>
  </p:clrMapOvr>
  <p:transition>
    <p:fade/>
  </p:transition>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1082675"/>
            <a:ext cx="7924800" cy="4735513"/>
          </a:xfrm>
          <a:prstGeom prst="rect">
            <a:avLst/>
          </a:prstGeom>
          <a:noFill/>
          <a:ln>
            <a:noFill/>
          </a:ln>
        </p:spPr>
        <p:txBody>
          <a:bodyPr/>
          <a:lstStyle>
            <a:lvl1pPr lvl="0" rtl="0">
              <a:defRPr/>
            </a:lvl1pPr>
          </a:lstStyle>
          <a:p>
            <a:pPr lvl="0" rtl="0">
              <a:buNone/>
            </a:pPr>
            <a:r>
              <a:rPr lang="bg-BG" sz="3200" b="1">
                <a:solidFill>
                  <a:schemeClr val="accent2">
                    <a:lumMod val="40000"/>
                    <a:lumOff val="60000"/>
                  </a:schemeClr>
                </a:solidFill>
              </a:rPr>
              <a:t>Pathogenesis :</a:t>
            </a:r>
          </a:p>
          <a:p>
            <a:pPr lvl="0" rtl="0">
              <a:buNone/>
            </a:pPr>
            <a:r>
              <a:rPr lang="bg-BG" sz="3200"/>
              <a:t>         </a:t>
            </a:r>
            <a:r>
              <a:rPr sz="3200"/>
              <a:t>       </a:t>
            </a:r>
            <a:r>
              <a:rPr lang="bg-BG" sz="3200"/>
              <a:t>The most frequent portal of entry is lungs,it results from the inhalation from the air borne disease which contains the bacilli.  Less frequently the bacilli may be ingested and lodge in the tonsil or in the wall of the intestine which may follow the conception of the raw contaminated milk. </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p:spPr>
      </p:pic>
    </p:spTree>
  </p:cSld>
  <p:clrMapOvr>
    <a:masterClrMapping/>
  </p:clrMapOvr>
  <p:transition>
    <p:fade/>
  </p:transition>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142844" y="285728"/>
            <a:ext cx="9001156" cy="6572271"/>
          </a:xfrm>
          <a:prstGeom prst="rect">
            <a:avLst/>
          </a:prstGeom>
          <a:noFill/>
          <a:ln>
            <a:noFill/>
          </a:ln>
        </p:spPr>
        <p:txBody>
          <a:bodyPr/>
          <a:lstStyle>
            <a:lvl1pPr lvl="0" rtl="0">
              <a:defRPr/>
            </a:lvl1pPr>
          </a:lstStyle>
          <a:p>
            <a:pPr marL="0" lvl="0" indent="0" rtl="0">
              <a:buNone/>
            </a:pPr>
            <a:r>
              <a:rPr lang="bg-BG"/>
              <a:t>           </a:t>
            </a:r>
            <a:r>
              <a:rPr/>
              <a:t>   </a:t>
            </a:r>
            <a:r>
              <a:rPr lang="bg-BG"/>
              <a:t> </a:t>
            </a:r>
            <a:r>
              <a:rPr lang="bg-BG" sz="3200"/>
              <a:t>The production and development of lessions and their healing on progression are determined chiefly by the number of bacteria in the inoculation and their subsequent multiplication. It depends on the resistance and hyperactivity of the host. The essential pathology of tuberculosis consists of production of infected tissue of a characteristic lession. The dissemination of bacilli from the site of implantation occurs through the lymphatics of the regional lymph nodes to form the primary complex. </a:t>
            </a:r>
          </a:p>
        </p:txBody>
      </p:sp>
    </p:spTree>
  </p:cSld>
  <p:clrMapOvr>
    <a:masterClrMapping/>
  </p:clrMapOvr>
  <p:transition>
    <p:fade/>
  </p:transition>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85720" y="0"/>
            <a:ext cx="8610600" cy="6324601"/>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Immunity and hypersensitivity: </a:t>
            </a:r>
          </a:p>
          <a:p>
            <a:pPr marL="0" lvl="0" indent="0" rtl="0">
              <a:buNone/>
            </a:pPr>
            <a:r>
              <a:rPr lang="bg-BG" sz="3200" b="1" dirty="0"/>
              <a:t>         </a:t>
            </a:r>
            <a:r>
              <a:rPr lang="bg-BG" sz="3200" dirty="0"/>
              <a:t>In the course of primary </a:t>
            </a:r>
            <a:r>
              <a:rPr lang="en-US" sz="3200" dirty="0" smtClean="0"/>
              <a:t>infection </a:t>
            </a:r>
            <a:r>
              <a:rPr lang="bg-BG" sz="3200" dirty="0" smtClean="0"/>
              <a:t> </a:t>
            </a:r>
            <a:r>
              <a:rPr lang="en-US" sz="3200" dirty="0" smtClean="0"/>
              <a:t>the host has </a:t>
            </a:r>
            <a:r>
              <a:rPr lang="bg-BG" sz="3200" dirty="0" smtClean="0"/>
              <a:t> hypersensitivity </a:t>
            </a:r>
            <a:r>
              <a:rPr lang="bg-BG" sz="3200" dirty="0"/>
              <a:t>to the tubercle bacilli. This is made evident by the development of positive tuberculin reaction. </a:t>
            </a:r>
          </a:p>
          <a:p>
            <a:pPr marL="0" lvl="0" indent="0" rtl="0">
              <a:buNone/>
            </a:pPr>
            <a:r>
              <a:rPr lang="bg-BG" sz="3200" b="1" dirty="0" smtClean="0">
                <a:solidFill>
                  <a:schemeClr val="accent2">
                    <a:lumMod val="40000"/>
                    <a:lumOff val="60000"/>
                  </a:schemeClr>
                </a:solidFill>
              </a:rPr>
              <a:t>PREVENTION :</a:t>
            </a:r>
          </a:p>
          <a:p>
            <a:pPr marL="0" lvl="0" indent="0" rtl="0">
              <a:buNone/>
            </a:pPr>
            <a:r>
              <a:rPr lang="bg-BG" sz="3200" b="1" dirty="0" smtClean="0">
                <a:solidFill>
                  <a:schemeClr val="accent2">
                    <a:lumMod val="40000"/>
                    <a:lumOff val="60000"/>
                  </a:schemeClr>
                </a:solidFill>
              </a:rPr>
              <a:t>Primary prevention :</a:t>
            </a:r>
            <a:r>
              <a:rPr lang="en-US" sz="3200" b="1" dirty="0" smtClean="0">
                <a:solidFill>
                  <a:schemeClr val="accent2">
                    <a:lumMod val="40000"/>
                    <a:lumOff val="60000"/>
                  </a:schemeClr>
                </a:solidFill>
              </a:rPr>
              <a:t> </a:t>
            </a:r>
          </a:p>
          <a:p>
            <a:pPr marL="0" lvl="0" indent="0" rtl="0">
              <a:buNone/>
            </a:pPr>
            <a:r>
              <a:rPr lang="en-US" sz="3200" b="1" dirty="0" smtClean="0"/>
              <a:t>        </a:t>
            </a:r>
            <a:r>
              <a:rPr lang="en-US" sz="3200" dirty="0" smtClean="0"/>
              <a:t>- BCG vaccination </a:t>
            </a:r>
            <a:endParaRPr lang="bg-BG" sz="3200" b="1" dirty="0" smtClean="0"/>
          </a:p>
          <a:p>
            <a:pPr marL="0" lvl="0" indent="0" rtl="0">
              <a:buNone/>
            </a:pPr>
            <a:r>
              <a:rPr lang="bg-BG" sz="3200" dirty="0" smtClean="0"/>
              <a:t>        </a:t>
            </a:r>
            <a:r>
              <a:rPr lang="bg-BG" sz="3200" dirty="0"/>
              <a:t>- Health Education </a:t>
            </a:r>
          </a:p>
          <a:p>
            <a:pPr marL="0" lvl="0" indent="0" rtl="0">
              <a:buNone/>
            </a:pPr>
            <a:r>
              <a:rPr lang="bg-BG" sz="3200" dirty="0"/>
              <a:t>        - Maintain public health </a:t>
            </a:r>
          </a:p>
          <a:p>
            <a:pPr marL="0" lvl="0" indent="0" rtl="0">
              <a:buNone/>
            </a:pPr>
            <a:r>
              <a:rPr lang="bg-BG" sz="3200" dirty="0"/>
              <a:t>        - Adequate Ventilation </a:t>
            </a:r>
          </a:p>
          <a:p>
            <a:pPr marL="0" lvl="0" indent="0" rtl="0">
              <a:buNone/>
            </a:pPr>
            <a:r>
              <a:rPr lang="bg-BG" sz="3200" dirty="0"/>
              <a:t>        - Isolation of the patient </a:t>
            </a:r>
          </a:p>
        </p:txBody>
      </p:sp>
    </p:spTree>
  </p:cSld>
  <p:clrMapOvr>
    <a:masterClrMapping/>
  </p:clrMapOvr>
  <p:transition>
    <p:fade/>
  </p:transition>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1603375"/>
            <a:ext cx="7543800" cy="3730625"/>
          </a:xfrm>
          <a:prstGeom prst="rect">
            <a:avLst/>
          </a:prstGeom>
          <a:noFill/>
          <a:ln>
            <a:noFill/>
          </a:ln>
        </p:spPr>
        <p:txBody>
          <a:bodyPr/>
          <a:lstStyle>
            <a:lvl1pPr lvl="0" rtl="0">
              <a:defRPr/>
            </a:lvl1pPr>
          </a:lstStyle>
          <a:p>
            <a:pPr marL="0" lvl="0" indent="0" rtl="0">
              <a:buNone/>
            </a:pPr>
            <a:r>
              <a:rPr lang="bg-BG" b="1" dirty="0" smtClean="0">
                <a:solidFill>
                  <a:schemeClr val="accent2">
                    <a:lumMod val="40000"/>
                    <a:lumOff val="60000"/>
                  </a:schemeClr>
                </a:solidFill>
              </a:rPr>
              <a:t>Secondary prevention :</a:t>
            </a:r>
          </a:p>
          <a:p>
            <a:pPr marL="0" lvl="0" indent="0" rtl="0">
              <a:buNone/>
            </a:pPr>
            <a:r>
              <a:rPr lang="bg-BG" dirty="0" smtClean="0"/>
              <a:t>            </a:t>
            </a:r>
            <a:endParaRPr lang="bg-BG" dirty="0"/>
          </a:p>
          <a:p>
            <a:pPr marL="0" lvl="0" indent="0" rtl="0">
              <a:buNone/>
            </a:pPr>
            <a:r>
              <a:rPr lang="en-US" dirty="0" smtClean="0"/>
              <a:t>           </a:t>
            </a:r>
            <a:r>
              <a:rPr lang="bg-BG" dirty="0" smtClean="0"/>
              <a:t>  </a:t>
            </a:r>
            <a:r>
              <a:rPr lang="bg-BG" dirty="0"/>
              <a:t>- Chemoprophylaxis </a:t>
            </a:r>
          </a:p>
        </p:txBody>
      </p:sp>
    </p:spTree>
  </p:cSld>
  <p:clrMapOvr>
    <a:masterClrMapping/>
  </p:clrMapOvr>
  <p:transition>
    <p:fade/>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p:spPr>
      </p:pic>
    </p:spTree>
  </p:cSld>
  <p:clrMapOvr>
    <a:masterClrMapping/>
  </p:clrMapOvr>
  <p:transition>
    <p:fade/>
  </p:transition>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85720" y="500042"/>
            <a:ext cx="8229600" cy="1084264"/>
          </a:xfrm>
          <a:prstGeom prst="rect">
            <a:avLst/>
          </a:prstGeom>
          <a:noFill/>
          <a:ln>
            <a:noFill/>
          </a:ln>
        </p:spPr>
        <p:txBody>
          <a:bodyPr anchor="ctr"/>
          <a:lstStyle>
            <a:lvl1pPr lvl="0" rtl="0">
              <a:defRPr/>
            </a:lvl1pPr>
          </a:lstStyle>
          <a:p>
            <a:pPr lvl="0" rtl="0"/>
            <a:r>
              <a:rPr b="1"/>
              <a:t>      </a:t>
            </a:r>
            <a:r>
              <a:t/>
            </a:r>
            <a:br/>
            <a:r>
              <a:rPr b="1"/>
              <a:t>      </a:t>
            </a:r>
            <a:r>
              <a:rPr lang="bg-BG" b="1">
                <a:effectLst>
                  <a:outerShdw blurRad="38100" dist="38100" dir="2700000" algn="tl">
                    <a:srgbClr val="000000">
                      <a:alpha val="43137"/>
                    </a:srgbClr>
                  </a:outerShdw>
                </a:effectLst>
              </a:rPr>
              <a:t>Mycobacterium Leprae </a:t>
            </a:r>
            <a:r>
              <a:t/>
            </a:r>
            <a:br/>
            <a:endParaRPr/>
          </a:p>
        </p:txBody>
      </p:sp>
      <p:sp>
        <p:nvSpPr>
          <p:cNvPr id="3" name="Text Placeholder 2"/>
          <p:cNvSpPr txBox="1">
            <a:spLocks noGrp="1"/>
          </p:cNvSpPr>
          <p:nvPr>
            <p:ph type="body"/>
          </p:nvPr>
        </p:nvSpPr>
        <p:spPr>
          <a:xfrm>
            <a:off x="214282" y="1714488"/>
            <a:ext cx="8715406" cy="4506913"/>
          </a:xfrm>
          <a:prstGeom prst="rect">
            <a:avLst/>
          </a:prstGeom>
          <a:noFill/>
          <a:ln>
            <a:noFill/>
          </a:ln>
        </p:spPr>
        <p:txBody>
          <a:bodyPr/>
          <a:lstStyle>
            <a:lvl1pPr lvl="0" rtl="0">
              <a:defRPr/>
            </a:lvl1pPr>
          </a:lstStyle>
          <a:p>
            <a:pPr lvl="0" rtl="0">
              <a:buNone/>
            </a:pPr>
            <a:r>
              <a:rPr lang="bg-BG" dirty="0"/>
              <a:t>            </a:t>
            </a:r>
            <a:r>
              <a:rPr/>
              <a:t>     </a:t>
            </a:r>
            <a:r>
              <a:rPr lang="bg-BG" dirty="0"/>
              <a:t> </a:t>
            </a:r>
            <a:r>
              <a:rPr lang="bg-BG" sz="3200" dirty="0" smtClean="0"/>
              <a:t>It</a:t>
            </a:r>
            <a:r>
              <a:rPr lang="en-US" sz="3200" dirty="0" smtClean="0"/>
              <a:t> is </a:t>
            </a:r>
            <a:r>
              <a:rPr lang="bg-BG" sz="3200" dirty="0" smtClean="0"/>
              <a:t>also </a:t>
            </a:r>
            <a:r>
              <a:rPr lang="bg-BG" sz="3200" dirty="0"/>
              <a:t>known as Hansen's bacilli. It causes leprosy (Hansen's disease).These bacilli are straight, slightly curved, rod - like bacteria, about the size of 5 into 0.5 meters with pointed rounded, dumbal shaped ends. These are non sporing bacilli. The organism shows many morphological variations. </a:t>
            </a:r>
            <a:r>
              <a:rPr lang="bg-BG" sz="3200" dirty="0" smtClean="0"/>
              <a:t>It</a:t>
            </a:r>
            <a:r>
              <a:rPr lang="en-US" sz="3200" dirty="0" smtClean="0"/>
              <a:t> </a:t>
            </a:r>
            <a:r>
              <a:rPr lang="en-US" sz="3200" dirty="0" err="1" smtClean="0"/>
              <a:t>i</a:t>
            </a:r>
            <a:r>
              <a:rPr lang="bg-BG" sz="3200" dirty="0" smtClean="0"/>
              <a:t>s </a:t>
            </a:r>
            <a:r>
              <a:rPr lang="bg-BG" sz="3200" dirty="0"/>
              <a:t>a  gram positive acid - fast bacilli. </a:t>
            </a:r>
          </a:p>
        </p:txBody>
      </p:sp>
    </p:spTree>
  </p:cSld>
  <p:clrMapOvr>
    <a:masterClrMapping/>
  </p:clrMapOvr>
  <p:transition>
    <p:fade/>
  </p:transition>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609600"/>
            <a:ext cx="8610600" cy="5899150"/>
          </a:xfrm>
          <a:prstGeom prst="rect">
            <a:avLst/>
          </a:prstGeom>
          <a:noFill/>
          <a:ln>
            <a:noFill/>
          </a:ln>
        </p:spPr>
        <p:txBody>
          <a:bodyPr/>
          <a:lstStyle>
            <a:lvl1pPr lvl="0" rtl="0">
              <a:defRPr/>
            </a:lvl1pPr>
          </a:lstStyle>
          <a:p>
            <a:pPr lvl="0" rtl="0">
              <a:buNone/>
            </a:pPr>
            <a:r>
              <a:rPr lang="bg-BG" sz="3200" b="1">
                <a:solidFill>
                  <a:schemeClr val="accent2">
                    <a:lumMod val="40000"/>
                    <a:lumOff val="60000"/>
                  </a:schemeClr>
                </a:solidFill>
              </a:rPr>
              <a:t>Susceptibility to physical and chemical agents :</a:t>
            </a:r>
          </a:p>
          <a:p>
            <a:pPr lvl="0" rtl="0">
              <a:buNone/>
            </a:pPr>
            <a:r>
              <a:rPr lang="bg-BG" sz="3200" b="1"/>
              <a:t>      </a:t>
            </a:r>
          </a:p>
          <a:p>
            <a:pPr lvl="0" rtl="0">
              <a:buNone/>
            </a:pPr>
            <a:r>
              <a:rPr sz="3200" b="1"/>
              <a:t>                 </a:t>
            </a:r>
            <a:r>
              <a:rPr lang="bg-BG" sz="3200"/>
              <a:t>These bacilli have the capacity to remain viable in warm humid environment for 1 - 2 minutes, and in moist soil for one and  half months. It has been observed that mycobacterium leprae remain viable for 24 hours out side the body. It can survive when exposed to ultraviolet light for 30 minutes and sunlight for 2 hrs. </a:t>
            </a:r>
          </a:p>
        </p:txBody>
      </p:sp>
    </p:spTree>
  </p:cSld>
  <p:clrMapOvr>
    <a:masterClrMapping/>
  </p:clrMapOvr>
  <p:transition>
    <p:fade/>
  </p:transition>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609600"/>
            <a:ext cx="8458200" cy="5556250"/>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Clinical Features :</a:t>
            </a:r>
          </a:p>
          <a:p>
            <a:pPr marL="0" lvl="0" indent="0" rtl="0">
              <a:buNone/>
            </a:pPr>
            <a:r>
              <a:rPr lang="bg-BG" sz="3200" dirty="0"/>
              <a:t>        Hypopigmented and </a:t>
            </a:r>
            <a:r>
              <a:rPr lang="bg-BG" sz="3200" dirty="0" smtClean="0"/>
              <a:t>er</a:t>
            </a:r>
            <a:r>
              <a:rPr lang="en-US" sz="3200" dirty="0" err="1" smtClean="0"/>
              <a:t>ythe</a:t>
            </a:r>
            <a:r>
              <a:rPr lang="bg-BG" sz="3200" dirty="0" smtClean="0"/>
              <a:t>matous </a:t>
            </a:r>
            <a:r>
              <a:rPr lang="bg-BG" sz="3200" dirty="0"/>
              <a:t>patches with sensory impairment or loss of functions and cutaneous sensation. </a:t>
            </a:r>
          </a:p>
          <a:p>
            <a:pPr marL="0" lvl="0" indent="0" rtl="0">
              <a:buNone/>
            </a:pPr>
            <a:r>
              <a:rPr lang="bg-BG" sz="3200" b="1" dirty="0">
                <a:solidFill>
                  <a:schemeClr val="accent2">
                    <a:lumMod val="40000"/>
                    <a:lumOff val="60000"/>
                  </a:schemeClr>
                </a:solidFill>
              </a:rPr>
              <a:t>Clinical classification :</a:t>
            </a:r>
          </a:p>
          <a:p>
            <a:pPr marL="0" lvl="0" indent="0" rtl="0">
              <a:buNone/>
            </a:pPr>
            <a:r>
              <a:rPr lang="bg-BG" sz="3200" b="1" dirty="0"/>
              <a:t>        </a:t>
            </a:r>
            <a:r>
              <a:rPr sz="3200" b="1"/>
              <a:t>L</a:t>
            </a:r>
            <a:r>
              <a:rPr lang="bg-BG" sz="3200" dirty="0"/>
              <a:t>eprosy is broadly classified into two main types. </a:t>
            </a:r>
          </a:p>
          <a:p>
            <a:pPr marL="0" lvl="0" indent="0" rtl="0">
              <a:buNone/>
            </a:pPr>
            <a:r>
              <a:rPr lang="bg-BG" sz="3200" dirty="0"/>
              <a:t>        1. Tuberculoid leprosy </a:t>
            </a:r>
          </a:p>
          <a:p>
            <a:pPr marL="0" lvl="0" indent="0" rtl="0">
              <a:buNone/>
            </a:pPr>
            <a:r>
              <a:rPr lang="bg-BG" sz="3200" dirty="0"/>
              <a:t>        2. Lepromatous leprosy </a:t>
            </a:r>
          </a:p>
        </p:txBody>
      </p:sp>
    </p:spTree>
  </p:cSld>
  <p:clrMapOvr>
    <a:masterClrMapping/>
  </p:clrMapOvr>
  <p:transition>
    <p:fade/>
  </p:transition>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228601"/>
            <a:ext cx="8686800" cy="6324600"/>
          </a:xfrm>
          <a:prstGeom prst="rect">
            <a:avLst/>
          </a:prstGeom>
          <a:noFill/>
          <a:ln>
            <a:noFill/>
          </a:ln>
        </p:spPr>
        <p:txBody>
          <a:bodyPr/>
          <a:lstStyle>
            <a:lvl1pPr lvl="0" rtl="0">
              <a:defRPr/>
            </a:lvl1pPr>
          </a:lstStyle>
          <a:p>
            <a:pPr lvl="0" rtl="0">
              <a:buNone/>
            </a:pPr>
            <a:r>
              <a:rPr lang="bg-BG" sz="3200"/>
              <a:t>         </a:t>
            </a:r>
            <a:r>
              <a:rPr sz="3200"/>
              <a:t>   </a:t>
            </a:r>
            <a:r>
              <a:rPr lang="bg-BG" sz="3200"/>
              <a:t>In persons with fairly good resistance, the invading leprosy bacilli can be destroyed to a great extent and such individuals develop pauci bacillary leprosy. On the other hand persons having poor or non resistance can develop multibacillary leprosy. Multibacillary leprosy is a generalised disease. </a:t>
            </a:r>
          </a:p>
          <a:p>
            <a:pPr lvl="0" rtl="0">
              <a:buNone/>
            </a:pPr>
            <a:r>
              <a:rPr lang="bg-BG" sz="3200" b="1">
                <a:solidFill>
                  <a:schemeClr val="accent2">
                    <a:lumMod val="40000"/>
                    <a:lumOff val="60000"/>
                  </a:schemeClr>
                </a:solidFill>
              </a:rPr>
              <a:t>Incubation period :</a:t>
            </a:r>
          </a:p>
          <a:p>
            <a:pPr lvl="0" rtl="0">
              <a:buNone/>
            </a:pPr>
            <a:r>
              <a:rPr lang="bg-BG" sz="3200" b="1"/>
              <a:t>          </a:t>
            </a:r>
            <a:r>
              <a:rPr sz="3200" b="1"/>
              <a:t>   </a:t>
            </a:r>
            <a:r>
              <a:rPr lang="bg-BG" sz="3200"/>
              <a:t>Leprosy can occur in a few weeks following exposure. However cases developing thirty years after exposure have been described. This disease is with longest incubation period. </a:t>
            </a:r>
          </a:p>
        </p:txBody>
      </p:sp>
    </p:spTree>
  </p:cSld>
  <p:clrMapOvr>
    <a:masterClrMapping/>
  </p:clrMapOvr>
  <p:transition>
    <p:fade/>
  </p:transition>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152400" y="304800"/>
            <a:ext cx="8991600" cy="6248400"/>
          </a:xfrm>
          <a:prstGeom prst="rect">
            <a:avLst/>
          </a:prstGeom>
          <a:noFill/>
          <a:ln>
            <a:noFill/>
          </a:ln>
        </p:spPr>
        <p:txBody>
          <a:bodyPr>
            <a:normAutofit lnSpcReduction="10000"/>
          </a:bodyPr>
          <a:lstStyle>
            <a:lvl1pPr lvl="0" rtl="0">
              <a:defRPr/>
            </a:lvl1pPr>
          </a:lstStyle>
          <a:p>
            <a:pPr lvl="0" rtl="0">
              <a:buNone/>
            </a:pPr>
            <a:r>
              <a:rPr lang="bg-BG" sz="3200" b="1">
                <a:solidFill>
                  <a:schemeClr val="accent2">
                    <a:lumMod val="40000"/>
                    <a:lumOff val="60000"/>
                  </a:schemeClr>
                </a:solidFill>
              </a:rPr>
              <a:t>Transmission :</a:t>
            </a:r>
          </a:p>
          <a:p>
            <a:pPr lvl="0" rtl="0">
              <a:buNone/>
            </a:pPr>
            <a:r>
              <a:rPr lang="bg-BG" sz="3200"/>
              <a:t>       </a:t>
            </a:r>
            <a:r>
              <a:rPr sz="3200"/>
              <a:t>        </a:t>
            </a:r>
            <a:r>
              <a:rPr lang="bg-BG" sz="3200"/>
              <a:t>Transmission is believed to occur through inhalation of infectious organism. Transmission through insect bites and inoculation through broken skin have not been excluded. It can survive in  nasal secretion for more than thirty six hours. </a:t>
            </a:r>
          </a:p>
          <a:p>
            <a:pPr lvl="0" rtl="0">
              <a:buNone/>
            </a:pPr>
            <a:r>
              <a:rPr lang="bg-BG" sz="3200" b="1">
                <a:solidFill>
                  <a:schemeClr val="accent2">
                    <a:lumMod val="40000"/>
                    <a:lumOff val="60000"/>
                  </a:schemeClr>
                </a:solidFill>
              </a:rPr>
              <a:t>Laboratory diagnosis :</a:t>
            </a:r>
          </a:p>
          <a:p>
            <a:pPr lvl="0" rtl="0">
              <a:buNone/>
            </a:pPr>
            <a:r>
              <a:rPr lang="bg-BG" sz="3200" b="1">
                <a:solidFill>
                  <a:schemeClr val="accent2">
                    <a:lumMod val="40000"/>
                    <a:lumOff val="60000"/>
                  </a:schemeClr>
                </a:solidFill>
              </a:rPr>
              <a:t>     </a:t>
            </a:r>
            <a:r>
              <a:rPr sz="3200" b="1">
                <a:solidFill>
                  <a:schemeClr val="accent2">
                    <a:lumMod val="40000"/>
                    <a:lumOff val="60000"/>
                  </a:schemeClr>
                </a:solidFill>
              </a:rPr>
              <a:t>     </a:t>
            </a:r>
            <a:r>
              <a:rPr lang="bg-BG" sz="3200" b="1">
                <a:solidFill>
                  <a:schemeClr val="accent2">
                    <a:lumMod val="40000"/>
                    <a:lumOff val="60000"/>
                  </a:schemeClr>
                </a:solidFill>
              </a:rPr>
              <a:t>Clinical examination </a:t>
            </a:r>
          </a:p>
          <a:p>
            <a:pPr lvl="0" rtl="0">
              <a:buNone/>
            </a:pPr>
            <a:r>
              <a:rPr lang="bg-BG" sz="3200" b="1">
                <a:solidFill>
                  <a:schemeClr val="accent2">
                    <a:lumMod val="40000"/>
                    <a:lumOff val="60000"/>
                  </a:schemeClr>
                </a:solidFill>
              </a:rPr>
              <a:t>      </a:t>
            </a:r>
            <a:r>
              <a:rPr sz="3200" b="1">
                <a:solidFill>
                  <a:schemeClr val="accent2">
                    <a:lumMod val="40000"/>
                    <a:lumOff val="60000"/>
                  </a:schemeClr>
                </a:solidFill>
              </a:rPr>
              <a:t>    </a:t>
            </a:r>
            <a:r>
              <a:rPr lang="bg-BG" sz="3200" b="1">
                <a:solidFill>
                  <a:schemeClr val="accent2">
                    <a:lumMod val="40000"/>
                    <a:lumOff val="60000"/>
                  </a:schemeClr>
                </a:solidFill>
              </a:rPr>
              <a:t>Bacteriological examination </a:t>
            </a:r>
          </a:p>
          <a:p>
            <a:pPr lvl="0" rtl="0">
              <a:buNone/>
            </a:pPr>
            <a:r>
              <a:rPr lang="bg-BG" sz="3200" b="1"/>
              <a:t>             </a:t>
            </a:r>
            <a:r>
              <a:rPr sz="3200" b="1"/>
              <a:t>    </a:t>
            </a:r>
            <a:r>
              <a:rPr lang="bg-BG" sz="3200"/>
              <a:t>1. Skin smear </a:t>
            </a:r>
          </a:p>
          <a:p>
            <a:pPr lvl="0" rtl="0">
              <a:buNone/>
            </a:pPr>
            <a:r>
              <a:rPr lang="bg-BG" sz="3200"/>
              <a:t>             </a:t>
            </a:r>
            <a:r>
              <a:rPr sz="3200"/>
              <a:t>    </a:t>
            </a:r>
            <a:r>
              <a:rPr lang="bg-BG" sz="3200"/>
              <a:t>2. Nasal smear </a:t>
            </a:r>
          </a:p>
          <a:p>
            <a:pPr lvl="0" rtl="0">
              <a:buNone/>
            </a:pPr>
            <a:r>
              <a:rPr lang="bg-BG" sz="3200"/>
              <a:t>             </a:t>
            </a:r>
            <a:r>
              <a:rPr sz="3200"/>
              <a:t>    </a:t>
            </a:r>
            <a:r>
              <a:rPr lang="bg-BG" sz="3200"/>
              <a:t>3. Nasal scrapping </a:t>
            </a:r>
          </a:p>
        </p:txBody>
      </p:sp>
    </p:spTree>
  </p:cSld>
  <p:clrMapOvr>
    <a:masterClrMapping/>
  </p:clrMapOvr>
  <p:transition>
    <p:fade/>
  </p:transition>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741363"/>
            <a:ext cx="8382000" cy="4211637"/>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Management :</a:t>
            </a:r>
          </a:p>
          <a:p>
            <a:pPr marL="0" lvl="0" indent="0" rtl="0">
              <a:buNone/>
            </a:pPr>
            <a:r>
              <a:rPr lang="bg-BG" sz="3200" b="1"/>
              <a:t> </a:t>
            </a:r>
            <a:r>
              <a:rPr lang="bg-BG" sz="3200"/>
              <a:t>         In many cases management must improve anti - inflammatory therapy. Wound prevention techniques and proper wound care also important. </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1925638"/>
            <a:ext cx="8229600" cy="1146175"/>
          </a:xfrm>
          <a:prstGeom prst="rect">
            <a:avLst/>
          </a:prstGeom>
          <a:noFill/>
          <a:ln>
            <a:noFill/>
          </a:ln>
        </p:spPr>
        <p:txBody>
          <a:bodyPr anchor="ctr"/>
          <a:lstStyle>
            <a:lvl1pPr lvl="0" rtl="0">
              <a:defRPr/>
            </a:lvl1pPr>
          </a:lstStyle>
          <a:p>
            <a:pPr lvl="0" rtl="0"/>
            <a:r>
              <a:rPr lang="bg-BG" b="1" i="1">
                <a:latin typeface="Calibri"/>
              </a:rPr>
              <a:t>DETTOL </a:t>
            </a:r>
          </a:p>
        </p:txBody>
      </p:sp>
      <p:sp>
        <p:nvSpPr>
          <p:cNvPr id="3" name="Text Placeholder 2"/>
          <p:cNvSpPr txBox="1">
            <a:spLocks noGrp="1"/>
          </p:cNvSpPr>
          <p:nvPr>
            <p:ph type="body"/>
          </p:nvPr>
        </p:nvSpPr>
        <p:spPr>
          <a:xfrm>
            <a:off x="228600" y="685800"/>
            <a:ext cx="8458200" cy="5410200"/>
          </a:xfrm>
          <a:prstGeom prst="rect">
            <a:avLst/>
          </a:prstGeom>
          <a:noFill/>
          <a:ln>
            <a:noFill/>
          </a:ln>
        </p:spPr>
        <p:txBody>
          <a:bodyPr>
            <a:normAutofit lnSpcReduction="10000"/>
          </a:bodyPr>
          <a:lstStyle>
            <a:lvl1pPr lvl="0" rtl="0">
              <a:defRPr/>
            </a:lvl1pPr>
          </a:lstStyle>
          <a:p>
            <a:pPr lvl="0" rtl="0">
              <a:buNone/>
            </a:pPr>
            <a:r>
              <a:rPr lang="bg-BG" dirty="0">
                <a:latin typeface="Calibri"/>
              </a:rPr>
              <a:t>            </a:t>
            </a:r>
            <a:r>
              <a:rPr dirty="0">
                <a:latin typeface="Calibri"/>
              </a:rPr>
              <a:t>      </a:t>
            </a:r>
            <a:r>
              <a:rPr lang="bg-BG" sz="3600" dirty="0">
                <a:latin typeface="Calibri"/>
              </a:rPr>
              <a:t>Dettol is relatively non toxic antiseptic and can be used safely in high concentrations.</a:t>
            </a:r>
          </a:p>
          <a:p>
            <a:pPr lvl="0" rtl="0">
              <a:buNone/>
            </a:pPr>
            <a:r>
              <a:rPr sz="3600" dirty="0">
                <a:latin typeface="Calibri"/>
              </a:rPr>
              <a:t>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more easily inactivated by organic matter than many other phenolic disinfectants.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active against streptococci but worthless against some gram negative bacteria. Dettol (5%) is suitable for disinfection of instruments and plastic equipment.</a:t>
            </a:r>
          </a:p>
        </p:txBody>
      </p:sp>
    </p:spTree>
  </p:cSld>
  <p:clrMapOvr>
    <a:masterClrMapping/>
  </p:clrMapOvr>
  <p:transition>
    <p:fade/>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3186" name="Picture 2" descr="Image result for bordetella pertussis bacteria"/>
          <p:cNvPicPr>
            <a:picLocks noChangeAspect="1" noChangeArrowheads="1"/>
          </p:cNvPicPr>
          <p:nvPr/>
        </p:nvPicPr>
        <p:blipFill>
          <a:blip r:embed="rId2"/>
          <a:srcRect/>
          <a:stretch>
            <a:fillRect/>
          </a:stretch>
        </p:blipFill>
        <p:spPr bwMode="auto">
          <a:xfrm>
            <a:off x="0" y="0"/>
            <a:ext cx="9144000" cy="6643710"/>
          </a:xfrm>
          <a:prstGeom prst="rect">
            <a:avLst/>
          </a:prstGeom>
          <a:noFill/>
        </p:spPr>
      </p:pic>
    </p:spTree>
  </p:cSld>
  <p:clrMapOvr>
    <a:masterClrMapping/>
  </p:clrMapOvr>
  <p:transition>
    <p:fade/>
  </p:transition>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90600" y="457200"/>
            <a:ext cx="6934200" cy="685801"/>
          </a:xfrm>
          <a:prstGeom prst="rect">
            <a:avLst/>
          </a:prstGeom>
          <a:noFill/>
          <a:ln>
            <a:noFill/>
          </a:ln>
        </p:spPr>
        <p:txBody>
          <a:bodyPr anchor="ctr"/>
          <a:lstStyle>
            <a:lvl1pPr lvl="0" rtl="0">
              <a:defRPr/>
            </a:lvl1pPr>
          </a:lstStyle>
          <a:p>
            <a:pPr lvl="0" rtl="0"/>
            <a:r>
              <a:rPr b="1"/>
              <a:t>  </a:t>
            </a:r>
            <a:r>
              <a:t/>
            </a:r>
            <a:br/>
            <a:r>
              <a:rPr b="1"/>
              <a:t>   </a:t>
            </a:r>
            <a:r>
              <a:rPr lang="bg-BG" b="1">
                <a:effectLst>
                  <a:outerShdw blurRad="38100" dist="38100" dir="2700000" algn="tl">
                    <a:srgbClr val="000000">
                      <a:alpha val="43137"/>
                    </a:srgbClr>
                  </a:outerShdw>
                </a:effectLst>
              </a:rPr>
              <a:t>Bordetella Pertussis </a:t>
            </a:r>
            <a:r>
              <a:t/>
            </a:r>
            <a:br/>
            <a:endParaRPr/>
          </a:p>
        </p:txBody>
      </p:sp>
      <p:sp>
        <p:nvSpPr>
          <p:cNvPr id="3" name="Text Placeholder 2"/>
          <p:cNvSpPr txBox="1">
            <a:spLocks noGrp="1"/>
          </p:cNvSpPr>
          <p:nvPr>
            <p:ph type="body"/>
          </p:nvPr>
        </p:nvSpPr>
        <p:spPr>
          <a:xfrm>
            <a:off x="152401" y="1857364"/>
            <a:ext cx="8686801" cy="4214842"/>
          </a:xfrm>
          <a:prstGeom prst="rect">
            <a:avLst/>
          </a:prstGeom>
          <a:noFill/>
          <a:ln>
            <a:noFill/>
          </a:ln>
        </p:spPr>
        <p:txBody>
          <a:bodyPr/>
          <a:lstStyle>
            <a:lvl1pPr lvl="0" rtl="0">
              <a:defRPr/>
            </a:lvl1pPr>
          </a:lstStyle>
          <a:p>
            <a:pPr lvl="0" rtl="0">
              <a:buNone/>
            </a:pPr>
            <a:r>
              <a:rPr lang="bg-BG" sz="3200" dirty="0"/>
              <a:t>        </a:t>
            </a:r>
            <a:r>
              <a:rPr sz="3200"/>
              <a:t>       </a:t>
            </a:r>
            <a:r>
              <a:rPr lang="bg-BG" sz="3200" dirty="0" smtClean="0"/>
              <a:t>it</a:t>
            </a:r>
            <a:r>
              <a:rPr lang="en-US" sz="3200" dirty="0" smtClean="0"/>
              <a:t> </a:t>
            </a:r>
            <a:r>
              <a:rPr lang="en-US" sz="3200" dirty="0" err="1" smtClean="0"/>
              <a:t>i</a:t>
            </a:r>
            <a:r>
              <a:rPr lang="bg-BG" sz="3200" dirty="0" smtClean="0"/>
              <a:t>s </a:t>
            </a:r>
            <a:r>
              <a:rPr lang="bg-BG" sz="3200" dirty="0"/>
              <a:t>a gram negative bacilli. They are arranged singly in pairs or in small groups. Their size varies from 0.3 - 0.5 micron into 0.5 - 2 micron. When freshly isolated, bordetella Pertusis may </a:t>
            </a:r>
            <a:r>
              <a:rPr lang="bg-BG" sz="3200" dirty="0" smtClean="0"/>
              <a:t>p</a:t>
            </a:r>
            <a:r>
              <a:rPr lang="en-US" sz="3200" dirty="0" err="1" smtClean="0"/>
              <a:t>oce</a:t>
            </a:r>
            <a:r>
              <a:rPr lang="bg-BG" sz="3200" dirty="0" smtClean="0"/>
              <a:t>ss </a:t>
            </a:r>
            <a:r>
              <a:rPr lang="bg-BG" sz="3200" dirty="0"/>
              <a:t>a poorly defined capsules.</a:t>
            </a:r>
          </a:p>
        </p:txBody>
      </p:sp>
    </p:spTree>
  </p:cSld>
  <p:clrMapOvr>
    <a:masterClrMapping/>
  </p:clrMapOvr>
  <p:transition>
    <p:fade/>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928990" y="642918"/>
            <a:ext cx="2214578" cy="640670"/>
          </a:xfrm>
          <a:prstGeom prst="rect">
            <a:avLst/>
          </a:prstGeom>
        </p:spPr>
        <p:txBody>
          <a:bodyPr/>
          <a:lstStyle>
            <a:lvl1pPr lvl="0">
              <a:defRPr/>
            </a:lvl1pPr>
          </a:lstStyle>
          <a:p>
            <a:endParaRPr/>
          </a:p>
        </p:txBody>
      </p:sp>
      <p:sp>
        <p:nvSpPr>
          <p:cNvPr id="3" name="Text Placeholder 2"/>
          <p:cNvSpPr txBox="1">
            <a:spLocks noGrp="1"/>
          </p:cNvSpPr>
          <p:nvPr>
            <p:ph type="body" idx="1"/>
          </p:nvPr>
        </p:nvSpPr>
        <p:spPr>
          <a:xfrm>
            <a:off x="500034" y="1000108"/>
            <a:ext cx="8186766" cy="4929222"/>
          </a:xfrm>
          <a:prstGeom prst="rect">
            <a:avLst/>
          </a:prstGeom>
        </p:spPr>
        <p:txBody>
          <a:bodyPr/>
          <a:lstStyle>
            <a:lvl1pPr lvl="0">
              <a:defRPr/>
            </a:lvl1pPr>
          </a:lstStyle>
          <a:p>
            <a:pPr lvl="0" rtl="0">
              <a:buNone/>
            </a:pPr>
            <a:r>
              <a:rPr sz="3600" b="1">
                <a:solidFill>
                  <a:schemeClr val="accent2">
                    <a:lumMod val="40000"/>
                    <a:lumOff val="60000"/>
                  </a:schemeClr>
                </a:solidFill>
              </a:rPr>
              <a:t>Sensitivity to physical and chemical agents :</a:t>
            </a:r>
          </a:p>
          <a:p>
            <a:pPr lvl="0" rtl="0">
              <a:buNone/>
            </a:pPr>
            <a:r>
              <a:rPr sz="2800"/>
              <a:t>               </a:t>
            </a:r>
            <a:r>
              <a:rPr sz="3200"/>
              <a:t>The temperature </a:t>
            </a:r>
            <a:r>
              <a:rPr lang="en-US" sz="3200" dirty="0" smtClean="0"/>
              <a:t>of </a:t>
            </a:r>
            <a:r>
              <a:rPr sz="3200" smtClean="0"/>
              <a:t>56 </a:t>
            </a:r>
            <a:r>
              <a:rPr sz="3200"/>
              <a:t>degree celsius kills the bacteria with in half an hour Otherwise this bacteria can survive in dried droplet for upto 5 days. </a:t>
            </a:r>
            <a:r>
              <a:rPr lang="en-US" sz="3200" dirty="0" smtClean="0"/>
              <a:t>S</a:t>
            </a:r>
            <a:r>
              <a:rPr sz="3200" smtClean="0"/>
              <a:t>tandard </a:t>
            </a:r>
            <a:r>
              <a:rPr sz="3200"/>
              <a:t>disinfection </a:t>
            </a:r>
            <a:r>
              <a:rPr lang="en-US" sz="3200" dirty="0" smtClean="0"/>
              <a:t>practices </a:t>
            </a:r>
            <a:r>
              <a:rPr sz="3200" smtClean="0"/>
              <a:t>readily </a:t>
            </a:r>
            <a:r>
              <a:rPr sz="3200"/>
              <a:t>destroys the bacteria. </a:t>
            </a:r>
          </a:p>
        </p:txBody>
      </p:sp>
    </p:spTree>
  </p:cSld>
  <p:clrMapOvr>
    <a:masterClrMapping/>
  </p:clrMapOvr>
  <p:transition>
    <p:fade/>
  </p:transition>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71472" y="714356"/>
            <a:ext cx="8229600" cy="5635625"/>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Pathogenesis and clinical features :</a:t>
            </a:r>
          </a:p>
          <a:p>
            <a:pPr marL="0" lvl="0" indent="0" rtl="0">
              <a:buNone/>
            </a:pPr>
            <a:r>
              <a:rPr lang="bg-BG" sz="3200" dirty="0"/>
              <a:t>         </a:t>
            </a:r>
            <a:r>
              <a:rPr sz="3200"/>
              <a:t>     </a:t>
            </a:r>
            <a:r>
              <a:rPr lang="bg-BG" sz="3200" dirty="0"/>
              <a:t>Bordetella Pertusis organism found only in humans and </a:t>
            </a:r>
            <a:r>
              <a:rPr lang="bg-BG" sz="3200" dirty="0" smtClean="0"/>
              <a:t>i</a:t>
            </a:r>
            <a:r>
              <a:rPr lang="en-US" sz="3200" dirty="0" smtClean="0"/>
              <a:t>s</a:t>
            </a:r>
            <a:r>
              <a:rPr lang="bg-BG" sz="3200" dirty="0" smtClean="0"/>
              <a:t> </a:t>
            </a:r>
            <a:r>
              <a:rPr lang="bg-BG" sz="3200" dirty="0"/>
              <a:t>transmitted </a:t>
            </a:r>
            <a:r>
              <a:rPr lang="en-US" sz="3200" dirty="0" smtClean="0"/>
              <a:t>in </a:t>
            </a:r>
            <a:r>
              <a:rPr lang="bg-BG" sz="3200" dirty="0" smtClean="0"/>
              <a:t>most </a:t>
            </a:r>
            <a:r>
              <a:rPr lang="bg-BG" sz="3200" dirty="0"/>
              <a:t>cases only by </a:t>
            </a:r>
            <a:r>
              <a:rPr lang="bg-BG" sz="3200" dirty="0" smtClean="0"/>
              <a:t>persons </a:t>
            </a:r>
            <a:r>
              <a:rPr lang="en-US" sz="3200" dirty="0" smtClean="0"/>
              <a:t>w</a:t>
            </a:r>
            <a:r>
              <a:rPr lang="bg-BG" sz="3200" dirty="0" smtClean="0"/>
              <a:t>ith </a:t>
            </a:r>
            <a:r>
              <a:rPr lang="bg-BG" sz="3200" dirty="0"/>
              <a:t>an active </a:t>
            </a:r>
            <a:r>
              <a:rPr lang="bg-BG" sz="3200" dirty="0" smtClean="0"/>
              <a:t>infection</a:t>
            </a:r>
            <a:r>
              <a:rPr lang="en-US" sz="3200" dirty="0" smtClean="0"/>
              <a:t>.</a:t>
            </a:r>
            <a:r>
              <a:rPr lang="bg-BG" sz="3200" dirty="0" smtClean="0"/>
              <a:t> </a:t>
            </a:r>
            <a:r>
              <a:rPr lang="en-US" sz="3200" dirty="0" smtClean="0"/>
              <a:t>A</a:t>
            </a:r>
            <a:r>
              <a:rPr lang="bg-BG" sz="3200" dirty="0" smtClean="0"/>
              <a:t>bout </a:t>
            </a:r>
            <a:r>
              <a:rPr lang="bg-BG" sz="3200" dirty="0"/>
              <a:t>9% of unimmunized household contact of a clinical cases may develop whooping </a:t>
            </a:r>
            <a:r>
              <a:rPr lang="bg-BG" sz="3200" dirty="0" smtClean="0"/>
              <a:t>cough</a:t>
            </a:r>
            <a:r>
              <a:rPr lang="en-US" sz="3200" dirty="0" smtClean="0"/>
              <a:t>.</a:t>
            </a:r>
            <a:r>
              <a:rPr lang="bg-BG" sz="3200" dirty="0" smtClean="0"/>
              <a:t> </a:t>
            </a:r>
            <a:r>
              <a:rPr lang="en-US" sz="3200" dirty="0" smtClean="0"/>
              <a:t>H</a:t>
            </a:r>
            <a:r>
              <a:rPr lang="bg-BG" sz="3200" dirty="0" smtClean="0"/>
              <a:t>istorically </a:t>
            </a:r>
            <a:r>
              <a:rPr lang="bg-BG" sz="3200" dirty="0"/>
              <a:t>whooping cough has been one of the prominent childhood diseases and even today found world wide.</a:t>
            </a:r>
          </a:p>
        </p:txBody>
      </p:sp>
    </p:spTree>
  </p:cSld>
  <p:clrMapOvr>
    <a:masterClrMapping/>
  </p:clrMapOvr>
  <p:transition>
    <p:fade/>
  </p:transition>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569913"/>
            <a:ext cx="8382000" cy="5678487"/>
          </a:xfrm>
          <a:prstGeom prst="rect">
            <a:avLst/>
          </a:prstGeom>
          <a:noFill/>
          <a:ln>
            <a:noFill/>
          </a:ln>
        </p:spPr>
        <p:txBody>
          <a:bodyPr/>
          <a:lstStyle>
            <a:lvl1pPr lvl="0" rtl="0">
              <a:defRPr/>
            </a:lvl1pPr>
          </a:lstStyle>
          <a:p>
            <a:pPr marL="0" lvl="0" indent="0" rtl="0">
              <a:buNone/>
            </a:pPr>
            <a:r>
              <a:rPr lang="bg-BG" dirty="0"/>
              <a:t>         </a:t>
            </a:r>
            <a:r>
              <a:rPr/>
              <a:t>  </a:t>
            </a:r>
            <a:r>
              <a:rPr lang="bg-BG" sz="3200" dirty="0"/>
              <a:t>There are three stages of illness </a:t>
            </a:r>
          </a:p>
          <a:p>
            <a:pPr marL="0" lvl="0" indent="0" rtl="0">
              <a:buNone/>
            </a:pPr>
            <a:r>
              <a:rPr lang="bg-BG" sz="3200" b="1" dirty="0">
                <a:solidFill>
                  <a:schemeClr val="accent2">
                    <a:lumMod val="40000"/>
                    <a:lumOff val="60000"/>
                  </a:schemeClr>
                </a:solidFill>
              </a:rPr>
              <a:t>1. Catarrhal stage :</a:t>
            </a:r>
          </a:p>
          <a:p>
            <a:pPr marL="0" lvl="0" indent="0" rtl="0">
              <a:buNone/>
            </a:pPr>
            <a:r>
              <a:rPr lang="bg-BG" sz="3200" dirty="0"/>
              <a:t>         </a:t>
            </a:r>
            <a:r>
              <a:rPr sz="3200"/>
              <a:t>  </a:t>
            </a:r>
            <a:r>
              <a:rPr lang="bg-BG" sz="3200" dirty="0"/>
              <a:t>The bacteria attached to the epithelial cells of respiratory tract and growth is limited to superficial tissues. After an incubation period of ten days, generalised symptoms </a:t>
            </a:r>
            <a:r>
              <a:rPr lang="bg-BG" sz="3200" dirty="0" smtClean="0"/>
              <a:t>of </a:t>
            </a:r>
            <a:r>
              <a:rPr lang="bg-BG" sz="3200" dirty="0"/>
              <a:t>upper respiratory infections occurs which are collectively called as catarrhal stage and including sneezing, running nose, coughing. This stage last for one week. </a:t>
            </a:r>
          </a:p>
        </p:txBody>
      </p:sp>
    </p:spTree>
  </p:cSld>
  <p:clrMapOvr>
    <a:masterClrMapping/>
  </p:clrMapOvr>
  <p:transition>
    <p:fade/>
  </p:transition>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457199"/>
            <a:ext cx="8763000" cy="6019801"/>
          </a:xfrm>
          <a:prstGeom prst="rect">
            <a:avLst/>
          </a:prstGeom>
          <a:noFill/>
          <a:ln>
            <a:noFill/>
          </a:ln>
        </p:spPr>
        <p:txBody>
          <a:bodyPr/>
          <a:lstStyle>
            <a:lvl1pPr lvl="0" rtl="0">
              <a:defRPr/>
            </a:lvl1pPr>
          </a:lstStyle>
          <a:p>
            <a:pPr lvl="0" rtl="0">
              <a:buNone/>
            </a:pPr>
            <a:r>
              <a:rPr lang="bg-BG" b="1" dirty="0">
                <a:solidFill>
                  <a:schemeClr val="accent2">
                    <a:lumMod val="40000"/>
                    <a:lumOff val="60000"/>
                  </a:schemeClr>
                </a:solidFill>
              </a:rPr>
              <a:t>2. </a:t>
            </a:r>
            <a:r>
              <a:rPr lang="bg-BG" sz="3200" b="1" dirty="0">
                <a:solidFill>
                  <a:schemeClr val="accent2">
                    <a:lumMod val="40000"/>
                    <a:lumOff val="60000"/>
                  </a:schemeClr>
                </a:solidFill>
              </a:rPr>
              <a:t>Paroxysmal stage : </a:t>
            </a:r>
          </a:p>
          <a:p>
            <a:pPr lvl="0" rtl="0">
              <a:buNone/>
            </a:pPr>
            <a:r>
              <a:rPr lang="bg-BG" sz="3200" dirty="0"/>
              <a:t>         Each paroxysms consist of 15 to 20 rapid cough </a:t>
            </a:r>
            <a:r>
              <a:rPr lang="en-US" sz="3200" dirty="0" smtClean="0"/>
              <a:t>and</a:t>
            </a:r>
            <a:r>
              <a:rPr lang="bg-BG" sz="3200" dirty="0" smtClean="0"/>
              <a:t> </a:t>
            </a:r>
            <a:r>
              <a:rPr lang="bg-BG" sz="3200" dirty="0"/>
              <a:t>patient is unable to breath between the cough. Prolonged cough leads </a:t>
            </a:r>
            <a:r>
              <a:rPr lang="bg-BG" sz="3200" dirty="0" smtClean="0"/>
              <a:t>to</a:t>
            </a:r>
            <a:r>
              <a:rPr lang="en-US" sz="3200" dirty="0" smtClean="0"/>
              <a:t> </a:t>
            </a:r>
            <a:r>
              <a:rPr lang="bg-BG" sz="3200" dirty="0" smtClean="0"/>
              <a:t>anorexia</a:t>
            </a:r>
            <a:r>
              <a:rPr lang="en-US" sz="3200" dirty="0" smtClean="0"/>
              <a:t>.E</a:t>
            </a:r>
            <a:r>
              <a:rPr lang="bg-BG" sz="3200" dirty="0" smtClean="0"/>
              <a:t>xpelling </a:t>
            </a:r>
            <a:r>
              <a:rPr lang="bg-BG" sz="3200" dirty="0"/>
              <a:t>of </a:t>
            </a:r>
            <a:r>
              <a:rPr lang="bg-BG" sz="3200" dirty="0" smtClean="0"/>
              <a:t>mucus</a:t>
            </a:r>
            <a:r>
              <a:rPr lang="en-US" sz="3200" dirty="0" smtClean="0"/>
              <a:t> </a:t>
            </a:r>
            <a:r>
              <a:rPr lang="bg-BG" sz="3200" dirty="0" smtClean="0"/>
              <a:t>vomiting </a:t>
            </a:r>
            <a:r>
              <a:rPr lang="bg-BG" sz="3200" dirty="0"/>
              <a:t>and haemorrhage </a:t>
            </a:r>
            <a:r>
              <a:rPr lang="bg-BG" sz="3200" dirty="0" smtClean="0"/>
              <a:t>w</a:t>
            </a:r>
            <a:r>
              <a:rPr lang="en-US" sz="3200" dirty="0" smtClean="0"/>
              <a:t>ill</a:t>
            </a:r>
            <a:r>
              <a:rPr lang="bg-BG" sz="3200" dirty="0" smtClean="0"/>
              <a:t> </a:t>
            </a:r>
            <a:r>
              <a:rPr lang="bg-BG" sz="3200" dirty="0"/>
              <a:t>continue for two to four weeks.</a:t>
            </a:r>
          </a:p>
          <a:p>
            <a:pPr lvl="0" rtl="0">
              <a:buNone/>
            </a:pPr>
            <a:r>
              <a:rPr lang="bg-BG" sz="3200" b="1" dirty="0">
                <a:solidFill>
                  <a:schemeClr val="accent2">
                    <a:lumMod val="40000"/>
                    <a:lumOff val="60000"/>
                  </a:schemeClr>
                </a:solidFill>
              </a:rPr>
              <a:t>3. Convalescent stage :</a:t>
            </a:r>
          </a:p>
          <a:p>
            <a:pPr lvl="0" rtl="0">
              <a:buNone/>
            </a:pPr>
            <a:r>
              <a:rPr lang="bg-BG" sz="3200" dirty="0"/>
              <a:t>         This stage last for several days, (for about two weeks). Respiratory distress and secondary bacterial pneumonia complicate the disease process.</a:t>
            </a:r>
          </a:p>
        </p:txBody>
      </p:sp>
    </p:spTree>
  </p:cSld>
  <p:clrMapOvr>
    <a:masterClrMapping/>
  </p:clrMapOvr>
  <p:transition>
    <p:fade/>
  </p:transition>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762000" y="1535113"/>
            <a:ext cx="7848600" cy="3417887"/>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Lab diagnosis :</a:t>
            </a:r>
          </a:p>
          <a:p>
            <a:pPr marL="0" lvl="0" indent="0" rtl="0">
              <a:buNone/>
            </a:pPr>
            <a:r>
              <a:rPr lang="bg-BG" sz="3200" b="1"/>
              <a:t>   </a:t>
            </a:r>
            <a:r>
              <a:rPr lang="bg-BG" sz="3200"/>
              <a:t>     Microscopic examination of sputum, sputum culture, and serological examination.</a:t>
            </a:r>
          </a:p>
        </p:txBody>
      </p:sp>
    </p:spTree>
  </p:cSld>
  <p:clrMapOvr>
    <a:masterClrMapping/>
  </p:clrMapOvr>
  <p:transition>
    <p:fade/>
  </p:transition>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a:noFill/>
          <a:ln>
            <a:noFill/>
          </a:ln>
        </p:spPr>
        <p:txBody>
          <a:bodyPr/>
          <a:lstStyle>
            <a:lvl1pPr lvl="0" rtl="0">
              <a:defRPr/>
            </a:lvl1pPr>
          </a:lstStyle>
          <a:p>
            <a:pPr lvl="0" rtl="0"/>
            <a:r>
              <a:rPr lang="bg-BG" b="1"/>
              <a:t>HEALTH PROGRAMMES </a:t>
            </a:r>
            <a:r>
              <a:t/>
            </a:r>
            <a:br/>
            <a:endParaRPr/>
          </a:p>
        </p:txBody>
      </p:sp>
      <p:sp>
        <p:nvSpPr>
          <p:cNvPr id="3" name="Subtitle 2"/>
          <p:cNvSpPr txBox="1">
            <a:spLocks noGrp="1"/>
          </p:cNvSpPr>
          <p:nvPr>
            <p:ph type="subTitle" idx="1"/>
          </p:nvPr>
        </p:nvSpPr>
        <p:spPr>
          <a:xfrm>
            <a:off x="1557338" y="9315450"/>
            <a:ext cx="6400801" cy="1752600"/>
          </a:xfrm>
          <a:prstGeom prst="rect">
            <a:avLst/>
          </a:prstGeom>
          <a:noFill/>
          <a:ln>
            <a:noFill/>
          </a:ln>
        </p:spPr>
        <p:txBody>
          <a:bodyPr/>
          <a:lstStyle>
            <a:lvl1pPr lvl="0" rtl="0">
              <a:defRPr/>
            </a:lvl1pPr>
          </a:lstStyle>
          <a:p>
            <a:endParaRPr/>
          </a:p>
        </p:txBody>
      </p:sp>
    </p:spTree>
  </p:cSld>
  <p:clrMapOvr>
    <a:masterClrMapping/>
  </p:clrMapOvr>
  <p:transition>
    <p:fade/>
  </p:transition>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533400"/>
            <a:ext cx="7239000" cy="1447800"/>
          </a:xfrm>
          <a:prstGeom prst="rect">
            <a:avLst/>
          </a:prstGeom>
          <a:noFill/>
          <a:ln>
            <a:noFill/>
          </a:ln>
        </p:spPr>
        <p:txBody>
          <a:bodyPr anchor="ctr"/>
          <a:lstStyle>
            <a:lvl1pPr lvl="0" rtl="0">
              <a:defRPr/>
            </a:lvl1pPr>
          </a:lstStyle>
          <a:p>
            <a:pPr lvl="0" algn="ctr" rtl="0"/>
            <a:r>
              <a:t/>
            </a:r>
            <a:br/>
            <a:r>
              <a:rPr lang="bg-BG" b="1">
                <a:effectLst>
                  <a:outerShdw blurRad="38100" dist="38100" dir="2700000" algn="tl">
                    <a:srgbClr val="000000">
                      <a:alpha val="43137"/>
                    </a:srgbClr>
                  </a:outerShdw>
                </a:effectLst>
              </a:rPr>
              <a:t>NATIONAL TUBERCULOSIS PROGRAMME (NTP)</a:t>
            </a:r>
            <a:r>
              <a:t/>
            </a:r>
            <a:br/>
            <a:endParaRPr/>
          </a:p>
        </p:txBody>
      </p:sp>
      <p:sp>
        <p:nvSpPr>
          <p:cNvPr id="3" name="Text Placeholder 2"/>
          <p:cNvSpPr txBox="1">
            <a:spLocks noGrp="1"/>
          </p:cNvSpPr>
          <p:nvPr>
            <p:ph type="body"/>
          </p:nvPr>
        </p:nvSpPr>
        <p:spPr>
          <a:xfrm>
            <a:off x="533400" y="1749425"/>
            <a:ext cx="8229600" cy="4803775"/>
          </a:xfrm>
          <a:prstGeom prst="rect">
            <a:avLst/>
          </a:prstGeom>
          <a:noFill/>
          <a:ln>
            <a:noFill/>
          </a:ln>
        </p:spPr>
        <p:txBody>
          <a:bodyPr>
            <a:normAutofit lnSpcReduction="10000"/>
          </a:bodyPr>
          <a:lstStyle>
            <a:lvl1pPr lvl="0" rtl="0">
              <a:defRPr/>
            </a:lvl1pPr>
          </a:lstStyle>
          <a:p>
            <a:pPr marL="0" lvl="0" indent="0" rtl="0">
              <a:buNone/>
            </a:pPr>
            <a:r>
              <a:rPr lang="bg-BG" dirty="0"/>
              <a:t>         </a:t>
            </a:r>
            <a:r>
              <a:rPr lang="bg-BG" sz="3200" dirty="0"/>
              <a:t>NTP has been introduced in 1962</a:t>
            </a:r>
          </a:p>
          <a:p>
            <a:pPr marL="0" lvl="0" indent="0" rtl="0">
              <a:buNone/>
            </a:pPr>
            <a:r>
              <a:rPr lang="bg-BG" sz="3200" b="1" dirty="0">
                <a:solidFill>
                  <a:schemeClr val="accent2">
                    <a:lumMod val="40000"/>
                    <a:lumOff val="60000"/>
                  </a:schemeClr>
                </a:solidFill>
              </a:rPr>
              <a:t>Objectives :</a:t>
            </a:r>
          </a:p>
          <a:p>
            <a:pPr marL="0" lvl="0" indent="0" rtl="0">
              <a:buNone/>
            </a:pPr>
            <a:r>
              <a:rPr lang="bg-BG" sz="3200" b="1" dirty="0">
                <a:solidFill>
                  <a:schemeClr val="accent2">
                    <a:lumMod val="40000"/>
                    <a:lumOff val="60000"/>
                  </a:schemeClr>
                </a:solidFill>
              </a:rPr>
              <a:t> </a:t>
            </a:r>
            <a:r>
              <a:rPr lang="bg-BG" sz="3200" dirty="0">
                <a:solidFill>
                  <a:schemeClr val="accent2">
                    <a:lumMod val="40000"/>
                    <a:lumOff val="60000"/>
                  </a:schemeClr>
                </a:solidFill>
              </a:rPr>
              <a:t> </a:t>
            </a:r>
            <a:r>
              <a:rPr lang="bg-BG" sz="3200" b="1" dirty="0">
                <a:solidFill>
                  <a:schemeClr val="accent2">
                    <a:lumMod val="40000"/>
                    <a:lumOff val="60000"/>
                  </a:schemeClr>
                </a:solidFill>
              </a:rPr>
              <a:t>1. Long term objectives :  </a:t>
            </a:r>
          </a:p>
          <a:p>
            <a:pPr marL="0" lvl="0" indent="0" rtl="0">
              <a:buNone/>
            </a:pPr>
            <a:r>
              <a:rPr lang="bg-BG" sz="3200" dirty="0"/>
              <a:t>         To reduce the problem of tuberculosis in the community to the level of where it not been a public health problem.</a:t>
            </a:r>
          </a:p>
          <a:p>
            <a:pPr marL="0" lvl="0" indent="0" rtl="0">
              <a:buNone/>
            </a:pPr>
            <a:r>
              <a:rPr lang="bg-BG" sz="3200" dirty="0"/>
              <a:t>         To reduce the prevalence of infection in children below 14 yrs is brought out to 1</a:t>
            </a:r>
            <a:r>
              <a:rPr lang="bg-BG" sz="3200" dirty="0" smtClean="0"/>
              <a:t>%</a:t>
            </a:r>
            <a:r>
              <a:rPr lang="en-US" sz="3200" dirty="0" smtClean="0"/>
              <a:t> from</a:t>
            </a:r>
            <a:r>
              <a:rPr lang="bg-BG" sz="3200" dirty="0" smtClean="0"/>
              <a:t> 40</a:t>
            </a:r>
            <a:r>
              <a:rPr lang="bg-BG" sz="3200" dirty="0"/>
              <a:t>% at present. </a:t>
            </a:r>
          </a:p>
        </p:txBody>
      </p:sp>
    </p:spTree>
  </p:cSld>
  <p:clrMapOvr>
    <a:masterClrMapping/>
  </p:clrMapOvr>
  <p:transition>
    <p:fade/>
  </p:transition>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228600"/>
            <a:ext cx="8763000" cy="6400799"/>
          </a:xfrm>
          <a:prstGeom prst="rect">
            <a:avLst/>
          </a:prstGeom>
          <a:noFill/>
          <a:ln>
            <a:noFill/>
          </a:ln>
        </p:spPr>
        <p:txBody>
          <a:bodyPr/>
          <a:lstStyle>
            <a:lvl1pPr lvl="0" rtl="0">
              <a:defRPr/>
            </a:lvl1pPr>
          </a:lstStyle>
          <a:p>
            <a:pPr marL="0" lvl="0" indent="0" rtl="0">
              <a:buNone/>
            </a:pPr>
            <a:r>
              <a:rPr lang="bg-BG" b="1" dirty="0">
                <a:solidFill>
                  <a:schemeClr val="accent2">
                    <a:lumMod val="40000"/>
                    <a:lumOff val="60000"/>
                  </a:schemeClr>
                </a:solidFill>
              </a:rPr>
              <a:t>2</a:t>
            </a:r>
            <a:r>
              <a:rPr lang="bg-BG" sz="3200" b="1" dirty="0">
                <a:solidFill>
                  <a:schemeClr val="accent2">
                    <a:lumMod val="40000"/>
                    <a:lumOff val="60000"/>
                  </a:schemeClr>
                </a:solidFill>
              </a:rPr>
              <a:t>. Short term objectives :</a:t>
            </a:r>
          </a:p>
          <a:p>
            <a:pPr marL="0" lvl="0" indent="0" rtl="0">
              <a:buNone/>
            </a:pPr>
            <a:r>
              <a:rPr lang="bg-BG" sz="3200" dirty="0"/>
              <a:t>         To </a:t>
            </a:r>
            <a:r>
              <a:rPr lang="bg-BG" sz="3200" dirty="0" smtClean="0"/>
              <a:t>detect </a:t>
            </a:r>
            <a:r>
              <a:rPr lang="bg-BG" sz="3200" dirty="0"/>
              <a:t>maximum number of the TB cases among the out patients attending any </a:t>
            </a:r>
            <a:r>
              <a:rPr lang="bg-BG" sz="3200" dirty="0" smtClean="0"/>
              <a:t>health</a:t>
            </a:r>
            <a:r>
              <a:rPr lang="en-US" sz="3200" dirty="0" smtClean="0"/>
              <a:t> </a:t>
            </a:r>
            <a:r>
              <a:rPr lang="bg-BG" sz="3200" dirty="0" smtClean="0"/>
              <a:t>institutions</a:t>
            </a:r>
            <a:r>
              <a:rPr lang="bg-BG" sz="3200" dirty="0"/>
              <a:t>, with symptoms suggestive of tuberculosis and treat them effectively. To vaccinate new borns and infants with BCG vaccine. </a:t>
            </a:r>
          </a:p>
          <a:p>
            <a:pPr marL="0" lvl="0" indent="0" rtl="0">
              <a:buNone/>
            </a:pPr>
            <a:r>
              <a:rPr lang="bg-BG" sz="3200" b="1" dirty="0">
                <a:solidFill>
                  <a:schemeClr val="accent2">
                    <a:lumMod val="40000"/>
                    <a:lumOff val="60000"/>
                  </a:schemeClr>
                </a:solidFill>
              </a:rPr>
              <a:t>District Tuberculosis Programme :</a:t>
            </a:r>
          </a:p>
          <a:p>
            <a:pPr marL="0" lvl="0" indent="0" rtl="0">
              <a:buNone/>
            </a:pPr>
            <a:r>
              <a:rPr lang="bg-BG" sz="3200" b="1" dirty="0"/>
              <a:t>          </a:t>
            </a:r>
            <a:r>
              <a:rPr lang="bg-BG" sz="3200" dirty="0"/>
              <a:t>NTP operate through DTP Which is the backbone of NTP, which was evolved by the national tuberculosis institute at </a:t>
            </a:r>
            <a:r>
              <a:rPr lang="en-US" sz="3200" dirty="0" smtClean="0"/>
              <a:t>B</a:t>
            </a:r>
            <a:r>
              <a:rPr lang="bg-BG" sz="3200" dirty="0" smtClean="0"/>
              <a:t>angalore </a:t>
            </a:r>
            <a:r>
              <a:rPr lang="bg-BG" sz="3200" dirty="0"/>
              <a:t>and first accepted by government of India for implement in 1962. </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38200" y="1295400"/>
            <a:ext cx="7620000" cy="3539430"/>
          </a:xfrm>
          <a:prstGeom prst="rect">
            <a:avLst/>
          </a:prstGeom>
          <a:noFill/>
        </p:spPr>
        <p:txBody>
          <a:bodyPr wrap="square"/>
          <a:lstStyle>
            <a:lvl1pPr lvl="0" rtl="0">
              <a:defRPr/>
            </a:lvl1pPr>
          </a:lstStyle>
          <a:p>
            <a:pPr lvl="0" algn="just" rtl="0"/>
            <a:r>
              <a:rPr sz="4000" b="1" dirty="0">
                <a:solidFill>
                  <a:schemeClr val="accent6">
                    <a:lumMod val="20000"/>
                    <a:lumOff val="80000"/>
                  </a:schemeClr>
                </a:solidFill>
                <a:effectLst>
                  <a:outerShdw blurRad="38100" dist="38100" dir="2700000" algn="tl">
                    <a:srgbClr val="000000">
                      <a:alpha val="43137"/>
                    </a:srgbClr>
                  </a:outerShdw>
                </a:effectLst>
              </a:rPr>
              <a:t>DISINFECTIONS </a:t>
            </a:r>
          </a:p>
          <a:p>
            <a:pPr lvl="0" algn="just" rtl="0"/>
            <a:r>
              <a:rPr sz="4000" b="1" dirty="0">
                <a:effectLst>
                  <a:outerShdw blurRad="38100" dist="38100" dir="2700000" algn="tl">
                    <a:srgbClr val="000000">
                      <a:alpha val="43137"/>
                    </a:srgbClr>
                  </a:outerShdw>
                </a:effectLst>
              </a:rPr>
              <a:t>          </a:t>
            </a:r>
          </a:p>
          <a:p>
            <a:pPr lvl="0" rtl="0"/>
            <a:r>
              <a:rPr sz="3600" dirty="0"/>
              <a:t>         Disinfection is the killing of infectious agents out the body </a:t>
            </a:r>
            <a:r>
              <a:rPr lang="en-US" sz="3600" dirty="0" smtClean="0"/>
              <a:t> </a:t>
            </a:r>
            <a:r>
              <a:rPr sz="3600" dirty="0" smtClean="0"/>
              <a:t>by </a:t>
            </a:r>
            <a:r>
              <a:rPr sz="3600" dirty="0"/>
              <a:t>direct exposure to physical or chemical </a:t>
            </a:r>
            <a:r>
              <a:rPr sz="3600" dirty="0" smtClean="0"/>
              <a:t>agent</a:t>
            </a:r>
            <a:r>
              <a:rPr lang="en-US" sz="3600" dirty="0" smtClean="0"/>
              <a:t>s.</a:t>
            </a:r>
            <a:r>
              <a:rPr sz="3600" dirty="0" smtClean="0"/>
              <a:t> </a:t>
            </a:r>
            <a:endParaRPr sz="3600"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1" y="0"/>
            <a:ext cx="9320981" cy="6858000"/>
          </a:xfrm>
          <a:prstGeom prst="rect">
            <a:avLst/>
          </a:prstGeom>
          <a:noFill/>
        </p:spPr>
      </p:pic>
    </p:spTree>
  </p:cSld>
  <p:clrMapOvr>
    <a:masterClrMapping/>
  </p:clrMapOvr>
  <p:transition>
    <p:fade/>
  </p:transition>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838200"/>
            <a:ext cx="8001000" cy="5410200"/>
          </a:xfrm>
          <a:prstGeom prst="rect">
            <a:avLst/>
          </a:prstGeom>
          <a:noFill/>
          <a:ln>
            <a:noFill/>
          </a:ln>
        </p:spPr>
        <p:txBody>
          <a:bodyPr/>
          <a:lstStyle>
            <a:lvl1pPr lvl="0" rtl="0">
              <a:defRPr/>
            </a:lvl1pPr>
          </a:lstStyle>
          <a:p>
            <a:pPr marL="0" lvl="0" indent="0" rtl="0">
              <a:buNone/>
            </a:pPr>
            <a:r>
              <a:rPr lang="bg-BG"/>
              <a:t>       </a:t>
            </a:r>
            <a:r>
              <a:rPr lang="bg-BG" sz="3200"/>
              <a:t>The district tuberculosis centre (DTC) is the nucleus of district tuberculosis programme. </a:t>
            </a:r>
          </a:p>
          <a:p>
            <a:pPr marL="0" lvl="0" indent="0" rtl="0">
              <a:buNone/>
            </a:pPr>
            <a:r>
              <a:rPr lang="bg-BG" sz="3200" b="1">
                <a:solidFill>
                  <a:schemeClr val="accent2">
                    <a:lumMod val="40000"/>
                    <a:lumOff val="60000"/>
                  </a:schemeClr>
                </a:solidFill>
              </a:rPr>
              <a:t>Function of DTC :</a:t>
            </a:r>
          </a:p>
          <a:p>
            <a:pPr marL="0" lvl="0" indent="0" rtl="0">
              <a:buNone/>
            </a:pPr>
            <a:r>
              <a:rPr lang="bg-BG" sz="3200" b="1"/>
              <a:t>       </a:t>
            </a:r>
            <a:r>
              <a:rPr lang="bg-BG" sz="3200"/>
              <a:t>To plan, organise and implement the DTP in the entire district. The activities of DTC include case finding and treatment. The treatment is free and is offered as domiciliary basis from the all health institutions. </a:t>
            </a:r>
          </a:p>
        </p:txBody>
      </p:sp>
    </p:spTree>
  </p:cSld>
  <p:clrMapOvr>
    <a:masterClrMapping/>
  </p:clrMapOvr>
  <p:transition>
    <p:fade/>
  </p:transition>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09600" y="1071563"/>
            <a:ext cx="7620000" cy="4598987"/>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Activities Of DTC :</a:t>
            </a:r>
          </a:p>
          <a:p>
            <a:pPr marL="0" lvl="0" indent="0" rtl="0">
              <a:buNone/>
            </a:pPr>
            <a:r>
              <a:rPr lang="bg-BG" sz="3200"/>
              <a:t> 1. Case finding </a:t>
            </a:r>
          </a:p>
          <a:p>
            <a:pPr marL="0" lvl="0" indent="0" rtl="0">
              <a:buNone/>
            </a:pPr>
            <a:r>
              <a:rPr lang="bg-BG" sz="3200"/>
              <a:t> 2. Case holding </a:t>
            </a:r>
          </a:p>
          <a:p>
            <a:pPr marL="0" lvl="0" indent="0" rtl="0">
              <a:buNone/>
            </a:pPr>
            <a:r>
              <a:rPr lang="bg-BG" sz="3200"/>
              <a:t> 3. Treatment of TB </a:t>
            </a:r>
          </a:p>
          <a:p>
            <a:pPr marL="0" lvl="0" indent="0" rtl="0">
              <a:buNone/>
            </a:pPr>
            <a:r>
              <a:rPr lang="bg-BG" sz="3200"/>
              <a:t> 4. BCG vaccination </a:t>
            </a:r>
          </a:p>
          <a:p>
            <a:pPr marL="0" lvl="0" indent="0" rtl="0">
              <a:buNone/>
            </a:pPr>
            <a:r>
              <a:rPr lang="bg-BG" sz="3200"/>
              <a:t> 5. Recording and reporting </a:t>
            </a:r>
          </a:p>
          <a:p>
            <a:pPr marL="0" lvl="0" indent="0" rtl="0">
              <a:buNone/>
            </a:pPr>
            <a:r>
              <a:rPr lang="bg-BG" sz="3200"/>
              <a:t> 6. Supervision </a:t>
            </a:r>
          </a:p>
        </p:txBody>
      </p:sp>
    </p:spTree>
  </p:cSld>
  <p:clrMapOvr>
    <a:masterClrMapping/>
  </p:clrMapOvr>
  <p:transition>
    <p:fade/>
  </p:transition>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228599"/>
            <a:ext cx="8610600" cy="6400801"/>
          </a:xfrm>
          <a:prstGeom prst="rect">
            <a:avLst/>
          </a:prstGeom>
          <a:noFill/>
          <a:ln>
            <a:noFill/>
          </a:ln>
        </p:spPr>
        <p:txBody>
          <a:bodyPr/>
          <a:lstStyle>
            <a:lvl1pPr lvl="0" rtl="0">
              <a:defRPr/>
            </a:lvl1pPr>
          </a:lstStyle>
          <a:p>
            <a:pPr marL="0" lvl="0" indent="0" rtl="0">
              <a:buNone/>
            </a:pPr>
            <a:r>
              <a:rPr lang="bg-BG" b="1" dirty="0"/>
              <a:t> </a:t>
            </a:r>
            <a:r>
              <a:rPr lang="bg-BG" b="1" dirty="0">
                <a:solidFill>
                  <a:schemeClr val="accent2">
                    <a:lumMod val="40000"/>
                    <a:lumOff val="60000"/>
                  </a:schemeClr>
                </a:solidFill>
              </a:rPr>
              <a:t>1</a:t>
            </a:r>
            <a:r>
              <a:rPr lang="bg-BG" sz="3200" b="1" dirty="0">
                <a:solidFill>
                  <a:schemeClr val="accent2">
                    <a:lumMod val="40000"/>
                    <a:lumOff val="60000"/>
                  </a:schemeClr>
                </a:solidFill>
              </a:rPr>
              <a:t>. Case finding :</a:t>
            </a:r>
          </a:p>
          <a:p>
            <a:pPr marL="0" lvl="0" indent="0" rtl="0">
              <a:buNone/>
            </a:pPr>
            <a:r>
              <a:rPr lang="bg-BG" sz="3200" dirty="0"/>
              <a:t>            Patient presenting themselves with symptoms suspicious of tuberculosis are screened through three sputum smear </a:t>
            </a:r>
            <a:r>
              <a:rPr lang="en-US" sz="3200" dirty="0" smtClean="0"/>
              <a:t>e</a:t>
            </a:r>
            <a:r>
              <a:rPr lang="bg-BG" sz="3200" dirty="0" smtClean="0"/>
              <a:t>xamination</a:t>
            </a:r>
            <a:r>
              <a:rPr lang="bg-BG" sz="3200" dirty="0"/>
              <a:t>. In addition health workers should also collect slides from suspected Persons from the village and passed upto primary health centres. The laboratory workers will examine the slide. A senior tuberculosis laboratory supervisor recheck all the possible slides. </a:t>
            </a:r>
            <a:r>
              <a:rPr lang="bg-BG" sz="3200" dirty="0" smtClean="0"/>
              <a:t>It</a:t>
            </a:r>
            <a:r>
              <a:rPr lang="en-US" sz="3200" dirty="0" smtClean="0"/>
              <a:t> </a:t>
            </a:r>
            <a:r>
              <a:rPr lang="en-US" sz="3200" dirty="0" err="1" smtClean="0"/>
              <a:t>i</a:t>
            </a:r>
            <a:r>
              <a:rPr lang="bg-BG" sz="3200" dirty="0" smtClean="0"/>
              <a:t>s </a:t>
            </a:r>
            <a:r>
              <a:rPr lang="bg-BG" sz="3200" dirty="0"/>
              <a:t>essential to examine three sputum specimen of each patient before a conclusive diagnosis can be made. </a:t>
            </a:r>
          </a:p>
        </p:txBody>
      </p:sp>
    </p:spTree>
  </p:cSld>
  <p:clrMapOvr>
    <a:masterClrMapping/>
  </p:clrMapOvr>
  <p:transition>
    <p:fade/>
  </p:transition>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09600" y="1066800"/>
            <a:ext cx="8153400" cy="4630737"/>
          </a:xfrm>
          <a:prstGeom prst="rect">
            <a:avLst/>
          </a:prstGeom>
          <a:noFill/>
          <a:ln>
            <a:noFill/>
          </a:ln>
        </p:spPr>
        <p:txBody>
          <a:bodyPr/>
          <a:lstStyle>
            <a:lvl1pPr lvl="0" rtl="0">
              <a:defRPr/>
            </a:lvl1pPr>
          </a:lstStyle>
          <a:p>
            <a:pPr marL="0" lvl="0" indent="0" rtl="0">
              <a:buNone/>
            </a:pPr>
            <a:r>
              <a:rPr lang="bg-BG" dirty="0">
                <a:solidFill>
                  <a:schemeClr val="accent2">
                    <a:lumMod val="40000"/>
                    <a:lumOff val="60000"/>
                  </a:schemeClr>
                </a:solidFill>
              </a:rPr>
              <a:t> </a:t>
            </a:r>
            <a:r>
              <a:rPr lang="bg-BG" b="1" dirty="0">
                <a:solidFill>
                  <a:schemeClr val="accent2">
                    <a:lumMod val="40000"/>
                    <a:lumOff val="60000"/>
                  </a:schemeClr>
                </a:solidFill>
              </a:rPr>
              <a:t>2. </a:t>
            </a:r>
            <a:r>
              <a:rPr lang="bg-BG" sz="3200" b="1" dirty="0">
                <a:solidFill>
                  <a:schemeClr val="accent2">
                    <a:lumMod val="40000"/>
                    <a:lumOff val="60000"/>
                  </a:schemeClr>
                </a:solidFill>
              </a:rPr>
              <a:t>Case holding :</a:t>
            </a:r>
          </a:p>
          <a:p>
            <a:pPr marL="0" lvl="0" indent="0" rtl="0">
              <a:buNone/>
            </a:pPr>
            <a:r>
              <a:rPr lang="bg-BG" sz="3200" dirty="0"/>
              <a:t>            All positive cases are registered and treatment cards are issued. The patients are persuader to take continuous treatment. If there is any difficulties health workers visit the houses of the </a:t>
            </a:r>
            <a:r>
              <a:rPr lang="bg-BG" sz="3200" dirty="0" smtClean="0"/>
              <a:t>patients</a:t>
            </a:r>
            <a:r>
              <a:rPr lang="en-US" sz="3200" dirty="0" smtClean="0"/>
              <a:t> </a:t>
            </a:r>
            <a:r>
              <a:rPr lang="bg-BG" sz="3200" dirty="0" smtClean="0"/>
              <a:t>and </a:t>
            </a:r>
            <a:r>
              <a:rPr lang="bg-BG" sz="3200" dirty="0"/>
              <a:t>motivates the patient to continue the treatment. </a:t>
            </a:r>
          </a:p>
        </p:txBody>
      </p:sp>
    </p:spTree>
  </p:cSld>
  <p:clrMapOvr>
    <a:masterClrMapping/>
  </p:clrMapOvr>
  <p:transition>
    <p:fade/>
  </p:transition>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898525"/>
            <a:ext cx="8229600" cy="5211763"/>
          </a:xfrm>
          <a:prstGeom prst="rect">
            <a:avLst/>
          </a:prstGeom>
          <a:noFill/>
          <a:ln>
            <a:noFill/>
          </a:ln>
        </p:spPr>
        <p:txBody>
          <a:bodyPr/>
          <a:lstStyle>
            <a:lvl1pPr lvl="0" rtl="0">
              <a:defRPr/>
            </a:lvl1pPr>
          </a:lstStyle>
          <a:p>
            <a:pPr marL="0" lvl="0" indent="0" rtl="0">
              <a:buNone/>
            </a:pPr>
            <a:r>
              <a:rPr lang="bg-BG" b="1" dirty="0">
                <a:solidFill>
                  <a:schemeClr val="accent2">
                    <a:lumMod val="40000"/>
                    <a:lumOff val="60000"/>
                  </a:schemeClr>
                </a:solidFill>
              </a:rPr>
              <a:t> </a:t>
            </a:r>
            <a:r>
              <a:rPr lang="bg-BG" sz="3200" b="1" dirty="0">
                <a:solidFill>
                  <a:schemeClr val="accent2">
                    <a:lumMod val="40000"/>
                    <a:lumOff val="60000"/>
                  </a:schemeClr>
                </a:solidFill>
              </a:rPr>
              <a:t>3. Treatment :</a:t>
            </a:r>
          </a:p>
          <a:p>
            <a:pPr marL="0" lvl="0" indent="0" rtl="0">
              <a:buNone/>
            </a:pPr>
            <a:r>
              <a:rPr lang="bg-BG" sz="3200" b="1" dirty="0"/>
              <a:t>            </a:t>
            </a:r>
            <a:r>
              <a:rPr lang="bg-BG" sz="3200" dirty="0" smtClean="0"/>
              <a:t>It</a:t>
            </a:r>
            <a:r>
              <a:rPr lang="en-US" sz="3200" dirty="0" smtClean="0"/>
              <a:t> </a:t>
            </a:r>
            <a:r>
              <a:rPr lang="en-US" sz="3200" dirty="0" err="1" smtClean="0"/>
              <a:t>i</a:t>
            </a:r>
            <a:r>
              <a:rPr lang="bg-BG" sz="3200" dirty="0" smtClean="0"/>
              <a:t>s </a:t>
            </a:r>
            <a:r>
              <a:rPr lang="bg-BG" sz="3200" dirty="0"/>
              <a:t>organised in such a way that patients are expected to collect the drug once a month on fixed date from the nearest treatment centre. </a:t>
            </a:r>
          </a:p>
          <a:p>
            <a:pPr marL="0" lvl="0" indent="0" rtl="0">
              <a:buNone/>
            </a:pPr>
            <a:r>
              <a:rPr lang="bg-BG" sz="3200" dirty="0"/>
              <a:t>            During intensive phase of chemotherapy, all the drugs administered under direct supervision called direct observed therapy short term (DOTS). </a:t>
            </a:r>
          </a:p>
        </p:txBody>
      </p:sp>
    </p:spTree>
  </p:cSld>
  <p:clrMapOvr>
    <a:masterClrMapping/>
  </p:clrMapOvr>
  <p:transition>
    <p:fade/>
  </p:transition>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457200"/>
            <a:ext cx="8305800" cy="5791200"/>
          </a:xfrm>
          <a:prstGeom prst="rect">
            <a:avLst/>
          </a:prstGeom>
          <a:noFill/>
          <a:ln>
            <a:noFill/>
          </a:ln>
        </p:spPr>
        <p:txBody>
          <a:bodyPr/>
          <a:lstStyle>
            <a:lvl1pPr lvl="0" rtl="0">
              <a:defRPr/>
            </a:lvl1pPr>
          </a:lstStyle>
          <a:p>
            <a:pPr marL="0" lvl="0" indent="0" rtl="0">
              <a:buNone/>
            </a:pPr>
            <a:r>
              <a:rPr lang="bg-BG" dirty="0"/>
              <a:t>          </a:t>
            </a:r>
            <a:r>
              <a:rPr lang="bg-BG" sz="3200" dirty="0"/>
              <a:t>It ensures heigh care rate through its three components </a:t>
            </a:r>
          </a:p>
          <a:p>
            <a:pPr marL="0" lvl="0" indent="0" rtl="0">
              <a:buNone/>
            </a:pPr>
            <a:r>
              <a:rPr lang="bg-BG" sz="3200" dirty="0"/>
              <a:t>          1. Appropriate medical treatment </a:t>
            </a:r>
          </a:p>
          <a:p>
            <a:pPr marL="0" lvl="0" indent="0" rtl="0">
              <a:buNone/>
            </a:pPr>
            <a:r>
              <a:rPr lang="bg-BG" sz="3200" dirty="0"/>
              <a:t>          2. Supervision </a:t>
            </a:r>
          </a:p>
          <a:p>
            <a:pPr marL="0" lvl="0" indent="0" rtl="0">
              <a:buNone/>
            </a:pPr>
            <a:r>
              <a:rPr lang="bg-BG" sz="3200" dirty="0"/>
              <a:t>          3. Motivation and monitoring of diseased persons by the health service. </a:t>
            </a:r>
          </a:p>
          <a:p>
            <a:pPr marL="0" lvl="0" indent="0" rtl="0">
              <a:buNone/>
            </a:pPr>
            <a:endParaRPr/>
          </a:p>
          <a:p>
            <a:pPr marL="0" lvl="0" indent="0" rtl="0">
              <a:buNone/>
            </a:pPr>
            <a:r>
              <a:rPr lang="bg-BG" sz="3200" b="1" dirty="0">
                <a:solidFill>
                  <a:schemeClr val="accent2">
                    <a:lumMod val="40000"/>
                    <a:lumOff val="60000"/>
                  </a:schemeClr>
                </a:solidFill>
              </a:rPr>
              <a:t>4. BCG Vaccination :</a:t>
            </a:r>
          </a:p>
          <a:p>
            <a:pPr marL="0" lvl="0" indent="0" rtl="0">
              <a:buNone/>
            </a:pPr>
            <a:r>
              <a:rPr lang="bg-BG" sz="3200" dirty="0"/>
              <a:t>           </a:t>
            </a:r>
            <a:r>
              <a:rPr lang="bg-BG" sz="3200" dirty="0" smtClean="0"/>
              <a:t>B</a:t>
            </a:r>
            <a:r>
              <a:rPr lang="en-US" sz="3200" dirty="0" smtClean="0"/>
              <a:t>C</a:t>
            </a:r>
            <a:r>
              <a:rPr lang="bg-BG" sz="3200" dirty="0" smtClean="0"/>
              <a:t>G </a:t>
            </a:r>
            <a:r>
              <a:rPr lang="bg-BG" sz="3200" dirty="0"/>
              <a:t>vaccination has been included under universal immunization programme. </a:t>
            </a:r>
          </a:p>
        </p:txBody>
      </p:sp>
    </p:spTree>
  </p:cSld>
  <p:clrMapOvr>
    <a:masterClrMapping/>
  </p:clrMapOvr>
  <p:transition>
    <p:fade/>
  </p:transition>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685800"/>
            <a:ext cx="8686800" cy="5808664"/>
          </a:xfrm>
          <a:prstGeom prst="rect">
            <a:avLst/>
          </a:prstGeom>
          <a:noFill/>
          <a:ln>
            <a:noFill/>
          </a:ln>
        </p:spPr>
        <p:txBody>
          <a:bodyPr/>
          <a:lstStyle>
            <a:lvl1pPr lvl="0" rtl="0">
              <a:defRPr/>
            </a:lvl1pPr>
          </a:lstStyle>
          <a:p>
            <a:pPr marL="0" lvl="0" indent="0" rtl="0">
              <a:buNone/>
            </a:pPr>
            <a:r>
              <a:rPr lang="bg-BG"/>
              <a:t> </a:t>
            </a:r>
            <a:r>
              <a:rPr lang="bg-BG" b="1">
                <a:solidFill>
                  <a:schemeClr val="accent2">
                    <a:lumMod val="40000"/>
                    <a:lumOff val="60000"/>
                  </a:schemeClr>
                </a:solidFill>
              </a:rPr>
              <a:t>5</a:t>
            </a:r>
            <a:r>
              <a:rPr lang="bg-BG" sz="3200" b="1">
                <a:solidFill>
                  <a:schemeClr val="accent2">
                    <a:lumMod val="40000"/>
                    <a:lumOff val="60000"/>
                  </a:schemeClr>
                </a:solidFill>
              </a:rPr>
              <a:t>. Recording and Reporting :</a:t>
            </a:r>
          </a:p>
          <a:p>
            <a:pPr marL="0" lvl="0" indent="0" rtl="0">
              <a:buNone/>
            </a:pPr>
            <a:r>
              <a:rPr lang="bg-BG" sz="3200"/>
              <a:t>          The names and address of all the sputum positive cases sent to DTC every Saturday. The district tuberculosis centre registered all the positive cases in the district tuberculosis case index for documentation. </a:t>
            </a:r>
          </a:p>
          <a:p>
            <a:pPr marL="0" lvl="0" indent="0" rtl="0">
              <a:buNone/>
            </a:pPr>
            <a:r>
              <a:rPr lang="bg-BG" sz="3200" b="1">
                <a:solidFill>
                  <a:schemeClr val="accent2">
                    <a:lumMod val="40000"/>
                    <a:lumOff val="60000"/>
                  </a:schemeClr>
                </a:solidFill>
              </a:rPr>
              <a:t> 6. Supervision :</a:t>
            </a:r>
          </a:p>
          <a:p>
            <a:pPr marL="0" lvl="0" indent="0" rtl="0">
              <a:buNone/>
            </a:pPr>
            <a:r>
              <a:rPr lang="bg-BG" sz="3200"/>
              <a:t>           The technical supervision is done by DTP by regular visits and  guiding field level staff. </a:t>
            </a:r>
          </a:p>
        </p:txBody>
      </p:sp>
    </p:spTree>
  </p:cSld>
  <p:clrMapOvr>
    <a:masterClrMapping/>
  </p:clrMapOvr>
  <p:transition>
    <p:fade/>
  </p:transition>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846139"/>
            <a:ext cx="8077200" cy="5326062"/>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Achievement Of Revised National Tuberculosis Control Programme (RNTCP) :</a:t>
            </a:r>
          </a:p>
          <a:p>
            <a:pPr marL="0" lvl="0" indent="0" rtl="0">
              <a:buNone/>
            </a:pPr>
            <a:r>
              <a:rPr lang="bg-BG" sz="3200" b="1"/>
              <a:t>      </a:t>
            </a:r>
          </a:p>
          <a:p>
            <a:pPr marL="0" lvl="0" indent="0" rtl="0">
              <a:buNone/>
            </a:pPr>
            <a:r>
              <a:rPr lang="bg-BG" sz="3200" b="1"/>
              <a:t>         </a:t>
            </a:r>
            <a:r>
              <a:rPr sz="3200" b="1"/>
              <a:t>- </a:t>
            </a:r>
            <a:r>
              <a:rPr lang="bg-BG" sz="3200"/>
              <a:t>Phase two of the RNTCP has launched in the country from  first October 2015. </a:t>
            </a:r>
          </a:p>
          <a:p>
            <a:pPr marL="0" lvl="0" indent="0" rtl="0">
              <a:buNone/>
            </a:pPr>
            <a:r>
              <a:rPr lang="bg-BG" sz="3200"/>
              <a:t>         </a:t>
            </a:r>
            <a:r>
              <a:rPr sz="3200"/>
              <a:t>- </a:t>
            </a:r>
            <a:r>
              <a:rPr lang="bg-BG" sz="3200"/>
              <a:t>The RNTCP covers the whole country since march 2006. </a:t>
            </a:r>
          </a:p>
        </p:txBody>
      </p:sp>
    </p:spTree>
  </p:cSld>
  <p:clrMapOvr>
    <a:masterClrMapping/>
  </p:clrMapOvr>
  <p:transition>
    <p:fade/>
  </p:transition>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28596" y="500042"/>
            <a:ext cx="8458200" cy="6059487"/>
          </a:xfrm>
          <a:prstGeom prst="rect">
            <a:avLst/>
          </a:prstGeom>
          <a:noFill/>
          <a:ln>
            <a:noFill/>
          </a:ln>
        </p:spPr>
        <p:txBody>
          <a:bodyPr/>
          <a:lstStyle>
            <a:lvl1pPr lvl="0" rtl="0">
              <a:defRPr/>
            </a:lvl1pPr>
          </a:lstStyle>
          <a:p>
            <a:pPr marL="0" lvl="0" indent="0" rtl="0">
              <a:buNone/>
            </a:pPr>
            <a:r>
              <a:rPr lang="bg-BG"/>
              <a:t> </a:t>
            </a:r>
            <a:r>
              <a:rPr lang="bg-BG" b="1">
                <a:solidFill>
                  <a:schemeClr val="accent2">
                    <a:lumMod val="40000"/>
                    <a:lumOff val="60000"/>
                  </a:schemeClr>
                </a:solidFill>
              </a:rPr>
              <a:t>Organisation :</a:t>
            </a:r>
          </a:p>
          <a:p>
            <a:pPr marL="0" lvl="0" indent="0" rtl="0">
              <a:buNone/>
            </a:pPr>
            <a:r>
              <a:rPr lang="bg-BG"/>
              <a:t>         </a:t>
            </a:r>
            <a:r>
              <a:rPr/>
              <a:t>   </a:t>
            </a:r>
            <a:r>
              <a:rPr lang="bg-BG" sz="3200"/>
              <a:t>The profile of RNTCP in a state as follows :</a:t>
            </a:r>
          </a:p>
          <a:p>
            <a:pPr marL="0" lvl="0" indent="0" rtl="0">
              <a:buNone/>
            </a:pPr>
            <a:r>
              <a:rPr lang="bg-BG" sz="3200"/>
              <a:t>          1. State tuberculosis office - State    tuberculosis officer.</a:t>
            </a:r>
          </a:p>
          <a:p>
            <a:pPr marL="0" lvl="0" indent="0" rtl="0">
              <a:buNone/>
            </a:pPr>
            <a:r>
              <a:rPr lang="bg-BG" sz="3200"/>
              <a:t>          2. State tuberculosis training and demonstration center - Director </a:t>
            </a:r>
          </a:p>
          <a:p>
            <a:pPr marL="0" lvl="0" indent="0" rtl="0">
              <a:buNone/>
            </a:pPr>
            <a:r>
              <a:rPr lang="bg-BG" sz="3200"/>
              <a:t>          3. Direct tuberculosis centre - District tuberculosis officer. </a:t>
            </a:r>
          </a:p>
          <a:p>
            <a:pPr marL="0" lvl="0" indent="0" rtl="0">
              <a:buNone/>
            </a:pPr>
            <a:r>
              <a:rPr lang="bg-BG" sz="3200"/>
              <a:t>          4. Tuberculosis unit - Medical officer - Tuberculosis Control </a:t>
            </a:r>
          </a:p>
          <a:p>
            <a:pPr marL="0" lvl="0" indent="0" rtl="0">
              <a:buNone/>
            </a:pPr>
            <a:r>
              <a:rPr lang="bg-BG" sz="3200"/>
              <a:t>              </a:t>
            </a:r>
          </a:p>
        </p:txBody>
      </p:sp>
    </p:spTree>
  </p:cSld>
  <p:clrMapOvr>
    <a:masterClrMapping/>
  </p:clrMapOvr>
  <p:transition>
    <p:fade/>
  </p:transition>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677863"/>
            <a:ext cx="8382000" cy="5418137"/>
          </a:xfrm>
          <a:prstGeom prst="rect">
            <a:avLst/>
          </a:prstGeom>
          <a:noFill/>
          <a:ln>
            <a:noFill/>
          </a:ln>
        </p:spPr>
        <p:txBody>
          <a:bodyPr/>
          <a:lstStyle>
            <a:lvl1pPr lvl="0" rtl="0">
              <a:defRPr/>
            </a:lvl1pPr>
          </a:lstStyle>
          <a:p>
            <a:pPr marL="0" lvl="0" indent="0" rtl="0">
              <a:buNone/>
            </a:pPr>
            <a:r>
              <a:rPr lang="bg-BG"/>
              <a:t>      </a:t>
            </a:r>
          </a:p>
          <a:p>
            <a:pPr marL="0" lvl="0" indent="0" rtl="0">
              <a:buNone/>
            </a:pPr>
            <a:r>
              <a:rPr lang="bg-BG"/>
              <a:t>       </a:t>
            </a:r>
            <a:r>
              <a:rPr lang="bg-BG" sz="3200"/>
              <a:t>5. Senior TB laboratory supervisor </a:t>
            </a:r>
          </a:p>
          <a:p>
            <a:pPr marL="0" lvl="0" indent="0" rtl="0">
              <a:buNone/>
            </a:pPr>
            <a:r>
              <a:rPr lang="bg-BG" sz="3200"/>
              <a:t>       6. Senior treatment supervisor </a:t>
            </a:r>
          </a:p>
          <a:p>
            <a:pPr marL="0" lvl="0" indent="0" rtl="0">
              <a:buNone/>
            </a:pPr>
            <a:r>
              <a:rPr lang="bg-BG" sz="3200"/>
              <a:t>       7. Microscopy centres, Treatment centres and DOTS provide. </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2062163"/>
            <a:ext cx="8229600" cy="1146175"/>
          </a:xfrm>
          <a:prstGeom prst="rect">
            <a:avLst/>
          </a:prstGeom>
          <a:noFill/>
          <a:ln>
            <a:noFill/>
          </a:ln>
        </p:spPr>
        <p:txBody>
          <a:bodyPr anchor="ctr"/>
          <a:lstStyle>
            <a:lvl1pPr lvl="0" rtl="0">
              <a:defRPr/>
            </a:lvl1pPr>
          </a:lstStyle>
          <a:p>
            <a:pPr lvl="0" rtl="0"/>
            <a:r>
              <a:rPr lang="bg-BG" b="1" i="1"/>
              <a:t>IODINE</a:t>
            </a:r>
            <a:r>
              <a:rPr lang="bg-BG"/>
              <a:t> </a:t>
            </a:r>
          </a:p>
        </p:txBody>
      </p:sp>
      <p:sp>
        <p:nvSpPr>
          <p:cNvPr id="3" name="Text Placeholder 2"/>
          <p:cNvSpPr txBox="1">
            <a:spLocks noGrp="1"/>
          </p:cNvSpPr>
          <p:nvPr>
            <p:ph type="body"/>
          </p:nvPr>
        </p:nvSpPr>
        <p:spPr>
          <a:xfrm>
            <a:off x="381000" y="685800"/>
            <a:ext cx="8458200" cy="5410200"/>
          </a:xfrm>
          <a:prstGeom prst="rect">
            <a:avLst/>
          </a:prstGeom>
          <a:noFill/>
          <a:ln>
            <a:noFill/>
          </a:ln>
        </p:spPr>
        <p:txBody>
          <a:bodyPr>
            <a:normAutofit fontScale="99500" lnSpcReduction="10000"/>
          </a:bodyPr>
          <a:lstStyle>
            <a:lvl1pPr lvl="0" rtl="0">
              <a:defRPr/>
            </a:lvl1pPr>
          </a:lstStyle>
          <a:p>
            <a:pPr lvl="0" rtl="0">
              <a:buNone/>
            </a:pPr>
            <a:r>
              <a:rPr lang="bg-BG" sz="3600" dirty="0"/>
              <a:t>       </a:t>
            </a:r>
            <a:r>
              <a:rPr sz="3600"/>
              <a:t>                 </a:t>
            </a:r>
            <a:r>
              <a:rPr lang="bg-BG" sz="3900" dirty="0"/>
              <a:t>Iodine </a:t>
            </a:r>
            <a:r>
              <a:rPr lang="bg-BG" sz="3900" dirty="0" smtClean="0"/>
              <a:t>i</a:t>
            </a:r>
            <a:r>
              <a:rPr lang="en-US" sz="3900" dirty="0" smtClean="0"/>
              <a:t>n</a:t>
            </a:r>
            <a:r>
              <a:rPr lang="bg-BG" sz="3900" dirty="0" smtClean="0"/>
              <a:t> </a:t>
            </a:r>
            <a:r>
              <a:rPr lang="bg-BG" sz="3900" dirty="0"/>
              <a:t>alcoholic solution of </a:t>
            </a:r>
            <a:r>
              <a:rPr lang="en-US" sz="3900" dirty="0" smtClean="0"/>
              <a:t>   </a:t>
            </a:r>
            <a:r>
              <a:rPr lang="bg-BG" sz="3900" dirty="0" smtClean="0"/>
              <a:t>1-2</a:t>
            </a:r>
            <a:r>
              <a:rPr lang="bg-BG" sz="3900" dirty="0"/>
              <a:t>% is one of the most effective skin antiseptic available. But it stains the skin &amp; may </a:t>
            </a:r>
            <a:r>
              <a:rPr lang="bg-BG" sz="3900" dirty="0" smtClean="0"/>
              <a:t>produce  </a:t>
            </a:r>
            <a:r>
              <a:rPr lang="bg-BG" sz="3900" dirty="0"/>
              <a:t>sensitivity reaction in some persons. Plastic equipments like lippe's loop may be sterilized by keeping in </a:t>
            </a:r>
            <a:r>
              <a:rPr lang="bg-BG" sz="3900" dirty="0" smtClean="0"/>
              <a:t>1/25 </a:t>
            </a:r>
            <a:r>
              <a:rPr lang="bg-BG" sz="3900" dirty="0"/>
              <a:t>aqueous solution of Iodine.  Iodine is  cheap,  readily available and quick in action. </a:t>
            </a:r>
          </a:p>
        </p:txBody>
      </p:sp>
    </p:spTree>
  </p:cSld>
  <p:clrMapOvr>
    <a:masterClrMapping/>
  </p:clrMapOvr>
  <p:transition>
    <p:fade/>
  </p:transition>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457200"/>
            <a:ext cx="8229600" cy="1146175"/>
          </a:xfrm>
          <a:prstGeom prst="rect">
            <a:avLst/>
          </a:prstGeom>
          <a:noFill/>
          <a:ln>
            <a:noFill/>
          </a:ln>
        </p:spPr>
        <p:txBody>
          <a:bodyPr anchor="ctr"/>
          <a:lstStyle>
            <a:lvl1pPr lvl="0" rtl="0">
              <a:defRPr/>
            </a:lvl1pPr>
          </a:lstStyle>
          <a:p>
            <a:pPr lvl="0" algn="ctr" rtl="0"/>
            <a:r>
              <a:t/>
            </a:r>
            <a:br/>
            <a:r>
              <a:rPr lang="bg-BG" b="1">
                <a:effectLst>
                  <a:outerShdw blurRad="38100" dist="38100" dir="2700000" algn="tl">
                    <a:srgbClr val="000000">
                      <a:alpha val="43137"/>
                    </a:srgbClr>
                  </a:outerShdw>
                </a:effectLst>
              </a:rPr>
              <a:t>NATIONAL ANTI - MALARIA PROGRAMME </a:t>
            </a:r>
            <a:r>
              <a:t/>
            </a:r>
            <a:br/>
            <a:endParaRPr/>
          </a:p>
        </p:txBody>
      </p:sp>
      <p:sp>
        <p:nvSpPr>
          <p:cNvPr id="3" name="Text Placeholder 2"/>
          <p:cNvSpPr txBox="1">
            <a:spLocks noGrp="1"/>
          </p:cNvSpPr>
          <p:nvPr>
            <p:ph type="body"/>
          </p:nvPr>
        </p:nvSpPr>
        <p:spPr>
          <a:xfrm>
            <a:off x="533400" y="1997075"/>
            <a:ext cx="8305800" cy="4403725"/>
          </a:xfrm>
          <a:prstGeom prst="rect">
            <a:avLst/>
          </a:prstGeom>
          <a:noFill/>
          <a:ln>
            <a:noFill/>
          </a:ln>
        </p:spPr>
        <p:txBody>
          <a:bodyPr/>
          <a:lstStyle>
            <a:lvl1pPr lvl="0" rtl="0">
              <a:defRPr/>
            </a:lvl1pPr>
          </a:lstStyle>
          <a:p>
            <a:pPr marL="0" lvl="0" indent="0" rtl="0">
              <a:buNone/>
            </a:pPr>
            <a:r>
              <a:rPr lang="bg-BG"/>
              <a:t>           </a:t>
            </a:r>
            <a:r>
              <a:rPr lang="bg-BG" sz="3200"/>
              <a:t>National malarial control programme was launched in India in April 1953. It was based on indoor residual spraying with DDT twice a year. </a:t>
            </a:r>
            <a:r>
              <a:rPr sz="3200"/>
              <a:t>      </a:t>
            </a:r>
            <a:r>
              <a:rPr lang="bg-BG" sz="3200"/>
              <a:t>The results of this programme was highly successful and that incidence of malaria had declined shortly from 75 million cases in 1953 to 2 million cases in 1958. </a:t>
            </a:r>
          </a:p>
        </p:txBody>
      </p:sp>
    </p:spTree>
  </p:cSld>
  <p:clrMapOvr>
    <a:masterClrMapping/>
  </p:clrMapOvr>
  <p:transition>
    <p:fade/>
  </p:transition>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457201"/>
            <a:ext cx="8229600" cy="5715000"/>
          </a:xfrm>
          <a:prstGeom prst="rect">
            <a:avLst/>
          </a:prstGeom>
          <a:noFill/>
          <a:ln>
            <a:noFill/>
          </a:ln>
        </p:spPr>
        <p:txBody>
          <a:bodyPr/>
          <a:lstStyle>
            <a:lvl1pPr lvl="0" rtl="0">
              <a:defRPr/>
            </a:lvl1pPr>
          </a:lstStyle>
          <a:p>
            <a:pPr marL="0" lvl="0" indent="0" rtl="0">
              <a:buNone/>
            </a:pPr>
            <a:r>
              <a:rPr lang="bg-BG" sz="3200" dirty="0"/>
              <a:t>          Government of India in the ministry of health changed this strategy from malaria control programme to malaria eradication programme and launched the national malarial eradication programme in 1958.</a:t>
            </a:r>
          </a:p>
          <a:p>
            <a:pPr marL="0" lvl="0" indent="0" rtl="0">
              <a:buNone/>
            </a:pPr>
            <a:r>
              <a:rPr lang="bg-BG" sz="3200" dirty="0"/>
              <a:t>           In the beginning of malaria eradication programme, was highly successful. But very soon suffered serious problems. </a:t>
            </a:r>
            <a:r>
              <a:rPr lang="en-US" sz="3200" dirty="0" smtClean="0"/>
              <a:t>S</a:t>
            </a:r>
            <a:r>
              <a:rPr lang="bg-BG" sz="3200" dirty="0" smtClean="0"/>
              <a:t>o </a:t>
            </a:r>
            <a:r>
              <a:rPr lang="bg-BG" sz="3200" dirty="0"/>
              <a:t>there is  a sharp increase in the malaria cases. </a:t>
            </a:r>
          </a:p>
        </p:txBody>
      </p:sp>
    </p:spTree>
  </p:cSld>
  <p:clrMapOvr>
    <a:masterClrMapping/>
  </p:clrMapOvr>
  <p:transition>
    <p:fade/>
  </p:transition>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1603375"/>
            <a:ext cx="8305800" cy="4506913"/>
          </a:xfrm>
          <a:prstGeom prst="rect">
            <a:avLst/>
          </a:prstGeom>
          <a:noFill/>
          <a:ln>
            <a:noFill/>
          </a:ln>
        </p:spPr>
        <p:txBody>
          <a:bodyPr/>
          <a:lstStyle>
            <a:lvl1pPr lvl="0" rtl="0">
              <a:defRPr/>
            </a:lvl1pPr>
          </a:lstStyle>
          <a:p>
            <a:pPr marL="0" lvl="0" indent="0" rtl="0">
              <a:buNone/>
            </a:pPr>
            <a:r>
              <a:rPr lang="bg-BG"/>
              <a:t>               </a:t>
            </a:r>
            <a:r>
              <a:rPr lang="bg-BG" sz="3200"/>
              <a:t>Considering the reappearence of malaria as well as the situation in the neighboring countries  the government of India appointed several task forceps and expert commities to review the situation. Based on their recommendation a modified plan of operation to control malaria was started. </a:t>
            </a:r>
          </a:p>
        </p:txBody>
      </p:sp>
    </p:spTree>
  </p:cSld>
  <p:clrMapOvr>
    <a:masterClrMapping/>
  </p:clrMapOvr>
  <p:transition>
    <p:fade/>
  </p:transition>
</p:sld>
</file>

<file path=ppt/slides/slide3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838200"/>
            <a:ext cx="8229600" cy="5400675"/>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Modified Plan Of </a:t>
            </a:r>
            <a:r>
              <a:rPr sz="3200" b="1">
                <a:solidFill>
                  <a:schemeClr val="accent2">
                    <a:lumMod val="40000"/>
                    <a:lumOff val="60000"/>
                  </a:schemeClr>
                </a:solidFill>
              </a:rPr>
              <a:t> </a:t>
            </a:r>
            <a:r>
              <a:rPr lang="bg-BG" sz="3200" b="1">
                <a:solidFill>
                  <a:schemeClr val="accent2">
                    <a:lumMod val="40000"/>
                    <a:lumOff val="60000"/>
                  </a:schemeClr>
                </a:solidFill>
              </a:rPr>
              <a:t>Operation :</a:t>
            </a:r>
          </a:p>
          <a:p>
            <a:pPr marL="0" lvl="0" indent="0" rtl="0">
              <a:buNone/>
            </a:pPr>
            <a:r>
              <a:rPr lang="bg-BG" sz="3200" b="1">
                <a:solidFill>
                  <a:schemeClr val="accent2">
                    <a:lumMod val="40000"/>
                    <a:lumOff val="60000"/>
                  </a:schemeClr>
                </a:solidFill>
              </a:rPr>
              <a:t>Objectives : </a:t>
            </a:r>
          </a:p>
          <a:p>
            <a:pPr marL="0" lvl="0" indent="0" rtl="0">
              <a:buNone/>
            </a:pPr>
            <a:r>
              <a:rPr lang="bg-BG" sz="3200"/>
              <a:t>  1. To prevent deaths due to malaria </a:t>
            </a:r>
          </a:p>
          <a:p>
            <a:pPr marL="0" lvl="0" indent="0" rtl="0">
              <a:buNone/>
            </a:pPr>
            <a:r>
              <a:rPr lang="bg-BG" sz="3200"/>
              <a:t>  2. To reduce malaria morbidity </a:t>
            </a:r>
          </a:p>
          <a:p>
            <a:pPr marL="0" lvl="0" indent="0" rtl="0">
              <a:buNone/>
            </a:pPr>
            <a:r>
              <a:rPr lang="bg-BG" sz="3200"/>
              <a:t>  3. To maintain agricultural and industrial protection  by undertaking the intensive anti - malaria measures. </a:t>
            </a:r>
          </a:p>
          <a:p>
            <a:pPr marL="0" lvl="0" indent="0" rtl="0">
              <a:buNone/>
            </a:pPr>
            <a:r>
              <a:rPr lang="bg-BG" sz="3200"/>
              <a:t>  4. To consolidate the aims achieved.</a:t>
            </a:r>
          </a:p>
        </p:txBody>
      </p:sp>
    </p:spTree>
  </p:cSld>
  <p:clrMapOvr>
    <a:masterClrMapping/>
  </p:clrMapOvr>
  <p:transition>
    <p:fade/>
  </p:transition>
</p:sld>
</file>

<file path=ppt/slides/slide3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457200"/>
            <a:ext cx="8458200" cy="6172200"/>
          </a:xfrm>
          <a:prstGeom prst="rect">
            <a:avLst/>
          </a:prstGeom>
          <a:noFill/>
          <a:ln>
            <a:noFill/>
          </a:ln>
        </p:spPr>
        <p:txBody>
          <a:bodyPr/>
          <a:lstStyle>
            <a:lvl1pPr lvl="0" rtl="0">
              <a:defRPr/>
            </a:lvl1pPr>
          </a:lstStyle>
          <a:p>
            <a:pPr marL="0" lvl="0" indent="0" rtl="0">
              <a:buNone/>
            </a:pPr>
            <a:r>
              <a:rPr lang="bg-BG" sz="3200" b="1" i="1">
                <a:solidFill>
                  <a:schemeClr val="accent2">
                    <a:lumMod val="40000"/>
                    <a:lumOff val="60000"/>
                  </a:schemeClr>
                </a:solidFill>
              </a:rPr>
              <a:t>Reclassification of endemic area :</a:t>
            </a:r>
          </a:p>
          <a:p>
            <a:pPr marL="0" lvl="0" indent="0" rtl="0">
              <a:buNone/>
            </a:pPr>
            <a:r>
              <a:rPr lang="bg-BG" sz="3200" i="1"/>
              <a:t>  </a:t>
            </a:r>
            <a:r>
              <a:rPr lang="bg-BG" sz="3200"/>
              <a:t>1. Areas with annual parasite incidence (API) 2 and above should be taken for spray operation </a:t>
            </a:r>
          </a:p>
          <a:p>
            <a:pPr marL="0" lvl="0" indent="0" rtl="0">
              <a:buNone/>
            </a:pPr>
            <a:r>
              <a:rPr lang="bg-BG" sz="3200"/>
              <a:t>  </a:t>
            </a:r>
            <a:r>
              <a:rPr lang="bg-BG" sz="3200" b="1">
                <a:solidFill>
                  <a:schemeClr val="accent2">
                    <a:lumMod val="40000"/>
                    <a:lumOff val="60000"/>
                  </a:schemeClr>
                </a:solidFill>
              </a:rPr>
              <a:t>a) Spraying : </a:t>
            </a:r>
          </a:p>
          <a:p>
            <a:pPr marL="0" lvl="0" indent="0" rtl="0">
              <a:buNone/>
            </a:pPr>
            <a:r>
              <a:rPr lang="bg-BG" sz="3200"/>
              <a:t>            All areas with API and above are brought under regular Insecticide spraying with 2 rounds of DDT annually. If the vector is resistant to DDT, 3 rounds of malathion are recommended. Areas resistant to both DDT and malathion are to be treated with two rounds of synthetic pyrethroids spray at an intervals of six weeks. </a:t>
            </a:r>
          </a:p>
        </p:txBody>
      </p:sp>
    </p:spTree>
  </p:cSld>
  <p:clrMapOvr>
    <a:masterClrMapping/>
  </p:clrMapOvr>
  <p:transition>
    <p:fade/>
  </p:transition>
</p:sld>
</file>

<file path=ppt/slides/slide3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85720" y="214290"/>
            <a:ext cx="8534400" cy="6643710"/>
          </a:xfrm>
          <a:prstGeom prst="rect">
            <a:avLst/>
          </a:prstGeom>
          <a:noFill/>
          <a:ln>
            <a:noFill/>
          </a:ln>
        </p:spPr>
        <p:txBody>
          <a:bodyPr/>
          <a:lstStyle>
            <a:lvl1pPr lvl="0" rtl="0">
              <a:defRPr/>
            </a:lvl1pPr>
          </a:lstStyle>
          <a:p>
            <a:pPr marL="0" lvl="0" indent="0" rtl="0">
              <a:buNone/>
            </a:pPr>
            <a:r>
              <a:rPr lang="bg-BG" b="1" dirty="0">
                <a:solidFill>
                  <a:schemeClr val="accent2">
                    <a:lumMod val="40000"/>
                    <a:lumOff val="60000"/>
                  </a:schemeClr>
                </a:solidFill>
              </a:rPr>
              <a:t>b</a:t>
            </a:r>
            <a:r>
              <a:rPr lang="bg-BG" sz="3200" b="1" dirty="0">
                <a:solidFill>
                  <a:schemeClr val="accent2">
                    <a:lumMod val="40000"/>
                    <a:lumOff val="60000"/>
                  </a:schemeClr>
                </a:solidFill>
              </a:rPr>
              <a:t>) Entomological assessment :</a:t>
            </a:r>
          </a:p>
          <a:p>
            <a:pPr marL="0" lvl="0" indent="0" rtl="0">
              <a:buNone/>
            </a:pPr>
            <a:r>
              <a:rPr lang="bg-BG" sz="3200" b="1" dirty="0"/>
              <a:t>        </a:t>
            </a:r>
            <a:r>
              <a:rPr lang="bg-BG" sz="3200" dirty="0"/>
              <a:t>This is done by entomological department and they suggest appropriate Insecticide to be used in a particular area. </a:t>
            </a:r>
          </a:p>
          <a:p>
            <a:pPr marL="0" lvl="0" indent="0" rtl="0">
              <a:buNone/>
            </a:pPr>
            <a:r>
              <a:rPr lang="bg-BG" sz="3200" dirty="0"/>
              <a:t> </a:t>
            </a:r>
            <a:r>
              <a:rPr lang="bg-BG" sz="3200" b="1" dirty="0">
                <a:solidFill>
                  <a:schemeClr val="accent2">
                    <a:lumMod val="40000"/>
                    <a:lumOff val="60000"/>
                  </a:schemeClr>
                </a:solidFill>
              </a:rPr>
              <a:t>c) Surveillance :</a:t>
            </a:r>
          </a:p>
          <a:p>
            <a:pPr marL="0" lvl="0" indent="0" rtl="0">
              <a:buNone/>
            </a:pPr>
            <a:r>
              <a:rPr lang="bg-BG" sz="3200" dirty="0"/>
              <a:t>         The collection and examination of blood smears is the key elements of the modified Plan of Operation. Active and passive surveillance  activities are carried  </a:t>
            </a:r>
            <a:r>
              <a:rPr lang="bg-BG" sz="3200" dirty="0" smtClean="0"/>
              <a:t>for</a:t>
            </a:r>
            <a:r>
              <a:rPr lang="en-US" sz="3200" dirty="0" smtClean="0"/>
              <a:t>nightly </a:t>
            </a:r>
            <a:r>
              <a:rPr lang="bg-BG" sz="3200" dirty="0" smtClean="0"/>
              <a:t> </a:t>
            </a:r>
            <a:r>
              <a:rPr lang="bg-BG" sz="3200" dirty="0"/>
              <a:t>in all areas with API 2 and above. </a:t>
            </a:r>
            <a:endParaRPr lang="en-US" sz="3200" dirty="0" smtClean="0"/>
          </a:p>
          <a:p>
            <a:pPr marL="0" lvl="0" indent="0">
              <a:buNone/>
            </a:pPr>
            <a:r>
              <a:rPr lang="bg-BG" sz="3200" b="1" dirty="0" smtClean="0">
                <a:solidFill>
                  <a:schemeClr val="accent2">
                    <a:lumMod val="40000"/>
                    <a:lumOff val="60000"/>
                  </a:schemeClr>
                </a:solidFill>
              </a:rPr>
              <a:t>d) Treatment</a:t>
            </a:r>
            <a:endParaRPr lang="bg-BG" sz="3200" dirty="0"/>
          </a:p>
        </p:txBody>
      </p:sp>
    </p:spTree>
  </p:cSld>
  <p:clrMapOvr>
    <a:masterClrMapping/>
  </p:clrMapOvr>
  <p:transition>
    <p:fade/>
  </p:transition>
</p:sld>
</file>

<file path=ppt/slides/slide3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427038"/>
            <a:ext cx="8077200" cy="6049962"/>
          </a:xfrm>
          <a:prstGeom prst="rect">
            <a:avLst/>
          </a:prstGeom>
          <a:noFill/>
          <a:ln>
            <a:noFill/>
          </a:ln>
        </p:spPr>
        <p:txBody>
          <a:bodyPr/>
          <a:lstStyle>
            <a:lvl1pPr lvl="0" rtl="0">
              <a:defRPr/>
            </a:lvl1pPr>
          </a:lstStyle>
          <a:p>
            <a:pPr marL="0" lvl="0" indent="0" rtl="0">
              <a:buNone/>
            </a:pPr>
            <a:r>
              <a:rPr lang="bg-BG" b="1" dirty="0"/>
              <a:t> </a:t>
            </a:r>
            <a:r>
              <a:rPr lang="en-US" sz="3200" b="1" dirty="0" smtClean="0">
                <a:solidFill>
                  <a:schemeClr val="accent2">
                    <a:lumMod val="40000"/>
                    <a:lumOff val="60000"/>
                  </a:schemeClr>
                </a:solidFill>
              </a:rPr>
              <a:t> </a:t>
            </a:r>
            <a:r>
              <a:rPr lang="bg-BG" sz="3200" dirty="0" smtClean="0"/>
              <a:t>2</a:t>
            </a:r>
            <a:r>
              <a:rPr lang="bg-BG" sz="3200" dirty="0"/>
              <a:t>. Areas with API less than 2 :</a:t>
            </a:r>
          </a:p>
          <a:p>
            <a:pPr marL="0" lvl="0" indent="0" rtl="0">
              <a:buNone/>
            </a:pPr>
            <a:r>
              <a:rPr lang="bg-BG" sz="3200" dirty="0">
                <a:solidFill>
                  <a:schemeClr val="accent2">
                    <a:lumMod val="40000"/>
                    <a:lumOff val="60000"/>
                  </a:schemeClr>
                </a:solidFill>
              </a:rPr>
              <a:t> </a:t>
            </a:r>
            <a:r>
              <a:rPr lang="bg-BG" sz="3200" b="1" dirty="0">
                <a:solidFill>
                  <a:schemeClr val="accent2">
                    <a:lumMod val="40000"/>
                    <a:lumOff val="60000"/>
                  </a:schemeClr>
                </a:solidFill>
              </a:rPr>
              <a:t>a) Spraying :</a:t>
            </a:r>
          </a:p>
          <a:p>
            <a:pPr marL="0" lvl="0" indent="0" rtl="0">
              <a:buNone/>
            </a:pPr>
            <a:r>
              <a:rPr lang="bg-BG" sz="3200" b="1" dirty="0"/>
              <a:t>        </a:t>
            </a:r>
            <a:r>
              <a:rPr lang="bg-BG" sz="3200" dirty="0"/>
              <a:t>These areas will not be under regular Insecticidal spraying. </a:t>
            </a:r>
          </a:p>
          <a:p>
            <a:pPr marL="0" lvl="0" indent="0" rtl="0">
              <a:buNone/>
            </a:pPr>
            <a:r>
              <a:rPr lang="bg-BG" sz="3200" dirty="0">
                <a:solidFill>
                  <a:schemeClr val="accent2">
                    <a:lumMod val="40000"/>
                    <a:lumOff val="60000"/>
                  </a:schemeClr>
                </a:solidFill>
              </a:rPr>
              <a:t>  </a:t>
            </a:r>
            <a:r>
              <a:rPr lang="bg-BG" sz="3200" b="1" dirty="0">
                <a:solidFill>
                  <a:schemeClr val="accent2">
                    <a:lumMod val="40000"/>
                    <a:lumOff val="60000"/>
                  </a:schemeClr>
                </a:solidFill>
              </a:rPr>
              <a:t>b) Surveillance :</a:t>
            </a:r>
          </a:p>
          <a:p>
            <a:pPr marL="0" lvl="0" indent="0" rtl="0">
              <a:buNone/>
            </a:pPr>
            <a:r>
              <a:rPr lang="bg-BG" sz="3200" dirty="0"/>
              <a:t>        As these areas will not be under regular spraying active and passive surveillance operations will have to be carried out vigorously every fortnight. </a:t>
            </a:r>
          </a:p>
          <a:p>
            <a:pPr marL="0" lvl="0" indent="0" rtl="0">
              <a:buNone/>
            </a:pPr>
            <a:r>
              <a:rPr lang="bg-BG" sz="3200" b="1" dirty="0"/>
              <a:t>         </a:t>
            </a:r>
          </a:p>
        </p:txBody>
      </p:sp>
    </p:spTree>
  </p:cSld>
  <p:clrMapOvr>
    <a:masterClrMapping/>
  </p:clrMapOvr>
  <p:transition>
    <p:fade/>
  </p:transition>
</p:sld>
</file>

<file path=ppt/slides/slide3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550863"/>
            <a:ext cx="8534400" cy="5697537"/>
          </a:xfrm>
          <a:prstGeom prst="rect">
            <a:avLst/>
          </a:prstGeom>
          <a:noFill/>
          <a:ln>
            <a:noFill/>
          </a:ln>
        </p:spPr>
        <p:txBody>
          <a:bodyPr/>
          <a:lstStyle>
            <a:lvl1pPr lvl="0" rtl="0">
              <a:defRPr/>
            </a:lvl1pPr>
          </a:lstStyle>
          <a:p>
            <a:pPr marL="0" lvl="0" indent="0" rtl="0">
              <a:buNone/>
            </a:pPr>
            <a:r>
              <a:rPr lang="bg-BG"/>
              <a:t> </a:t>
            </a:r>
            <a:r>
              <a:rPr lang="bg-BG" sz="3200" b="1">
                <a:solidFill>
                  <a:schemeClr val="accent2">
                    <a:lumMod val="40000"/>
                    <a:lumOff val="60000"/>
                  </a:schemeClr>
                </a:solidFill>
              </a:rPr>
              <a:t>c) Treatment :</a:t>
            </a:r>
          </a:p>
          <a:p>
            <a:pPr marL="0" lvl="0" indent="0" rtl="0">
              <a:buNone/>
            </a:pPr>
            <a:r>
              <a:rPr lang="bg-BG" sz="3200" b="1"/>
              <a:t>      </a:t>
            </a:r>
            <a:r>
              <a:rPr lang="bg-BG" sz="3200"/>
              <a:t>3. Drug distribution centres and fever treatment depots : </a:t>
            </a:r>
          </a:p>
          <a:p>
            <a:pPr marL="0" lvl="0" indent="0" rtl="0">
              <a:buNone/>
            </a:pPr>
            <a:r>
              <a:rPr lang="bg-BG" sz="3200"/>
              <a:t>          With the increasing number of malaria cases it become clear that drugs supplied only through the surveillance workers and medical institutions was not enough. This is leads to the establishment of a wide network of drug distribution centres and fever treatment depots. </a:t>
            </a:r>
          </a:p>
        </p:txBody>
      </p:sp>
    </p:spTree>
  </p:cSld>
  <p:clrMapOvr>
    <a:masterClrMapping/>
  </p:clrMapOvr>
  <p:transition>
    <p:fade/>
  </p:transition>
</p:sld>
</file>

<file path=ppt/slides/slide3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838200"/>
            <a:ext cx="8153400" cy="5194300"/>
          </a:xfrm>
          <a:prstGeom prst="rect">
            <a:avLst/>
          </a:prstGeom>
          <a:noFill/>
          <a:ln>
            <a:noFill/>
          </a:ln>
        </p:spPr>
        <p:txBody>
          <a:bodyPr/>
          <a:lstStyle>
            <a:lvl1pPr lvl="0" rtl="0">
              <a:defRPr/>
            </a:lvl1pPr>
          </a:lstStyle>
          <a:p>
            <a:pPr marL="0" lvl="0" indent="0" rtl="0">
              <a:buNone/>
            </a:pPr>
            <a:r>
              <a:rPr lang="bg-BG" dirty="0"/>
              <a:t> 4</a:t>
            </a:r>
            <a:r>
              <a:rPr lang="bg-BG" sz="3200" dirty="0"/>
              <a:t>. Health education :</a:t>
            </a:r>
          </a:p>
          <a:p>
            <a:pPr marL="0" lvl="0" indent="0" rtl="0">
              <a:buNone/>
            </a:pPr>
            <a:r>
              <a:rPr lang="bg-BG" sz="3200" dirty="0"/>
              <a:t>           In the modified Plan Of operation, few emphasis has been given to the health education of the public. </a:t>
            </a:r>
          </a:p>
          <a:p>
            <a:pPr marL="0" lvl="0" indent="0" rtl="0">
              <a:buNone/>
            </a:pPr>
            <a:r>
              <a:rPr lang="bg-BG" sz="3200" dirty="0"/>
              <a:t>           Surveillance in malaria is aimed at case detection through laboratory services and providing facilities for proper treatment. </a:t>
            </a:r>
          </a:p>
          <a:p>
            <a:pPr marL="0" lvl="0" indent="0" rtl="0">
              <a:buNone/>
            </a:pPr>
            <a:r>
              <a:rPr lang="bg-BG" sz="3200" dirty="0"/>
              <a:t>           Surveillance in malaria is of two types </a:t>
            </a:r>
            <a:r>
              <a:rPr lang="en-US" sz="3200" dirty="0" smtClean="0"/>
              <a:t>- </a:t>
            </a:r>
            <a:r>
              <a:rPr lang="bg-BG" sz="3200" dirty="0" smtClean="0"/>
              <a:t>      </a:t>
            </a:r>
            <a:r>
              <a:rPr lang="bg-BG" sz="3200" dirty="0"/>
              <a:t>Active and Passive. </a:t>
            </a:r>
          </a:p>
        </p:txBody>
      </p:sp>
    </p:spTree>
  </p:cSld>
  <p:clrMapOvr>
    <a:masterClrMapping/>
  </p:clrMapOvr>
  <p:transition>
    <p:fade/>
  </p:transition>
</p:sld>
</file>

<file path=ppt/slides/slide3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09600" y="1177925"/>
            <a:ext cx="8153400" cy="4765675"/>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Active Surveillance :</a:t>
            </a:r>
          </a:p>
          <a:p>
            <a:pPr marL="0" lvl="0" indent="0" rtl="0">
              <a:buNone/>
            </a:pPr>
            <a:r>
              <a:rPr lang="bg-BG" sz="3200" b="1" dirty="0"/>
              <a:t>          </a:t>
            </a:r>
            <a:r>
              <a:rPr lang="bg-BG" sz="3200" dirty="0"/>
              <a:t>This is carried out by surveillance </a:t>
            </a:r>
            <a:r>
              <a:rPr lang="bg-BG" sz="3200" dirty="0" smtClean="0"/>
              <a:t>worker</a:t>
            </a:r>
            <a:r>
              <a:rPr lang="en-US" sz="3200" dirty="0" smtClean="0"/>
              <a:t>s</a:t>
            </a:r>
            <a:r>
              <a:rPr lang="bg-BG" sz="3200" dirty="0" smtClean="0"/>
              <a:t>. </a:t>
            </a:r>
            <a:r>
              <a:rPr lang="bg-BG" sz="3200" dirty="0"/>
              <a:t>Each surveillance </a:t>
            </a:r>
            <a:r>
              <a:rPr lang="bg-BG" sz="3200" dirty="0" smtClean="0"/>
              <a:t>worker </a:t>
            </a:r>
            <a:r>
              <a:rPr lang="bg-BG" sz="3200" dirty="0"/>
              <a:t>is alloted for a population of </a:t>
            </a:r>
            <a:r>
              <a:rPr lang="bg-BG" sz="3200" dirty="0" smtClean="0"/>
              <a:t>10</a:t>
            </a:r>
            <a:r>
              <a:rPr lang="en-US" sz="3200" dirty="0" smtClean="0"/>
              <a:t>,</a:t>
            </a:r>
            <a:r>
              <a:rPr lang="bg-BG" sz="3200" dirty="0" smtClean="0"/>
              <a:t>000 </a:t>
            </a:r>
            <a:r>
              <a:rPr lang="bg-BG" sz="3200" dirty="0"/>
              <a:t>or approximately 2000 houses. For every four surveillance workers there is a surveillance inspector. </a:t>
            </a:r>
            <a:r>
              <a:rPr lang="bg-BG" sz="3200" dirty="0" smtClean="0"/>
              <a:t>Th</a:t>
            </a:r>
            <a:r>
              <a:rPr lang="en-US" sz="3200" dirty="0" err="1" smtClean="0"/>
              <a:t>ese</a:t>
            </a:r>
            <a:r>
              <a:rPr lang="bg-BG" sz="3200" dirty="0" smtClean="0"/>
              <a:t> </a:t>
            </a:r>
            <a:r>
              <a:rPr lang="bg-BG" sz="3200" dirty="0"/>
              <a:t>surveillance workers will visit each houses in his area once in fortnight and </a:t>
            </a:r>
            <a:r>
              <a:rPr lang="bg-BG" sz="3200" dirty="0" smtClean="0"/>
              <a:t>enquire</a:t>
            </a:r>
            <a:r>
              <a:rPr lang="en-US" sz="3200" dirty="0" smtClean="0"/>
              <a:t>, </a:t>
            </a:r>
            <a:endParaRPr lang="bg-BG" sz="3200"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99564" cy="7161214"/>
          </a:xfrm>
          <a:prstGeom prst="rect">
            <a:avLst/>
          </a:prstGeom>
          <a:noFill/>
        </p:spPr>
      </p:pic>
    </p:spTree>
  </p:cSld>
  <p:clrMapOvr>
    <a:masterClrMapping/>
  </p:clrMapOvr>
  <p:transition>
    <p:fade/>
  </p:transition>
</p:sld>
</file>

<file path=ppt/slides/slide3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152400" y="381000"/>
            <a:ext cx="8839200" cy="6095999"/>
          </a:xfrm>
          <a:prstGeom prst="rect">
            <a:avLst/>
          </a:prstGeom>
          <a:noFill/>
          <a:ln>
            <a:noFill/>
          </a:ln>
        </p:spPr>
        <p:txBody>
          <a:bodyPr/>
          <a:lstStyle>
            <a:lvl1pPr lvl="0" rtl="0">
              <a:defRPr/>
            </a:lvl1pPr>
          </a:lstStyle>
          <a:p>
            <a:pPr lvl="0" rtl="0"/>
            <a:r>
              <a:rPr sz="3200"/>
              <a:t>        </a:t>
            </a:r>
            <a:r>
              <a:rPr lang="bg-BG" sz="3200" dirty="0"/>
              <a:t>Whether there is any fever case in the house including guest's or visitors in the house.</a:t>
            </a:r>
          </a:p>
          <a:p>
            <a:pPr lvl="0" rtl="0"/>
            <a:r>
              <a:rPr sz="3200"/>
              <a:t>        </a:t>
            </a:r>
            <a:r>
              <a:rPr lang="bg-BG" sz="3200" dirty="0"/>
              <a:t>If there is a fever case in the house between his previous visit and </a:t>
            </a:r>
            <a:r>
              <a:rPr lang="bg-BG" sz="3200" dirty="0" smtClean="0"/>
              <a:t>the</a:t>
            </a:r>
            <a:r>
              <a:rPr lang="en-US" sz="3200" dirty="0" smtClean="0"/>
              <a:t> present </a:t>
            </a:r>
            <a:r>
              <a:rPr lang="bg-BG" sz="3200" dirty="0" smtClean="0"/>
              <a:t>visit </a:t>
            </a:r>
            <a:r>
              <a:rPr lang="bg-BG" sz="3200" dirty="0"/>
              <a:t>the surveillance worker collect the blood film and distribute a single dose of chloroquine and this blood smear is to be send to the laboratory to find out malaria parasite. If the report is positive the surveillance worker returns to the patient and administer a </a:t>
            </a:r>
            <a:r>
              <a:rPr lang="bg-BG" sz="3200" dirty="0" smtClean="0"/>
              <a:t>c</a:t>
            </a:r>
            <a:r>
              <a:rPr lang="en-US" sz="3200" dirty="0" err="1" smtClean="0"/>
              <a:t>ourse</a:t>
            </a:r>
            <a:r>
              <a:rPr lang="bg-BG" sz="3200" dirty="0" smtClean="0"/>
              <a:t> </a:t>
            </a:r>
            <a:r>
              <a:rPr lang="bg-BG" sz="3200" dirty="0"/>
              <a:t>of radical treatment. </a:t>
            </a:r>
          </a:p>
        </p:txBody>
      </p:sp>
    </p:spTree>
  </p:cSld>
  <p:clrMapOvr>
    <a:masterClrMapping/>
  </p:clrMapOvr>
  <p:transition>
    <p:fade/>
  </p:transition>
</p:sld>
</file>

<file path=ppt/slides/slide3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573088"/>
            <a:ext cx="8229600" cy="5675312"/>
          </a:xfrm>
          <a:prstGeom prst="rect">
            <a:avLst/>
          </a:prstGeom>
          <a:noFill/>
          <a:ln>
            <a:noFill/>
          </a:ln>
        </p:spPr>
        <p:txBody>
          <a:bodyPr/>
          <a:lstStyle>
            <a:lvl1pPr lvl="0" rtl="0">
              <a:defRPr/>
            </a:lvl1pPr>
          </a:lstStyle>
          <a:p>
            <a:pPr marL="0" lvl="0" indent="0" rtl="0">
              <a:buNone/>
            </a:pPr>
            <a:r>
              <a:rPr lang="bg-BG" sz="3200" b="1">
                <a:solidFill>
                  <a:schemeClr val="accent2">
                    <a:lumMod val="40000"/>
                    <a:lumOff val="60000"/>
                  </a:schemeClr>
                </a:solidFill>
              </a:rPr>
              <a:t>Passive Surveillance :</a:t>
            </a:r>
          </a:p>
          <a:p>
            <a:pPr marL="0" lvl="0" indent="0" rtl="0">
              <a:buNone/>
            </a:pPr>
            <a:r>
              <a:rPr lang="bg-BG" sz="3200" b="1"/>
              <a:t>         </a:t>
            </a:r>
            <a:r>
              <a:rPr lang="bg-BG" sz="3200"/>
              <a:t>The search for malaria cases in local health agencies such as primary health centres, subcenters, hospitals,dyspensaries and local private medical practitioners are known as passive surveillance. The passive agencies collects blood smear from all fever cases and also from those with the history of recent fever. After the collection of blood smear a single dose of chloroquine is administered. </a:t>
            </a:r>
          </a:p>
        </p:txBody>
      </p:sp>
    </p:spTree>
  </p:cSld>
  <p:clrMapOvr>
    <a:masterClrMapping/>
  </p:clrMapOvr>
  <p:transition>
    <p:fade/>
  </p:transition>
</p:sld>
</file>

<file path=ppt/slides/slide3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1676400"/>
            <a:ext cx="8077200" cy="4506913"/>
          </a:xfrm>
          <a:prstGeom prst="rect">
            <a:avLst/>
          </a:prstGeom>
          <a:noFill/>
          <a:ln>
            <a:noFill/>
          </a:ln>
        </p:spPr>
        <p:txBody>
          <a:bodyPr/>
          <a:lstStyle>
            <a:lvl1pPr lvl="0" rtl="0">
              <a:defRPr/>
            </a:lvl1pPr>
          </a:lstStyle>
          <a:p>
            <a:pPr marL="0" lvl="0" indent="0" rtl="0">
              <a:buNone/>
            </a:pPr>
            <a:r>
              <a:rPr lang="bg-BG" dirty="0"/>
              <a:t>          </a:t>
            </a:r>
            <a:r>
              <a:rPr lang="bg-BG" sz="3200" dirty="0"/>
              <a:t>In 1999 the government of India decided to stop National </a:t>
            </a:r>
            <a:r>
              <a:rPr lang="bg-BG" sz="3200" dirty="0" smtClean="0"/>
              <a:t>Malaria </a:t>
            </a:r>
            <a:r>
              <a:rPr lang="bg-BG" sz="3200" dirty="0"/>
              <a:t>Eradication Programme and renamed  as  National Anti - </a:t>
            </a:r>
            <a:r>
              <a:rPr lang="bg-BG" sz="3200" dirty="0" smtClean="0"/>
              <a:t>Malaria </a:t>
            </a:r>
            <a:r>
              <a:rPr lang="bg-BG" sz="3200" dirty="0"/>
              <a:t>Programme. </a:t>
            </a:r>
          </a:p>
        </p:txBody>
      </p:sp>
    </p:spTree>
  </p:cSld>
  <p:clrMapOvr>
    <a:masterClrMapping/>
  </p:clrMapOvr>
  <p:transition>
    <p:fade/>
  </p:transition>
</p:sld>
</file>

<file path=ppt/slides/slide3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609600"/>
            <a:ext cx="7162800" cy="1090612"/>
          </a:xfrm>
          <a:prstGeom prst="rect">
            <a:avLst/>
          </a:prstGeom>
          <a:noFill/>
          <a:ln>
            <a:noFill/>
          </a:ln>
        </p:spPr>
        <p:txBody>
          <a:bodyPr anchor="ctr"/>
          <a:lstStyle>
            <a:lvl1pPr lvl="0" rtl="0">
              <a:defRPr/>
            </a:lvl1pPr>
          </a:lstStyle>
          <a:p>
            <a:pPr lvl="0" algn="ctr" rtl="0"/>
            <a:r>
              <a:t/>
            </a:r>
            <a:br/>
            <a:r>
              <a:rPr lang="bg-BG" b="1">
                <a:effectLst>
                  <a:outerShdw blurRad="38100" dist="38100" dir="2700000" algn="tl">
                    <a:srgbClr val="000000">
                      <a:alpha val="43137"/>
                    </a:srgbClr>
                  </a:outerShdw>
                </a:effectLst>
              </a:rPr>
              <a:t>NATIONAL AIDS CONTROL PROGRAMME </a:t>
            </a:r>
            <a:r>
              <a:t/>
            </a:r>
            <a:br/>
            <a:endParaRPr/>
          </a:p>
        </p:txBody>
      </p:sp>
      <p:sp>
        <p:nvSpPr>
          <p:cNvPr id="3" name="Text Placeholder 2"/>
          <p:cNvSpPr txBox="1">
            <a:spLocks noGrp="1"/>
          </p:cNvSpPr>
          <p:nvPr>
            <p:ph type="body"/>
          </p:nvPr>
        </p:nvSpPr>
        <p:spPr>
          <a:xfrm>
            <a:off x="304800" y="1600200"/>
            <a:ext cx="8382000" cy="6058358"/>
          </a:xfrm>
          <a:prstGeom prst="rect">
            <a:avLst/>
          </a:prstGeom>
          <a:noFill/>
          <a:ln>
            <a:noFill/>
          </a:ln>
        </p:spPr>
        <p:txBody>
          <a:bodyPr/>
          <a:lstStyle>
            <a:lvl1pPr lvl="0" rtl="0">
              <a:defRPr/>
            </a:lvl1pPr>
          </a:lstStyle>
          <a:p>
            <a:pPr marL="0" lvl="0" indent="0" rtl="0">
              <a:buNone/>
            </a:pPr>
            <a:r>
              <a:rPr lang="bg-BG" sz="3200" dirty="0"/>
              <a:t>             The programme was launched in 1991. In the year 1992 the ministry of health and family welfare set up national AIDS control organisation as a separate unit to implement and closely monitor the various components of the </a:t>
            </a:r>
            <a:r>
              <a:rPr lang="bg-BG" sz="3200" dirty="0" smtClean="0"/>
              <a:t>programme </a:t>
            </a:r>
            <a:r>
              <a:rPr lang="en-US" sz="3200" dirty="0" smtClean="0"/>
              <a:t>i</a:t>
            </a:r>
            <a:r>
              <a:rPr lang="bg-BG" sz="3200" dirty="0" smtClean="0"/>
              <a:t>s </a:t>
            </a:r>
            <a:r>
              <a:rPr lang="bg-BG" sz="3200" dirty="0"/>
              <a:t>to prevent further transmission of HIV </a:t>
            </a:r>
            <a:r>
              <a:rPr lang="en-US" sz="3200" dirty="0" smtClean="0"/>
              <a:t> infection and  </a:t>
            </a:r>
            <a:r>
              <a:rPr lang="bg-BG" sz="3200" dirty="0" smtClean="0"/>
              <a:t>to </a:t>
            </a:r>
            <a:r>
              <a:rPr lang="bg-BG" sz="3200" dirty="0"/>
              <a:t>decrease morbidity and mortality associated with HIV infection and to minimise the social economic impact resulting from HIV infections. </a:t>
            </a:r>
          </a:p>
        </p:txBody>
      </p:sp>
    </p:spTree>
  </p:cSld>
  <p:clrMapOvr>
    <a:masterClrMapping/>
  </p:clrMapOvr>
  <p:transition>
    <p:fade/>
  </p:transition>
</p:sld>
</file>

<file path=ppt/slides/slide3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355600"/>
            <a:ext cx="8458200" cy="6121400"/>
          </a:xfrm>
          <a:prstGeom prst="rect">
            <a:avLst/>
          </a:prstGeom>
          <a:noFill/>
          <a:ln>
            <a:noFill/>
          </a:ln>
        </p:spPr>
        <p:txBody>
          <a:bodyPr/>
          <a:lstStyle>
            <a:lvl1pPr lvl="0" rtl="0">
              <a:defRPr/>
            </a:lvl1pPr>
          </a:lstStyle>
          <a:p>
            <a:pPr marL="0" lvl="0" indent="0" rtl="0">
              <a:buNone/>
            </a:pPr>
            <a:r>
              <a:rPr lang="bg-BG" dirty="0">
                <a:solidFill>
                  <a:schemeClr val="accent2">
                    <a:lumMod val="60000"/>
                    <a:lumOff val="40000"/>
                  </a:schemeClr>
                </a:solidFill>
              </a:rPr>
              <a:t>  </a:t>
            </a:r>
            <a:r>
              <a:rPr>
                <a:solidFill>
                  <a:schemeClr val="accent2">
                    <a:lumMod val="60000"/>
                    <a:lumOff val="40000"/>
                  </a:schemeClr>
                </a:solidFill>
              </a:rPr>
              <a:t>    </a:t>
            </a:r>
            <a:r>
              <a:rPr lang="bg-BG" sz="3600" b="1" dirty="0">
                <a:solidFill>
                  <a:schemeClr val="accent2">
                    <a:lumMod val="60000"/>
                    <a:lumOff val="40000"/>
                  </a:schemeClr>
                </a:solidFill>
                <a:effectLst>
                  <a:outerShdw blurRad="38100" dist="38100" dir="2700000" algn="tl">
                    <a:srgbClr val="000000">
                      <a:alpha val="43137"/>
                    </a:srgbClr>
                  </a:outerShdw>
                </a:effectLst>
              </a:rPr>
              <a:t>The aim of the </a:t>
            </a:r>
            <a:r>
              <a:rPr lang="bg-BG" sz="3600" b="1" dirty="0" smtClean="0">
                <a:solidFill>
                  <a:schemeClr val="accent2">
                    <a:lumMod val="60000"/>
                    <a:lumOff val="40000"/>
                  </a:schemeClr>
                </a:solidFill>
                <a:effectLst>
                  <a:outerShdw blurRad="38100" dist="38100" dir="2700000" algn="tl">
                    <a:srgbClr val="000000">
                      <a:alpha val="43137"/>
                    </a:srgbClr>
                  </a:outerShdw>
                </a:effectLst>
              </a:rPr>
              <a:t>programme</a:t>
            </a:r>
            <a:r>
              <a:rPr lang="en-US" sz="3600" b="1" dirty="0" smtClean="0">
                <a:solidFill>
                  <a:schemeClr val="accent2">
                    <a:lumMod val="60000"/>
                    <a:lumOff val="40000"/>
                  </a:schemeClr>
                </a:solidFill>
                <a:effectLst>
                  <a:outerShdw blurRad="38100" dist="38100" dir="2700000" algn="tl">
                    <a:srgbClr val="000000">
                      <a:alpha val="43137"/>
                    </a:srgbClr>
                  </a:outerShdw>
                </a:effectLst>
              </a:rPr>
              <a:t> :</a:t>
            </a:r>
            <a:endParaRPr lang="bg-BG" sz="3600" b="1" dirty="0">
              <a:solidFill>
                <a:schemeClr val="accent2">
                  <a:lumMod val="60000"/>
                  <a:lumOff val="40000"/>
                </a:schemeClr>
              </a:solidFill>
              <a:effectLst>
                <a:outerShdw blurRad="38100" dist="38100" dir="2700000" algn="tl">
                  <a:srgbClr val="000000">
                    <a:alpha val="43137"/>
                  </a:srgbClr>
                </a:outerShdw>
              </a:effectLst>
            </a:endParaRPr>
          </a:p>
          <a:p>
            <a:pPr marL="177800" lvl="0" indent="-355600" rtl="0">
              <a:buFont typeface="Arial"/>
              <a:buChar char="•"/>
            </a:pPr>
            <a:r>
              <a:rPr lang="bg-BG" sz="3200" dirty="0"/>
              <a:t> To reduce the spread of HIV infection in India. </a:t>
            </a:r>
          </a:p>
          <a:p>
            <a:pPr marL="177800" lvl="0" indent="-355600" rtl="0">
              <a:buFont typeface="Arial"/>
              <a:buChar char="•"/>
            </a:pPr>
            <a:r>
              <a:rPr lang="bg-BG" sz="3200" dirty="0"/>
              <a:t> Raising the level of awareness about HIV and STD. </a:t>
            </a:r>
          </a:p>
          <a:p>
            <a:pPr marL="177800" lvl="0" indent="-355600" rtl="0">
              <a:buFont typeface="Arial"/>
              <a:buChar char="•"/>
            </a:pPr>
            <a:r>
              <a:rPr lang="bg-BG" sz="3200" dirty="0"/>
              <a:t> To reduce the blood born transmission of HIV to less than 1%. </a:t>
            </a:r>
          </a:p>
          <a:p>
            <a:pPr marL="177800" lvl="0" indent="-355600" rtl="0">
              <a:buFont typeface="Arial"/>
              <a:buChar char="•"/>
            </a:pPr>
            <a:r>
              <a:rPr lang="bg-BG" sz="3200" dirty="0"/>
              <a:t> To make aware of the services available from government. </a:t>
            </a:r>
          </a:p>
          <a:p>
            <a:pPr marL="177800" lvl="0" indent="-355600" rtl="0">
              <a:buFont typeface="Arial"/>
              <a:buChar char="•"/>
            </a:pPr>
            <a:r>
              <a:rPr lang="bg-BG" sz="3200" dirty="0"/>
              <a:t> Provision of facilities for early detection and treatment. </a:t>
            </a:r>
          </a:p>
        </p:txBody>
      </p:sp>
    </p:spTree>
  </p:cSld>
  <p:clrMapOvr>
    <a:masterClrMapping/>
  </p:clrMapOvr>
  <p:transition>
    <p:fade/>
  </p:transition>
</p:sld>
</file>

<file path=ppt/slides/slide3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533400"/>
            <a:ext cx="8305800" cy="6108700"/>
          </a:xfrm>
          <a:prstGeom prst="rect">
            <a:avLst/>
          </a:prstGeom>
          <a:noFill/>
          <a:ln>
            <a:noFill/>
          </a:ln>
        </p:spPr>
        <p:txBody>
          <a:bodyPr>
            <a:normAutofit lnSpcReduction="10000"/>
          </a:bodyPr>
          <a:lstStyle>
            <a:lvl1pPr lvl="0" rtl="0">
              <a:defRPr/>
            </a:lvl1pPr>
          </a:lstStyle>
          <a:p>
            <a:pPr marL="0" lvl="0" indent="0" rtl="0">
              <a:buNone/>
            </a:pPr>
            <a:r>
              <a:rPr lang="bg-BG" b="1" dirty="0"/>
              <a:t> </a:t>
            </a:r>
            <a:r>
              <a:rPr lang="bg-BG" sz="3200" b="1" dirty="0">
                <a:solidFill>
                  <a:schemeClr val="accent2">
                    <a:lumMod val="40000"/>
                    <a:lumOff val="60000"/>
                  </a:schemeClr>
                </a:solidFill>
              </a:rPr>
              <a:t>Strategy Of Programme :</a:t>
            </a:r>
          </a:p>
          <a:p>
            <a:pPr marL="0" lvl="0" indent="0" rtl="0">
              <a:buNone/>
            </a:pPr>
            <a:r>
              <a:rPr lang="bg-BG" sz="3200" b="1" dirty="0"/>
              <a:t>     </a:t>
            </a:r>
            <a:r>
              <a:rPr lang="bg-BG" sz="3200" dirty="0"/>
              <a:t>    HIV  is transmitted more easily in the presence of another STD. AIDS can be prevented and cannot be cured. Hence early diagnosis and treatment of STD is now recognised as one of the major strategy to control the spread of HIV infection. </a:t>
            </a:r>
          </a:p>
          <a:p>
            <a:pPr marL="0" lvl="0" indent="0" rtl="0">
              <a:buNone/>
            </a:pPr>
            <a:r>
              <a:rPr lang="bg-BG" sz="3200" dirty="0"/>
              <a:t>         The HIV infection is connected with sexual act which is very often kept secret by the partners.It become still more difficult with all these limitation.The programme aims to control AIDS by taking following </a:t>
            </a:r>
            <a:r>
              <a:rPr lang="bg-BG" sz="3200" dirty="0" smtClean="0"/>
              <a:t>system</a:t>
            </a:r>
            <a:r>
              <a:rPr lang="en-US" sz="3200" dirty="0" err="1" smtClean="0"/>
              <a:t>atic</a:t>
            </a:r>
            <a:r>
              <a:rPr lang="en-US" sz="3200" dirty="0" smtClean="0"/>
              <a:t> </a:t>
            </a:r>
            <a:r>
              <a:rPr lang="bg-BG" sz="3200" dirty="0" smtClean="0"/>
              <a:t> </a:t>
            </a:r>
            <a:r>
              <a:rPr lang="bg-BG" sz="3200" dirty="0"/>
              <a:t>approaches. </a:t>
            </a:r>
          </a:p>
        </p:txBody>
      </p:sp>
    </p:spTree>
  </p:cSld>
  <p:clrMapOvr>
    <a:masterClrMapping/>
  </p:clrMapOvr>
  <p:transition>
    <p:fade/>
  </p:transition>
</p:sld>
</file>

<file path=ppt/slides/slide3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914400"/>
            <a:ext cx="7848600" cy="5192713"/>
          </a:xfrm>
          <a:prstGeom prst="rect">
            <a:avLst/>
          </a:prstGeom>
          <a:noFill/>
          <a:ln>
            <a:noFill/>
          </a:ln>
        </p:spPr>
        <p:txBody>
          <a:bodyPr/>
          <a:lstStyle>
            <a:lvl1pPr lvl="0" rtl="0">
              <a:defRPr/>
            </a:lvl1pPr>
          </a:lstStyle>
          <a:p>
            <a:pPr lvl="0" rtl="0">
              <a:buFont typeface="Arial"/>
              <a:buChar char="•"/>
            </a:pPr>
            <a:r>
              <a:rPr lang="bg-BG" sz="3200" dirty="0"/>
              <a:t>Surveillance of HIV </a:t>
            </a:r>
          </a:p>
          <a:p>
            <a:pPr lvl="0" rtl="0">
              <a:buFont typeface="Arial"/>
              <a:buChar char="•"/>
            </a:pPr>
            <a:r>
              <a:rPr lang="bg-BG" sz="3200" dirty="0"/>
              <a:t>IEC activities </a:t>
            </a:r>
          </a:p>
          <a:p>
            <a:pPr lvl="0" rtl="0">
              <a:buFont typeface="Arial"/>
              <a:buChar char="•"/>
            </a:pPr>
            <a:r>
              <a:rPr lang="bg-BG" sz="3200" dirty="0"/>
              <a:t>Blood safety programme </a:t>
            </a:r>
          </a:p>
          <a:p>
            <a:pPr lvl="0" rtl="0">
              <a:buFont typeface="Arial"/>
              <a:buChar char="•"/>
            </a:pPr>
            <a:r>
              <a:rPr lang="bg-BG" sz="3200" dirty="0"/>
              <a:t>Policy of HIV testing </a:t>
            </a:r>
          </a:p>
          <a:p>
            <a:pPr lvl="0" rtl="0">
              <a:buFont typeface="Arial"/>
              <a:buChar char="•"/>
            </a:pPr>
            <a:r>
              <a:rPr lang="bg-BG" sz="3200" dirty="0" smtClean="0"/>
              <a:t>Linking </a:t>
            </a:r>
            <a:r>
              <a:rPr lang="bg-BG" sz="3200" dirty="0"/>
              <a:t>of STD control programme </a:t>
            </a:r>
          </a:p>
          <a:p>
            <a:pPr lvl="0" rtl="0">
              <a:buFont typeface="Arial"/>
              <a:buChar char="•"/>
            </a:pPr>
            <a:r>
              <a:rPr lang="bg-BG" sz="3200" dirty="0"/>
              <a:t>School AIDS education programme </a:t>
            </a:r>
          </a:p>
        </p:txBody>
      </p:sp>
    </p:spTree>
  </p:cSld>
  <p:clrMapOvr>
    <a:masterClrMapping/>
  </p:clrMapOvr>
  <p:transition>
    <p:fade/>
  </p:transition>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642938"/>
            <a:ext cx="8153400" cy="5224462"/>
          </a:xfrm>
          <a:prstGeom prst="rect">
            <a:avLst/>
          </a:prstGeom>
          <a:noFill/>
          <a:ln>
            <a:noFill/>
          </a:ln>
        </p:spPr>
        <p:txBody>
          <a:bodyPr/>
          <a:lstStyle>
            <a:lvl1pPr lvl="0" rtl="0">
              <a:defRPr/>
            </a:lvl1pPr>
          </a:lstStyle>
          <a:p>
            <a:pPr marL="0" lvl="0" indent="0" rtl="0">
              <a:buNone/>
            </a:pPr>
            <a:r>
              <a:rPr lang="bg-BG" b="1" dirty="0">
                <a:solidFill>
                  <a:schemeClr val="accent2">
                    <a:lumMod val="40000"/>
                    <a:lumOff val="60000"/>
                  </a:schemeClr>
                </a:solidFill>
              </a:rPr>
              <a:t> </a:t>
            </a:r>
            <a:r>
              <a:rPr lang="bg-BG" sz="3200" b="1" dirty="0">
                <a:solidFill>
                  <a:schemeClr val="accent2">
                    <a:lumMod val="40000"/>
                    <a:lumOff val="60000"/>
                  </a:schemeClr>
                </a:solidFill>
              </a:rPr>
              <a:t>Surveillance of HIV :</a:t>
            </a:r>
          </a:p>
          <a:p>
            <a:pPr marL="0" lvl="0" indent="0" rtl="0">
              <a:buNone/>
            </a:pPr>
            <a:r>
              <a:rPr lang="bg-BG" sz="3200" dirty="0"/>
              <a:t>             In 1985 screening of blood started from high risk groups at CMC vellore to </a:t>
            </a:r>
            <a:r>
              <a:rPr lang="en-US" sz="3200" dirty="0" smtClean="0"/>
              <a:t>find out HIV infection. After </a:t>
            </a:r>
            <a:r>
              <a:rPr lang="bg-BG" sz="3200" dirty="0" smtClean="0"/>
              <a:t>HIV </a:t>
            </a:r>
            <a:r>
              <a:rPr lang="bg-BG" sz="3200" dirty="0"/>
              <a:t>was diagnosed in 1986 at </a:t>
            </a:r>
            <a:r>
              <a:rPr lang="bg-BG" sz="3200" dirty="0" smtClean="0"/>
              <a:t>chennai</a:t>
            </a:r>
            <a:r>
              <a:rPr lang="en-US" sz="3200" dirty="0" smtClean="0"/>
              <a:t>, t</a:t>
            </a:r>
            <a:r>
              <a:rPr lang="bg-BG" sz="3200" dirty="0" smtClean="0"/>
              <a:t>he </a:t>
            </a:r>
            <a:r>
              <a:rPr lang="bg-BG" sz="3200" dirty="0"/>
              <a:t>surveillance </a:t>
            </a:r>
            <a:r>
              <a:rPr lang="bg-BG" sz="3200" dirty="0" smtClean="0"/>
              <a:t>activit</a:t>
            </a:r>
            <a:r>
              <a:rPr lang="en-US" sz="3200" dirty="0" err="1" smtClean="0"/>
              <a:t>ies</a:t>
            </a:r>
            <a:r>
              <a:rPr lang="en-US" sz="3200" dirty="0" smtClean="0"/>
              <a:t> </a:t>
            </a:r>
            <a:r>
              <a:rPr lang="bg-BG" sz="3200" dirty="0" smtClean="0"/>
              <a:t> w</a:t>
            </a:r>
            <a:r>
              <a:rPr lang="en-US" sz="3200" dirty="0" smtClean="0"/>
              <a:t>ere</a:t>
            </a:r>
            <a:r>
              <a:rPr lang="bg-BG" sz="3200" dirty="0" smtClean="0"/>
              <a:t> </a:t>
            </a:r>
            <a:r>
              <a:rPr lang="bg-BG" sz="3200" dirty="0"/>
              <a:t>extended by establishing 62 sero </a:t>
            </a:r>
            <a:r>
              <a:rPr lang="bg-BG" sz="3200" dirty="0" smtClean="0"/>
              <a:t>surveillance </a:t>
            </a:r>
            <a:r>
              <a:rPr lang="en-US" sz="3200" dirty="0" smtClean="0"/>
              <a:t>centers </a:t>
            </a:r>
            <a:r>
              <a:rPr lang="bg-BG" sz="3200" dirty="0" smtClean="0"/>
              <a:t> </a:t>
            </a:r>
            <a:r>
              <a:rPr lang="bg-BG" sz="3200" dirty="0"/>
              <a:t>and </a:t>
            </a:r>
            <a:r>
              <a:rPr lang="en-US" sz="3200" dirty="0" smtClean="0"/>
              <a:t>four </a:t>
            </a:r>
            <a:r>
              <a:rPr lang="bg-BG" sz="3200" dirty="0" smtClean="0"/>
              <a:t>HIV </a:t>
            </a:r>
            <a:r>
              <a:rPr lang="bg-BG" sz="3200" dirty="0"/>
              <a:t>reference centres in the country for identification of geographical spread of HIV and determination of major causes of transmission. </a:t>
            </a:r>
          </a:p>
        </p:txBody>
      </p:sp>
    </p:spTree>
  </p:cSld>
  <p:clrMapOvr>
    <a:masterClrMapping/>
  </p:clrMapOvr>
  <p:transition>
    <p:fade/>
  </p:transition>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609600"/>
            <a:ext cx="8458200" cy="6248400"/>
          </a:xfrm>
          <a:prstGeom prst="rect">
            <a:avLst/>
          </a:prstGeom>
          <a:noFill/>
          <a:ln>
            <a:noFill/>
          </a:ln>
        </p:spPr>
        <p:txBody>
          <a:bodyPr/>
          <a:lstStyle>
            <a:lvl1pPr lvl="0" rtl="0">
              <a:defRPr/>
            </a:lvl1pPr>
          </a:lstStyle>
          <a:p>
            <a:pPr marL="0" lvl="0" indent="0" rtl="0">
              <a:buNone/>
            </a:pPr>
            <a:r>
              <a:rPr lang="bg-BG" sz="3200" dirty="0"/>
              <a:t>            During 1993 the sentinel surveillance system was introduced with a predefined scientific protocol. The objective was to identify trends of sero - positive in specific high risk groups as well as low risk groups. </a:t>
            </a:r>
          </a:p>
          <a:p>
            <a:pPr marL="0" lvl="0" indent="0" rtl="0">
              <a:buNone/>
            </a:pPr>
            <a:r>
              <a:rPr lang="bg-BG" sz="3200" b="1" dirty="0">
                <a:solidFill>
                  <a:schemeClr val="accent2">
                    <a:lumMod val="40000"/>
                    <a:lumOff val="60000"/>
                  </a:schemeClr>
                </a:solidFill>
              </a:rPr>
              <a:t>IEC Activities (Information,Education, Communication) :</a:t>
            </a:r>
          </a:p>
          <a:p>
            <a:pPr marL="0" lvl="0" indent="0" rtl="0">
              <a:buNone/>
            </a:pPr>
            <a:r>
              <a:rPr lang="bg-BG" sz="3200" b="1" dirty="0"/>
              <a:t>            </a:t>
            </a:r>
            <a:r>
              <a:rPr lang="bg-BG" sz="3200" dirty="0"/>
              <a:t>The objective of IEC activities </a:t>
            </a:r>
            <a:r>
              <a:rPr lang="bg-BG" sz="3200" dirty="0" smtClean="0"/>
              <a:t>are</a:t>
            </a:r>
            <a:r>
              <a:rPr lang="en-US" sz="3200" dirty="0" smtClean="0"/>
              <a:t> –</a:t>
            </a:r>
            <a:r>
              <a:rPr lang="bg-BG" sz="3200" dirty="0" smtClean="0"/>
              <a:t> </a:t>
            </a:r>
            <a:endParaRPr lang="en-US" sz="3200" dirty="0" smtClean="0"/>
          </a:p>
          <a:p>
            <a:pPr marL="0" lvl="0" indent="0" rtl="0">
              <a:buNone/>
            </a:pPr>
            <a:r>
              <a:rPr lang="en-US" sz="3200" dirty="0" smtClean="0"/>
              <a:t>1.T</a:t>
            </a:r>
            <a:r>
              <a:rPr lang="bg-BG" sz="3200" dirty="0" smtClean="0"/>
              <a:t>o </a:t>
            </a:r>
            <a:r>
              <a:rPr lang="bg-BG" sz="3200" dirty="0"/>
              <a:t>raise </a:t>
            </a:r>
            <a:r>
              <a:rPr lang="bg-BG" sz="3200" dirty="0" smtClean="0"/>
              <a:t>awareness</a:t>
            </a:r>
            <a:r>
              <a:rPr lang="en-US" sz="3200" dirty="0" smtClean="0"/>
              <a:t>,</a:t>
            </a:r>
            <a:r>
              <a:rPr lang="bg-BG" sz="3200" dirty="0" smtClean="0"/>
              <a:t> </a:t>
            </a:r>
            <a:r>
              <a:rPr lang="bg-BG" sz="3200" dirty="0"/>
              <a:t>improve knowledge, understanding among the public about </a:t>
            </a:r>
            <a:r>
              <a:rPr lang="bg-BG" sz="3200" dirty="0" smtClean="0"/>
              <a:t>route </a:t>
            </a:r>
            <a:r>
              <a:rPr lang="bg-BG" sz="3200" dirty="0"/>
              <a:t>of transmission and method of </a:t>
            </a:r>
            <a:r>
              <a:rPr lang="bg-BG" sz="3200" dirty="0" smtClean="0"/>
              <a:t>prevention</a:t>
            </a:r>
            <a:r>
              <a:rPr lang="en-US" sz="3200" dirty="0" smtClean="0"/>
              <a:t> of </a:t>
            </a:r>
            <a:r>
              <a:rPr lang="bg-BG" sz="3200" dirty="0" smtClean="0"/>
              <a:t> AIDS infection and STD</a:t>
            </a:r>
            <a:r>
              <a:rPr lang="en-US" sz="3200" dirty="0" smtClean="0"/>
              <a:t>.</a:t>
            </a:r>
            <a:endParaRPr lang="bg-BG" sz="3200" dirty="0"/>
          </a:p>
        </p:txBody>
      </p:sp>
    </p:spTree>
  </p:cSld>
  <p:clrMapOvr>
    <a:masterClrMapping/>
  </p:clrMapOvr>
  <p:transition>
    <p:fade/>
  </p:transition>
</p:sld>
</file>

<file path=ppt/slides/slide3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380999"/>
            <a:ext cx="8229600" cy="5943601"/>
          </a:xfrm>
          <a:prstGeom prst="rect">
            <a:avLst/>
          </a:prstGeom>
          <a:noFill/>
          <a:ln>
            <a:noFill/>
          </a:ln>
        </p:spPr>
        <p:txBody>
          <a:bodyPr/>
          <a:lstStyle>
            <a:lvl1pPr lvl="0" rtl="0">
              <a:defRPr/>
            </a:lvl1pPr>
          </a:lstStyle>
          <a:p>
            <a:pPr marL="0" lvl="0" indent="0" rtl="0">
              <a:buNone/>
            </a:pPr>
            <a:r>
              <a:rPr lang="bg-BG" dirty="0"/>
              <a:t>  </a:t>
            </a:r>
            <a:r>
              <a:rPr lang="en-US" dirty="0" smtClean="0"/>
              <a:t>2.</a:t>
            </a:r>
            <a:r>
              <a:rPr lang="bg-BG" sz="3200" dirty="0" smtClean="0"/>
              <a:t>To </a:t>
            </a:r>
            <a:r>
              <a:rPr lang="bg-BG" sz="3200" dirty="0"/>
              <a:t>promote desirable practice such as :</a:t>
            </a:r>
          </a:p>
          <a:p>
            <a:pPr marL="0" lvl="0" indent="0" rtl="0">
              <a:buNone/>
            </a:pPr>
            <a:r>
              <a:rPr lang="bg-BG" sz="3200" dirty="0"/>
              <a:t>        - Avoid multiple sex partner </a:t>
            </a:r>
          </a:p>
          <a:p>
            <a:pPr marL="0" lvl="0" indent="0" rtl="0">
              <a:buNone/>
            </a:pPr>
            <a:r>
              <a:rPr lang="bg-BG" sz="3200" dirty="0"/>
              <a:t>        - Use of condom, sterilization of needles, syringe and voluntary blood donation. </a:t>
            </a:r>
          </a:p>
          <a:p>
            <a:pPr marL="0" lvl="0" indent="0" rtl="0">
              <a:buNone/>
            </a:pPr>
            <a:r>
              <a:rPr lang="bg-BG" sz="3200" dirty="0"/>
              <a:t>        - It aimed to mobilize all sectors of society to integrate message and programme on AIDS into their excisting activities. </a:t>
            </a:r>
          </a:p>
          <a:p>
            <a:pPr marL="0" lvl="0" indent="0" rtl="0">
              <a:buNone/>
            </a:pPr>
            <a:r>
              <a:rPr lang="bg-BG" sz="3200" dirty="0"/>
              <a:t>        - In the present day awareness can make done to print media, film media, electronic media etc.....</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2514600"/>
            <a:ext cx="8229600" cy="1146175"/>
          </a:xfrm>
          <a:prstGeom prst="rect">
            <a:avLst/>
          </a:prstGeom>
          <a:noFill/>
          <a:ln>
            <a:noFill/>
          </a:ln>
        </p:spPr>
        <p:txBody>
          <a:bodyPr anchor="ctr"/>
          <a:lstStyle>
            <a:lvl1pPr lvl="0" rtl="0">
              <a:defRPr/>
            </a:lvl1pPr>
          </a:lstStyle>
          <a:p>
            <a:pPr lvl="0" rtl="0"/>
            <a:r>
              <a:rPr lang="bg-BG" b="1" i="1">
                <a:latin typeface="Calibri"/>
              </a:rPr>
              <a:t>POTASSIUM PERMANGANATE </a:t>
            </a:r>
          </a:p>
        </p:txBody>
      </p:sp>
      <p:sp>
        <p:nvSpPr>
          <p:cNvPr id="3" name="Text Placeholder 2"/>
          <p:cNvSpPr txBox="1">
            <a:spLocks noGrp="1"/>
          </p:cNvSpPr>
          <p:nvPr>
            <p:ph type="body"/>
          </p:nvPr>
        </p:nvSpPr>
        <p:spPr>
          <a:xfrm>
            <a:off x="457200" y="1600200"/>
            <a:ext cx="8229600" cy="4284663"/>
          </a:xfrm>
          <a:prstGeom prst="rect">
            <a:avLst/>
          </a:prstGeom>
          <a:noFill/>
          <a:ln>
            <a:noFill/>
          </a:ln>
        </p:spPr>
        <p:txBody>
          <a:bodyPr/>
          <a:lstStyle>
            <a:lvl1pPr lvl="0" rtl="0">
              <a:defRPr/>
            </a:lvl1pPr>
          </a:lstStyle>
          <a:p>
            <a:pPr lvl="0" rtl="0">
              <a:buNone/>
            </a:pPr>
            <a:r>
              <a:rPr lang="bg-BG" sz="3600" dirty="0">
                <a:latin typeface="Calibri"/>
              </a:rPr>
              <a:t>                </a:t>
            </a:r>
            <a:r>
              <a:rPr sz="3600">
                <a:latin typeface="Calibri"/>
              </a:rPr>
              <a:t>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not a satisfactory agent for the disinfection of water. it may kill cholera vibrios but </a:t>
            </a:r>
            <a:r>
              <a:rPr lang="bg-BG" sz="3600" dirty="0" smtClean="0">
                <a:latin typeface="Calibri"/>
              </a:rPr>
              <a:t>it</a:t>
            </a:r>
            <a:r>
              <a:rPr lang="en-US" sz="3600" dirty="0" smtClean="0">
                <a:latin typeface="Calibri"/>
              </a:rPr>
              <a:t> has</a:t>
            </a:r>
            <a:r>
              <a:rPr lang="bg-BG" sz="3600" dirty="0" smtClean="0">
                <a:latin typeface="Calibri"/>
              </a:rPr>
              <a:t> </a:t>
            </a:r>
            <a:r>
              <a:rPr lang="bg-BG" sz="3600" dirty="0">
                <a:latin typeface="Calibri"/>
              </a:rPr>
              <a:t>very little use against other disease agents, it may alter the colour, smell and taste of water.  </a:t>
            </a:r>
          </a:p>
        </p:txBody>
      </p:sp>
    </p:spTree>
  </p:cSld>
  <p:clrMapOvr>
    <a:masterClrMapping/>
  </p:clrMapOvr>
  <p:transition>
    <p:fade/>
  </p:transition>
</p:sld>
</file>

<file path=ppt/slides/slide3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152400" y="304800"/>
            <a:ext cx="8763000" cy="6248400"/>
          </a:xfrm>
          <a:prstGeom prst="rect">
            <a:avLst/>
          </a:prstGeom>
          <a:noFill/>
          <a:ln>
            <a:noFill/>
          </a:ln>
        </p:spPr>
        <p:txBody>
          <a:bodyPr/>
          <a:lstStyle>
            <a:lvl1pPr lvl="0" rtl="0">
              <a:defRPr/>
            </a:lvl1pPr>
          </a:lstStyle>
          <a:p>
            <a:pPr marL="0" lvl="0" indent="0" rtl="0">
              <a:buNone/>
            </a:pPr>
            <a:r>
              <a:rPr lang="bg-BG" b="1" dirty="0">
                <a:solidFill>
                  <a:schemeClr val="accent2">
                    <a:lumMod val="40000"/>
                    <a:lumOff val="60000"/>
                  </a:schemeClr>
                </a:solidFill>
              </a:rPr>
              <a:t> </a:t>
            </a:r>
            <a:r>
              <a:rPr lang="bg-BG" sz="3200" b="1" dirty="0">
                <a:solidFill>
                  <a:schemeClr val="accent2">
                    <a:lumMod val="40000"/>
                    <a:lumOff val="60000"/>
                  </a:schemeClr>
                </a:solidFill>
              </a:rPr>
              <a:t>Blood safety programme :</a:t>
            </a:r>
          </a:p>
          <a:p>
            <a:pPr marL="0" lvl="0" indent="0" rtl="0">
              <a:buNone/>
            </a:pPr>
            <a:r>
              <a:rPr lang="bg-BG" sz="3200" dirty="0"/>
              <a:t>          Blood transfusion services has been considered as an integral part of health care system. The </a:t>
            </a:r>
            <a:r>
              <a:rPr lang="bg-BG" sz="3200" dirty="0" smtClean="0"/>
              <a:t>pro</a:t>
            </a:r>
            <a:r>
              <a:rPr lang="en-US" sz="3200" dirty="0" err="1" smtClean="0"/>
              <a:t>fessional</a:t>
            </a:r>
            <a:r>
              <a:rPr lang="bg-BG" sz="3200" dirty="0" smtClean="0"/>
              <a:t> </a:t>
            </a:r>
            <a:r>
              <a:rPr lang="bg-BG" sz="3200" dirty="0"/>
              <a:t>blood donation has been prohibited from  1-1-1998. Only </a:t>
            </a:r>
            <a:r>
              <a:rPr lang="bg-BG" sz="3200" dirty="0" smtClean="0"/>
              <a:t>li</a:t>
            </a:r>
            <a:r>
              <a:rPr lang="en-US" sz="3200" dirty="0" smtClean="0"/>
              <a:t>s</a:t>
            </a:r>
            <a:r>
              <a:rPr lang="bg-BG" sz="3200" dirty="0" smtClean="0"/>
              <a:t>enced </a:t>
            </a:r>
            <a:r>
              <a:rPr lang="bg-BG" sz="3200" dirty="0"/>
              <a:t>blood banks are permitted to operate in the country and voluntary blood donation is </a:t>
            </a:r>
            <a:r>
              <a:rPr lang="bg-BG" sz="3200" dirty="0" smtClean="0"/>
              <a:t>encourage</a:t>
            </a:r>
            <a:r>
              <a:rPr lang="en-US" sz="3200" dirty="0" smtClean="0"/>
              <a:t>d</a:t>
            </a:r>
            <a:r>
              <a:rPr lang="bg-BG" sz="3200" dirty="0" smtClean="0"/>
              <a:t>. </a:t>
            </a:r>
            <a:r>
              <a:rPr lang="bg-BG" sz="3200" dirty="0"/>
              <a:t>This is to ensure safe collections,processing, Storage, distribution of blood and blood products etc... Zonal blood testing centres have been established to test samples from various blood bank. </a:t>
            </a:r>
          </a:p>
        </p:txBody>
      </p:sp>
    </p:spTree>
  </p:cSld>
  <p:clrMapOvr>
    <a:masterClrMapping/>
  </p:clrMapOvr>
  <p:transition>
    <p:fade/>
  </p:transition>
</p:sld>
</file>

<file path=ppt/slides/slide3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571500"/>
            <a:ext cx="8610600" cy="5676900"/>
          </a:xfrm>
          <a:prstGeom prst="rect">
            <a:avLst/>
          </a:prstGeom>
          <a:noFill/>
          <a:ln>
            <a:noFill/>
          </a:ln>
        </p:spPr>
        <p:txBody>
          <a:bodyPr/>
          <a:lstStyle>
            <a:lvl1pPr lvl="0" rtl="0">
              <a:defRPr/>
            </a:lvl1pPr>
          </a:lstStyle>
          <a:p>
            <a:pPr marL="0" lvl="0" indent="0" rtl="0">
              <a:buNone/>
            </a:pPr>
            <a:r>
              <a:rPr lang="bg-BG" sz="3200" b="1"/>
              <a:t> </a:t>
            </a:r>
            <a:r>
              <a:rPr lang="bg-BG" sz="3200" b="1">
                <a:solidFill>
                  <a:schemeClr val="accent2">
                    <a:lumMod val="40000"/>
                    <a:lumOff val="60000"/>
                  </a:schemeClr>
                </a:solidFill>
              </a:rPr>
              <a:t>Linking of STD control programme :</a:t>
            </a:r>
          </a:p>
          <a:p>
            <a:pPr marL="0" lvl="0" indent="0" rtl="0">
              <a:buNone/>
            </a:pPr>
            <a:r>
              <a:rPr lang="bg-BG" sz="3200" b="1"/>
              <a:t>            </a:t>
            </a:r>
            <a:r>
              <a:rPr lang="bg-BG" sz="3200"/>
              <a:t>Most of commercial sex workers and persons suffering from STD naturally are called to STD clinic for their treatment. As both HIV and STD are transmitted through sexual contact. It gives an opportunity for the AIDS control programme to utilise the functioning in all District hospitals all over the country. For this purpose the STD control programme has been linked to HIV and AIDS control programme. </a:t>
            </a:r>
          </a:p>
        </p:txBody>
      </p:sp>
    </p:spTree>
  </p:cSld>
  <p:clrMapOvr>
    <a:masterClrMapping/>
  </p:clrMapOvr>
  <p:transition>
    <p:fade/>
  </p:transition>
</p:sld>
</file>

<file path=ppt/slides/slide3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320675"/>
            <a:ext cx="8686800" cy="6156325"/>
          </a:xfrm>
          <a:prstGeom prst="rect">
            <a:avLst/>
          </a:prstGeom>
          <a:noFill/>
          <a:ln>
            <a:noFill/>
          </a:ln>
        </p:spPr>
        <p:txBody>
          <a:bodyPr/>
          <a:lstStyle>
            <a:lvl1pPr lvl="0" rtl="0">
              <a:defRPr/>
            </a:lvl1pPr>
          </a:lstStyle>
          <a:p>
            <a:pPr marL="0" lvl="0" indent="0" rtl="0">
              <a:buNone/>
            </a:pPr>
            <a:r>
              <a:rPr lang="bg-BG"/>
              <a:t>         </a:t>
            </a:r>
            <a:r>
              <a:rPr/>
              <a:t>  </a:t>
            </a:r>
            <a:r>
              <a:rPr lang="bg-BG" sz="3200"/>
              <a:t>This state level AIDS control society has been formed to implement various measures necessary for controlling AIDS. The society is headed by an IAS officer with the team of people from medical and health services. The AIDS control society works through various government hospitals (STD clinic) and NGO' s (Non government organisation).</a:t>
            </a:r>
          </a:p>
          <a:p>
            <a:pPr marL="0" lvl="0" indent="0" rtl="0">
              <a:buNone/>
            </a:pPr>
            <a:r>
              <a:rPr lang="bg-BG" sz="3200"/>
              <a:t>          National AIDS telephone helpline has been set up to provide information and counselling on HIV / AIDS related issues. </a:t>
            </a:r>
          </a:p>
        </p:txBody>
      </p:sp>
    </p:spTree>
  </p:cSld>
  <p:clrMapOvr>
    <a:masterClrMapping/>
  </p:clrMapOvr>
  <p:transition>
    <p:fade/>
  </p:transition>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625475"/>
            <a:ext cx="8382000" cy="5622925"/>
          </a:xfrm>
          <a:prstGeom prst="rect">
            <a:avLst/>
          </a:prstGeom>
          <a:noFill/>
          <a:ln>
            <a:noFill/>
          </a:ln>
        </p:spPr>
        <p:txBody>
          <a:bodyPr/>
          <a:lstStyle>
            <a:lvl1pPr lvl="0" rtl="0">
              <a:defRPr/>
            </a:lvl1pPr>
          </a:lstStyle>
          <a:p>
            <a:pPr marL="0" lvl="0" indent="0" rtl="0">
              <a:buNone/>
            </a:pPr>
            <a:r>
              <a:rPr lang="bg-BG"/>
              <a:t>  </a:t>
            </a:r>
            <a:r>
              <a:rPr lang="bg-BG" sz="3200" b="1">
                <a:solidFill>
                  <a:schemeClr val="accent2">
                    <a:lumMod val="40000"/>
                    <a:lumOff val="60000"/>
                  </a:schemeClr>
                </a:solidFill>
              </a:rPr>
              <a:t>School AIDS Education Programme :</a:t>
            </a:r>
          </a:p>
          <a:p>
            <a:pPr marL="0" lvl="0" indent="0" rtl="0">
              <a:buNone/>
            </a:pPr>
            <a:r>
              <a:rPr lang="bg-BG" sz="3200"/>
              <a:t>           </a:t>
            </a:r>
            <a:r>
              <a:rPr sz="3200"/>
              <a:t>  </a:t>
            </a:r>
            <a:r>
              <a:rPr lang="bg-BG" sz="3200"/>
              <a:t>The programme focuses towards students to raise awareness level and develops a safe and responsible lifestyle. </a:t>
            </a:r>
          </a:p>
          <a:p>
            <a:pPr marL="0" lvl="0" indent="0" rtl="0">
              <a:buNone/>
            </a:pPr>
            <a:r>
              <a:rPr lang="bg-BG" sz="3200"/>
              <a:t>             State AIDS control societies are responsible to cover the students of high schools and higher secondary schools, colleges, universities are being covered under the university talks AIDS programme. </a:t>
            </a:r>
          </a:p>
        </p:txBody>
      </p:sp>
    </p:spTree>
  </p:cSld>
  <p:clrMapOvr>
    <a:masterClrMapping/>
  </p:clrMapOvr>
  <p:transition>
    <p:fade/>
  </p:transition>
</p:sld>
</file>

<file path=ppt/slides/slide3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785813"/>
            <a:ext cx="8534400" cy="5005387"/>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  Policy Of HIV Testing :</a:t>
            </a:r>
          </a:p>
          <a:p>
            <a:pPr marL="0" lvl="0" indent="0" rtl="0">
              <a:buNone/>
            </a:pPr>
            <a:r>
              <a:rPr lang="bg-BG" sz="3200" b="1" dirty="0"/>
              <a:t>            </a:t>
            </a:r>
            <a:r>
              <a:rPr lang="bg-BG" sz="3200" dirty="0"/>
              <a:t>HIV testing is carried out on a voluntary basis with appropriate </a:t>
            </a:r>
            <a:r>
              <a:rPr lang="bg-BG" sz="3200" dirty="0" smtClean="0"/>
              <a:t>pre</a:t>
            </a:r>
            <a:r>
              <a:rPr lang="en-US" sz="3200" dirty="0" smtClean="0"/>
              <a:t> </a:t>
            </a:r>
            <a:r>
              <a:rPr lang="bg-BG" sz="3200" dirty="0" smtClean="0"/>
              <a:t>test </a:t>
            </a:r>
            <a:r>
              <a:rPr lang="bg-BG" sz="3200" dirty="0"/>
              <a:t>and post test counselling since HIV sampling could not be taken against will of a person. HIV testing could not be carried out without identification of name and sample collected for other purposes like VDRL in STD clinics. This enables considerable size of sampling of sero surveillance. </a:t>
            </a:r>
          </a:p>
        </p:txBody>
      </p:sp>
    </p:spTree>
  </p:cSld>
  <p:clrMapOvr>
    <a:masterClrMapping/>
  </p:clrMapOvr>
  <p:transition>
    <p:fade/>
  </p:transition>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935038"/>
            <a:ext cx="8382000" cy="5313362"/>
          </a:xfrm>
          <a:prstGeom prst="rect">
            <a:avLst/>
          </a:prstGeom>
          <a:noFill/>
          <a:ln>
            <a:noFill/>
          </a:ln>
        </p:spPr>
        <p:txBody>
          <a:bodyPr/>
          <a:lstStyle>
            <a:lvl1pPr lvl="0" rtl="0">
              <a:defRPr/>
            </a:lvl1pPr>
          </a:lstStyle>
          <a:p>
            <a:pPr marL="0" lvl="0" indent="0" rtl="0">
              <a:buNone/>
            </a:pPr>
            <a:r>
              <a:rPr lang="bg-BG"/>
              <a:t>  </a:t>
            </a:r>
            <a:r>
              <a:rPr lang="bg-BG" sz="3200" b="1">
                <a:solidFill>
                  <a:schemeClr val="accent2">
                    <a:lumMod val="40000"/>
                    <a:lumOff val="60000"/>
                  </a:schemeClr>
                </a:solidFill>
              </a:rPr>
              <a:t>Condom Promotion :</a:t>
            </a:r>
          </a:p>
          <a:p>
            <a:pPr marL="0" lvl="0" indent="0" rtl="0">
              <a:buNone/>
            </a:pPr>
            <a:r>
              <a:rPr lang="bg-BG" sz="3200" b="1"/>
              <a:t>          </a:t>
            </a:r>
            <a:r>
              <a:rPr lang="bg-BG" sz="3200"/>
              <a:t>  About 85% of HIV infection occurs due to unprotected multi partners in sexual contact. This type of transmission can be prevented by constant use of condoms. For this purpose high quality condoms should be made available to the public when they required. </a:t>
            </a:r>
          </a:p>
        </p:txBody>
      </p:sp>
    </p:spTree>
  </p:cSld>
  <p:clrMapOvr>
    <a:masterClrMapping/>
  </p:clrMapOvr>
  <p:transition>
    <p:fade/>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disaster managemen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1603375"/>
            <a:ext cx="8458200" cy="3959225"/>
          </a:xfrm>
          <a:prstGeom prst="rect">
            <a:avLst/>
          </a:prstGeom>
          <a:noFill/>
          <a:ln>
            <a:noFill/>
          </a:ln>
        </p:spPr>
        <p:txBody>
          <a:bodyPr/>
          <a:lstStyle>
            <a:lvl1pPr lvl="0" rtl="0">
              <a:defRPr/>
            </a:lvl1pPr>
          </a:lstStyle>
          <a:p>
            <a:pPr marL="0" lvl="0" indent="0" rtl="0">
              <a:buNone/>
            </a:pPr>
            <a:r>
              <a:rPr lang="bg-BG" dirty="0"/>
              <a:t>            </a:t>
            </a:r>
            <a:r>
              <a:rPr lang="bg-BG" sz="3200" dirty="0"/>
              <a:t>Any occurrence that </a:t>
            </a:r>
            <a:r>
              <a:rPr lang="bg-BG" sz="3200" dirty="0" smtClean="0"/>
              <a:t>cause</a:t>
            </a:r>
            <a:r>
              <a:rPr lang="en-US" sz="3200" dirty="0" smtClean="0"/>
              <a:t>s</a:t>
            </a:r>
            <a:r>
              <a:rPr lang="bg-BG" sz="3200" dirty="0" smtClean="0"/>
              <a:t> </a:t>
            </a:r>
            <a:r>
              <a:rPr lang="bg-BG" sz="3200" dirty="0"/>
              <a:t>damage, ecological disruption , loss of human life or deterioration of health and health services on a scale sufficient to warrant </a:t>
            </a:r>
            <a:r>
              <a:rPr lang="bg-BG" sz="3200" dirty="0" smtClean="0"/>
              <a:t>a</a:t>
            </a:r>
            <a:r>
              <a:rPr lang="en-US" sz="3200" dirty="0" smtClean="0"/>
              <a:t>n</a:t>
            </a:r>
            <a:r>
              <a:rPr lang="bg-BG" sz="3200" dirty="0" smtClean="0"/>
              <a:t> </a:t>
            </a:r>
            <a:r>
              <a:rPr lang="bg-BG" sz="3200" dirty="0"/>
              <a:t>extraordinary response from outside the affected community or area</a:t>
            </a:r>
            <a:r>
              <a:rPr lang="bg-BG" sz="3200" b="1" i="1" dirty="0"/>
              <a:t>. </a:t>
            </a:r>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304800"/>
            <a:ext cx="8382000" cy="6019800"/>
          </a:xfrm>
          <a:prstGeom prst="rect">
            <a:avLst/>
          </a:prstGeom>
          <a:noFill/>
          <a:ln>
            <a:noFill/>
          </a:ln>
        </p:spPr>
        <p:txBody>
          <a:bodyPr/>
          <a:lstStyle>
            <a:lvl1pPr lvl="0" rtl="0">
              <a:defRPr/>
            </a:lvl1pPr>
          </a:lstStyle>
          <a:p>
            <a:pPr marL="0" lvl="0" indent="0" rtl="0">
              <a:buNone/>
            </a:pPr>
            <a:r>
              <a:rPr lang="bg-BG" sz="3200" b="1" dirty="0">
                <a:solidFill>
                  <a:schemeClr val="accent2">
                    <a:lumMod val="40000"/>
                    <a:lumOff val="60000"/>
                  </a:schemeClr>
                </a:solidFill>
              </a:rPr>
              <a:t>Goals Of Disaster Management :</a:t>
            </a:r>
          </a:p>
          <a:p>
            <a:pPr marL="0" lvl="0" indent="0" rtl="0">
              <a:buNone/>
            </a:pPr>
            <a:r>
              <a:rPr lang="bg-BG" sz="3200" b="1" dirty="0"/>
              <a:t>   </a:t>
            </a:r>
            <a:r>
              <a:rPr lang="bg-BG" sz="3200" dirty="0"/>
              <a:t>1. Reduce or avoid losses from hazards </a:t>
            </a:r>
          </a:p>
          <a:p>
            <a:pPr marL="0" lvl="0" indent="0" rtl="0">
              <a:buNone/>
            </a:pPr>
            <a:r>
              <a:rPr lang="bg-BG" sz="3200" dirty="0"/>
              <a:t>   2. Ensure  prompt assistance to victims </a:t>
            </a:r>
          </a:p>
          <a:p>
            <a:pPr marL="0" lvl="0" indent="0" rtl="0">
              <a:buNone/>
            </a:pPr>
            <a:r>
              <a:rPr lang="bg-BG" sz="3200" dirty="0"/>
              <a:t>   3. Achive rapid and effective recovery </a:t>
            </a:r>
          </a:p>
          <a:p>
            <a:pPr marL="0" lvl="0" indent="0" rtl="0">
              <a:buNone/>
            </a:pPr>
            <a:r>
              <a:rPr lang="bg-BG" sz="3200" dirty="0"/>
              <a:t>     </a:t>
            </a:r>
          </a:p>
          <a:p>
            <a:pPr marL="0" lvl="0" indent="0" rtl="0">
              <a:buNone/>
            </a:pPr>
            <a:r>
              <a:rPr lang="bg-BG" sz="3200" dirty="0"/>
              <a:t>            There are many types of </a:t>
            </a:r>
            <a:r>
              <a:rPr lang="bg-BG" sz="3200" dirty="0" smtClean="0"/>
              <a:t>disaster</a:t>
            </a:r>
            <a:r>
              <a:rPr lang="en-US" sz="3200" dirty="0" smtClean="0"/>
              <a:t>.</a:t>
            </a:r>
            <a:r>
              <a:rPr lang="bg-BG" sz="3200" dirty="0" smtClean="0"/>
              <a:t> </a:t>
            </a:r>
            <a:r>
              <a:rPr lang="en-US" sz="3200" dirty="0" smtClean="0"/>
              <a:t>R</a:t>
            </a:r>
            <a:r>
              <a:rPr lang="bg-BG" sz="3200" dirty="0" smtClean="0"/>
              <a:t>elative </a:t>
            </a:r>
            <a:r>
              <a:rPr lang="bg-BG" sz="3200" dirty="0"/>
              <a:t>number of injuries and deaths differ depending on a number of factors such as type of disaster, the density and distribution of the population, condition of the environment, degree of preparedness and opportunities of the warning. </a:t>
            </a:r>
          </a:p>
        </p:txBody>
      </p:sp>
    </p:spTree>
  </p:cSld>
  <p:clrMapOvr>
    <a:masterClrMapping/>
  </p:clrMapOvr>
  <p:transition>
    <p:fade/>
  </p:transition>
</p:sld>
</file>

<file path=ppt/slides/slide3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228601"/>
            <a:ext cx="8610600" cy="6324600"/>
          </a:xfrm>
          <a:prstGeom prst="rect">
            <a:avLst/>
          </a:prstGeom>
          <a:noFill/>
          <a:ln>
            <a:noFill/>
          </a:ln>
        </p:spPr>
        <p:txBody>
          <a:bodyPr/>
          <a:lstStyle>
            <a:lvl1pPr lvl="0" rtl="0">
              <a:defRPr/>
            </a:lvl1pPr>
          </a:lstStyle>
          <a:p>
            <a:pPr marL="0" lvl="0" indent="0" rtl="0">
              <a:buNone/>
            </a:pPr>
            <a:r>
              <a:rPr lang="bg-BG" dirty="0"/>
              <a:t>       </a:t>
            </a:r>
            <a:r>
              <a:rPr lang="bg-BG" sz="3200" dirty="0"/>
              <a:t>There are two types of disaster </a:t>
            </a:r>
          </a:p>
          <a:p>
            <a:pPr marL="0" lvl="0" indent="0" rtl="0">
              <a:buNone/>
            </a:pPr>
            <a:r>
              <a:rPr lang="bg-BG" sz="3200" dirty="0"/>
              <a:t>          1. Natural disaster </a:t>
            </a:r>
          </a:p>
          <a:p>
            <a:pPr marL="0" lvl="0" indent="0" rtl="0">
              <a:buNone/>
            </a:pPr>
            <a:r>
              <a:rPr lang="bg-BG" sz="3200" dirty="0"/>
              <a:t> </a:t>
            </a:r>
            <a:r>
              <a:rPr lang="bg-BG" sz="3200" b="1" dirty="0"/>
              <a:t>         </a:t>
            </a:r>
            <a:r>
              <a:rPr lang="bg-BG" sz="3200" dirty="0"/>
              <a:t>2. Artificial disaster </a:t>
            </a:r>
          </a:p>
          <a:p>
            <a:pPr marL="0" lvl="0" indent="0" rtl="0">
              <a:buNone/>
            </a:pPr>
            <a:r>
              <a:rPr lang="bg-BG" sz="3200" b="1" dirty="0">
                <a:solidFill>
                  <a:schemeClr val="accent2">
                    <a:lumMod val="40000"/>
                    <a:lumOff val="60000"/>
                  </a:schemeClr>
                </a:solidFill>
              </a:rPr>
              <a:t>Disaster Management :</a:t>
            </a:r>
          </a:p>
          <a:p>
            <a:pPr marL="0" lvl="0" indent="0" rtl="0">
              <a:buNone/>
            </a:pPr>
            <a:r>
              <a:rPr lang="bg-BG" sz="3200" dirty="0"/>
              <a:t>       There are four </a:t>
            </a:r>
            <a:r>
              <a:rPr lang="en-US" sz="3200" dirty="0" smtClean="0"/>
              <a:t>stages</a:t>
            </a:r>
            <a:r>
              <a:rPr lang="bg-BG" sz="3200" dirty="0" smtClean="0"/>
              <a:t> </a:t>
            </a:r>
            <a:r>
              <a:rPr lang="bg-BG" sz="3200" dirty="0"/>
              <a:t>in disaster management </a:t>
            </a:r>
          </a:p>
          <a:p>
            <a:pPr marL="0" lvl="0" indent="0" rtl="0">
              <a:buNone/>
            </a:pPr>
            <a:r>
              <a:rPr lang="bg-BG" sz="3200" dirty="0"/>
              <a:t>          1. Disaster response </a:t>
            </a:r>
          </a:p>
          <a:p>
            <a:pPr marL="0" lvl="0" indent="0" rtl="0">
              <a:buNone/>
            </a:pPr>
            <a:r>
              <a:rPr lang="bg-BG" sz="3200" dirty="0"/>
              <a:t>          2. Disaster Mitigation </a:t>
            </a:r>
          </a:p>
          <a:p>
            <a:pPr marL="0" lvl="0" indent="0" rtl="0">
              <a:buNone/>
            </a:pPr>
            <a:r>
              <a:rPr lang="bg-BG" sz="3200" dirty="0"/>
              <a:t>          3. Disaster Recovery </a:t>
            </a:r>
          </a:p>
          <a:p>
            <a:pPr marL="0" lvl="0" indent="0" rtl="0">
              <a:buNone/>
            </a:pPr>
            <a:r>
              <a:rPr lang="bg-BG" sz="3200" dirty="0"/>
              <a:t>          4. Disaster Preparedness </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2057400"/>
          </a:xfrm>
          <a:prstGeom prst="rect">
            <a:avLst/>
          </a:prstGeom>
          <a:noFill/>
        </p:spPr>
      </p:pic>
      <p:sp>
        <p:nvSpPr>
          <p:cNvPr id="3" name="TextBox 2"/>
          <p:cNvSpPr txBox="1"/>
          <p:nvPr/>
        </p:nvSpPr>
        <p:spPr>
          <a:xfrm>
            <a:off x="3581400" y="2133600"/>
            <a:ext cx="1508125" cy="752475"/>
          </a:xfrm>
          <a:prstGeom prst="rect">
            <a:avLst/>
          </a:prstGeom>
          <a:noFill/>
          <a:ln>
            <a:noFill/>
          </a:ln>
        </p:spPr>
        <p:txBody>
          <a:bodyPr/>
          <a:lstStyle>
            <a:lvl1pPr lvl="0" rtl="0">
              <a:defRPr/>
            </a:lvl1pPr>
          </a:lstStyle>
          <a:p>
            <a:pPr lvl="0" rtl="0"/>
            <a:r>
              <a:rPr lang="bg-BG" sz="4800" b="1">
                <a:solidFill>
                  <a:srgbClr val="00B050"/>
                </a:solidFill>
                <a:effectLst>
                  <a:outerShdw blurRad="38100" dist="38100" dir="2700000" algn="tl">
                    <a:srgbClr val="000000">
                      <a:alpha val="43137"/>
                    </a:srgbClr>
                  </a:outerShdw>
                </a:effectLst>
              </a:rPr>
              <a:t>AND</a:t>
            </a:r>
          </a:p>
        </p:txBody>
      </p:sp>
      <p:pic>
        <p:nvPicPr>
          <p:cNvPr id="4" name="Picture 3"/>
          <p:cNvPicPr/>
          <p:nvPr/>
        </p:nvPicPr>
        <p:blipFill>
          <a:blip r:embed="rId4"/>
          <a:srcRect/>
          <a:stretch>
            <a:fillRect/>
          </a:stretch>
        </p:blipFill>
        <p:spPr>
          <a:xfrm>
            <a:off x="0" y="3009900"/>
            <a:ext cx="9144000" cy="3848100"/>
          </a:xfrm>
          <a:prstGeom prst="rect">
            <a:avLst/>
          </a:prstGeom>
          <a:noFill/>
        </p:spPr>
      </p:pic>
    </p:spTree>
  </p:cSld>
  <p:clrMapOvr>
    <a:masterClrMapping/>
  </p:clrMapOvr>
  <p:transition>
    <p:fade/>
  </p:transition>
</p:sld>
</file>

<file path=ppt/slides/slide3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700088"/>
            <a:ext cx="8382000" cy="5410200"/>
          </a:xfrm>
          <a:prstGeom prst="rect">
            <a:avLst/>
          </a:prstGeom>
          <a:noFill/>
          <a:ln>
            <a:noFill/>
          </a:ln>
        </p:spPr>
        <p:txBody>
          <a:bodyPr/>
          <a:lstStyle>
            <a:lvl1pPr lvl="0" rtl="0">
              <a:defRPr/>
            </a:lvl1pPr>
          </a:lstStyle>
          <a:p>
            <a:pPr marL="0" lvl="0" indent="0" rtl="0">
              <a:buNone/>
            </a:pPr>
            <a:r>
              <a:rPr lang="bg-BG" b="1" dirty="0">
                <a:solidFill>
                  <a:schemeClr val="accent2">
                    <a:lumMod val="40000"/>
                    <a:lumOff val="60000"/>
                  </a:schemeClr>
                </a:solidFill>
              </a:rPr>
              <a:t>1</a:t>
            </a:r>
            <a:r>
              <a:rPr lang="bg-BG" sz="3200" b="1" dirty="0">
                <a:solidFill>
                  <a:schemeClr val="accent2">
                    <a:lumMod val="40000"/>
                    <a:lumOff val="60000"/>
                  </a:schemeClr>
                </a:solidFill>
              </a:rPr>
              <a:t>. Disaster Response :</a:t>
            </a:r>
          </a:p>
          <a:p>
            <a:pPr marL="0" lvl="0" indent="0" rtl="0">
              <a:buNone/>
            </a:pPr>
            <a:r>
              <a:rPr lang="bg-BG" sz="3200" b="1" dirty="0"/>
              <a:t>          </a:t>
            </a:r>
            <a:r>
              <a:rPr lang="bg-BG" sz="3200" dirty="0"/>
              <a:t>Effects to minimise the hazards created by the disaster. </a:t>
            </a:r>
          </a:p>
          <a:p>
            <a:pPr marL="0" lvl="0" indent="0" rtl="0">
              <a:buNone/>
            </a:pPr>
            <a:r>
              <a:rPr lang="bg-BG" sz="3200" dirty="0"/>
              <a:t>          Example: search, </a:t>
            </a:r>
            <a:r>
              <a:rPr lang="bg-BG" sz="3200" dirty="0" smtClean="0"/>
              <a:t>rescue </a:t>
            </a:r>
            <a:r>
              <a:rPr lang="bg-BG" sz="3200" dirty="0"/>
              <a:t>and emergency relief. </a:t>
            </a:r>
          </a:p>
          <a:p>
            <a:pPr marL="0" lvl="0" indent="0" rtl="0">
              <a:buNone/>
            </a:pPr>
            <a:r>
              <a:rPr lang="bg-BG" sz="3200" dirty="0"/>
              <a:t>           Management of mass casualties can be further divided into search and </a:t>
            </a:r>
            <a:r>
              <a:rPr lang="bg-BG" sz="3200" dirty="0" smtClean="0"/>
              <a:t>rescue</a:t>
            </a:r>
            <a:r>
              <a:rPr lang="en-US" sz="3200" dirty="0" smtClean="0"/>
              <a:t>.</a:t>
            </a:r>
            <a:r>
              <a:rPr lang="bg-BG" sz="3200" dirty="0" smtClean="0"/>
              <a:t> </a:t>
            </a:r>
            <a:r>
              <a:rPr lang="en-US" sz="3200" dirty="0" smtClean="0"/>
              <a:t>F</a:t>
            </a:r>
            <a:r>
              <a:rPr lang="bg-BG" sz="3200" dirty="0" smtClean="0"/>
              <a:t>irst </a:t>
            </a:r>
            <a:r>
              <a:rPr lang="bg-BG" sz="3200" dirty="0"/>
              <a:t>aid, triage, stabilization of victims, hospital treatment and redistribution of patients to other hospitals if necessary. </a:t>
            </a:r>
          </a:p>
        </p:txBody>
      </p:sp>
    </p:spTree>
  </p:cSld>
  <p:clrMapOvr>
    <a:masterClrMapping/>
  </p:clrMapOvr>
  <p:transition>
    <p:fade/>
  </p:transition>
</p:sld>
</file>

<file path=ppt/slides/slide3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230189"/>
            <a:ext cx="8382000" cy="6399212"/>
          </a:xfrm>
          <a:prstGeom prst="rect">
            <a:avLst/>
          </a:prstGeom>
          <a:noFill/>
          <a:ln>
            <a:noFill/>
          </a:ln>
        </p:spPr>
        <p:txBody>
          <a:bodyPr/>
          <a:lstStyle>
            <a:lvl1pPr lvl="0" rtl="0">
              <a:defRPr/>
            </a:lvl1pPr>
          </a:lstStyle>
          <a:p>
            <a:pPr marL="0" lvl="0" indent="0" rtl="0">
              <a:buNone/>
            </a:pPr>
            <a:r>
              <a:rPr lang="bg-BG" b="1">
                <a:solidFill>
                  <a:srgbClr val="FFD0FF"/>
                </a:solidFill>
              </a:rPr>
              <a:t> </a:t>
            </a:r>
            <a:r>
              <a:rPr lang="bg-BG" sz="3200" b="1">
                <a:solidFill>
                  <a:schemeClr val="accent2">
                    <a:lumMod val="40000"/>
                    <a:lumOff val="60000"/>
                  </a:schemeClr>
                </a:solidFill>
              </a:rPr>
              <a:t>2. Disaster Mitigation :</a:t>
            </a:r>
          </a:p>
          <a:p>
            <a:pPr marL="0" lvl="0" indent="0" rtl="0">
              <a:buNone/>
            </a:pPr>
            <a:r>
              <a:rPr lang="bg-BG" sz="3200" b="1"/>
              <a:t>    </a:t>
            </a:r>
            <a:r>
              <a:rPr lang="bg-BG" sz="3200"/>
              <a:t>       Minimising the effect of disaster by different measures. These measures include food mitigation works appropriate land - Use planning, protection of vulnerable population and structure and improved building codes. </a:t>
            </a:r>
          </a:p>
          <a:p>
            <a:pPr marL="0" lvl="0" indent="0" rtl="0">
              <a:buNone/>
            </a:pPr>
            <a:r>
              <a:rPr lang="bg-BG" sz="3200">
                <a:solidFill>
                  <a:schemeClr val="accent2">
                    <a:lumMod val="40000"/>
                    <a:lumOff val="60000"/>
                  </a:schemeClr>
                </a:solidFill>
              </a:rPr>
              <a:t> </a:t>
            </a:r>
            <a:r>
              <a:rPr lang="bg-BG" sz="3200" b="1">
                <a:solidFill>
                  <a:schemeClr val="accent2">
                    <a:lumMod val="40000"/>
                    <a:lumOff val="60000"/>
                  </a:schemeClr>
                </a:solidFill>
              </a:rPr>
              <a:t>3. Disaster Recovery :</a:t>
            </a:r>
          </a:p>
          <a:p>
            <a:pPr marL="0" lvl="0" indent="0" rtl="0">
              <a:buNone/>
            </a:pPr>
            <a:r>
              <a:rPr lang="bg-BG" sz="3200" b="1"/>
              <a:t>           </a:t>
            </a:r>
            <a:r>
              <a:rPr lang="bg-BG" sz="3200"/>
              <a:t>Returning the community to the normal stage. </a:t>
            </a:r>
          </a:p>
          <a:p>
            <a:pPr marL="0" lvl="0" indent="0" rtl="0">
              <a:buNone/>
            </a:pPr>
            <a:r>
              <a:rPr lang="bg-BG" sz="3200"/>
              <a:t>           Example: Temporary housing and medical camp. </a:t>
            </a:r>
          </a:p>
        </p:txBody>
      </p:sp>
    </p:spTree>
  </p:cSld>
  <p:clrMapOvr>
    <a:masterClrMapping/>
  </p:clrMapOvr>
  <p:transition>
    <p:fade/>
  </p:transition>
</p:sld>
</file>

<file path=ppt/slides/slide3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841375"/>
            <a:ext cx="8458200" cy="4949825"/>
          </a:xfrm>
          <a:prstGeom prst="rect">
            <a:avLst/>
          </a:prstGeom>
          <a:noFill/>
          <a:ln>
            <a:noFill/>
          </a:ln>
        </p:spPr>
        <p:txBody>
          <a:bodyPr/>
          <a:lstStyle>
            <a:lvl1pPr lvl="0" rtl="0">
              <a:defRPr/>
            </a:lvl1pPr>
          </a:lstStyle>
          <a:p>
            <a:pPr marL="0" lvl="0" indent="0" rtl="0">
              <a:buNone/>
            </a:pPr>
            <a:r>
              <a:rPr lang="bg-BG">
                <a:solidFill>
                  <a:srgbClr val="FFD0FF"/>
                </a:solidFill>
              </a:rPr>
              <a:t> </a:t>
            </a:r>
            <a:r>
              <a:rPr lang="bg-BG" sz="3200" b="1">
                <a:solidFill>
                  <a:schemeClr val="accent2">
                    <a:lumMod val="40000"/>
                    <a:lumOff val="60000"/>
                  </a:schemeClr>
                </a:solidFill>
              </a:rPr>
              <a:t>4. Disaster Preparedness :</a:t>
            </a:r>
          </a:p>
          <a:p>
            <a:pPr marL="0" lvl="0" indent="0" rtl="0">
              <a:buNone/>
            </a:pPr>
            <a:r>
              <a:rPr lang="bg-BG" sz="3200"/>
              <a:t>           Planning how to respond </a:t>
            </a:r>
          </a:p>
          <a:p>
            <a:pPr marL="0" lvl="0" indent="0" rtl="0">
              <a:buNone/>
            </a:pPr>
            <a:r>
              <a:rPr lang="bg-BG" sz="3200"/>
              <a:t>           Example: Preparing plans, emergency services, training, warning systems. </a:t>
            </a:r>
          </a:p>
          <a:p>
            <a:pPr marL="0" lvl="0" indent="0" rtl="0">
              <a:buNone/>
            </a:pPr>
            <a:r>
              <a:rPr lang="bg-BG" sz="3200"/>
              <a:t>           The objective of disaster preparedness is to ensure that appropriate systems, procedures and  resources are in place to provide prompt effective assistance to disaster victims. </a:t>
            </a:r>
          </a:p>
        </p:txBody>
      </p:sp>
    </p:spTree>
  </p:cSld>
  <p:clrMapOvr>
    <a:masterClrMapping/>
  </p:clrMapOvr>
  <p:transition>
    <p:fade/>
  </p:transition>
</p:sld>
</file>

<file path=ppt/slides/slide3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a:noFill/>
          <a:ln>
            <a:noFill/>
          </a:ln>
        </p:spPr>
        <p:txBody>
          <a:bodyPr/>
          <a:lstStyle>
            <a:lvl1pPr lvl="0" rtl="0">
              <a:defRPr/>
            </a:lvl1pPr>
          </a:lstStyle>
          <a:p>
            <a:pPr lvl="0" rtl="0"/>
            <a:r>
              <a:rPr lang="bg-BG" b="1"/>
              <a:t>FIELD DEMONSTRATION </a:t>
            </a:r>
            <a:r>
              <a:t/>
            </a:r>
            <a:br/>
            <a:endParaRPr/>
          </a:p>
        </p:txBody>
      </p:sp>
      <p:sp>
        <p:nvSpPr>
          <p:cNvPr id="3" name="Subtitle 2"/>
          <p:cNvSpPr txBox="1">
            <a:spLocks noGrp="1"/>
          </p:cNvSpPr>
          <p:nvPr>
            <p:ph type="subTitle" idx="1"/>
          </p:nvPr>
        </p:nvSpPr>
        <p:spPr>
          <a:xfrm>
            <a:off x="763754" y="-1640642"/>
            <a:ext cx="7772400" cy="711489"/>
          </a:xfrm>
          <a:prstGeom prst="rect">
            <a:avLst/>
          </a:prstGeom>
          <a:noFill/>
          <a:ln>
            <a:noFill/>
          </a:ln>
        </p:spPr>
        <p:txBody>
          <a:bodyPr/>
          <a:lstStyle>
            <a:lvl1pPr lvl="0" rtl="0">
              <a:defRPr/>
            </a:lvl1pPr>
          </a:lstStyle>
          <a:p>
            <a:endParaRPr/>
          </a:p>
        </p:txBody>
      </p:sp>
    </p:spTree>
  </p:cSld>
  <p:clrMapOvr>
    <a:masterClrMapping/>
  </p:clrMapOvr>
  <p:transition>
    <p:fade/>
  </p:transition>
</p:sld>
</file>

<file path=ppt/slides/slide3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81000" y="838200"/>
            <a:ext cx="8229600" cy="869950"/>
          </a:xfrm>
          <a:prstGeom prst="rect">
            <a:avLst/>
          </a:prstGeom>
          <a:noFill/>
          <a:ln>
            <a:noFill/>
          </a:ln>
        </p:spPr>
        <p:txBody>
          <a:bodyPr anchor="ctr"/>
          <a:lstStyle>
            <a:lvl1pPr lvl="0" rtl="0">
              <a:defRPr/>
            </a:lvl1pPr>
          </a:lstStyle>
          <a:p>
            <a:pPr lvl="0" rtl="0"/>
            <a:r>
              <a:rPr b="1" i="1"/>
              <a:t>    </a:t>
            </a:r>
            <a:r>
              <a:rPr lang="bg-BG" b="1">
                <a:effectLst>
                  <a:outerShdw blurRad="38100" dist="38100" dir="2700000" algn="tl">
                    <a:srgbClr val="000000">
                      <a:alpha val="43137"/>
                    </a:srgbClr>
                  </a:outerShdw>
                </a:effectLst>
              </a:rPr>
              <a:t>Pasteurization Of Milk </a:t>
            </a:r>
            <a:r>
              <a:t/>
            </a:r>
            <a:br/>
            <a:endParaRPr/>
          </a:p>
        </p:txBody>
      </p:sp>
      <p:sp>
        <p:nvSpPr>
          <p:cNvPr id="3" name="Text Placeholder 2"/>
          <p:cNvSpPr txBox="1">
            <a:spLocks noGrp="1"/>
          </p:cNvSpPr>
          <p:nvPr>
            <p:ph type="body"/>
          </p:nvPr>
        </p:nvSpPr>
        <p:spPr>
          <a:xfrm>
            <a:off x="381000" y="1393825"/>
            <a:ext cx="8458200" cy="5006975"/>
          </a:xfrm>
          <a:prstGeom prst="rect">
            <a:avLst/>
          </a:prstGeom>
          <a:noFill/>
          <a:ln>
            <a:noFill/>
          </a:ln>
        </p:spPr>
        <p:txBody>
          <a:bodyPr/>
          <a:lstStyle>
            <a:lvl1pPr lvl="0" rtl="0">
              <a:defRPr/>
            </a:lvl1pPr>
          </a:lstStyle>
          <a:p>
            <a:pPr marL="0" lvl="0" indent="0" rtl="0">
              <a:buNone/>
            </a:pPr>
            <a:endParaRPr/>
          </a:p>
          <a:p>
            <a:pPr marL="0" lvl="0" indent="0" rtl="0">
              <a:buNone/>
            </a:pPr>
            <a:r>
              <a:rPr lang="bg-BG" sz="3200" dirty="0"/>
              <a:t>              Pasteurization is defined as the heating of milk to such temperatures and for such periods of time as are required to destroy any pathogens that may be present while causing minimal changes in the composition. </a:t>
            </a:r>
          </a:p>
          <a:p>
            <a:pPr marL="0" lvl="0" indent="0" rtl="0">
              <a:buNone/>
            </a:pPr>
            <a:r>
              <a:rPr lang="bg-BG" sz="3200" dirty="0"/>
              <a:t>              </a:t>
            </a:r>
            <a:r>
              <a:rPr sz="3200"/>
              <a:t> </a:t>
            </a:r>
            <a:r>
              <a:rPr lang="bg-BG" sz="3200" dirty="0" smtClean="0"/>
              <a:t>The</a:t>
            </a:r>
            <a:r>
              <a:rPr lang="en-US" sz="3200" dirty="0" smtClean="0"/>
              <a:t>re</a:t>
            </a:r>
            <a:r>
              <a:rPr lang="bg-BG" sz="3200" dirty="0" smtClean="0"/>
              <a:t> </a:t>
            </a:r>
            <a:r>
              <a:rPr lang="bg-BG" sz="3200" dirty="0"/>
              <a:t>are several methods of </a:t>
            </a:r>
            <a:r>
              <a:rPr lang="bg-BG" sz="3200" dirty="0" smtClean="0"/>
              <a:t>pasteurization</a:t>
            </a:r>
            <a:r>
              <a:rPr lang="en-US" sz="3200" dirty="0" smtClean="0"/>
              <a:t> of milk.</a:t>
            </a:r>
            <a:endParaRPr lang="bg-BG" dirty="0"/>
          </a:p>
        </p:txBody>
      </p:sp>
    </p:spTree>
  </p:cSld>
  <p:clrMapOvr>
    <a:masterClrMapping/>
  </p:clrMapOvr>
  <p:transition>
    <p:fade/>
  </p:transition>
</p:sld>
</file>

<file path=ppt/slides/slide3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422275"/>
            <a:ext cx="8458200" cy="6073775"/>
          </a:xfrm>
          <a:prstGeom prst="rect">
            <a:avLst/>
          </a:prstGeom>
          <a:noFill/>
          <a:ln>
            <a:noFill/>
          </a:ln>
        </p:spPr>
        <p:txBody>
          <a:bodyPr/>
          <a:lstStyle>
            <a:lvl1pPr lvl="0" rtl="0">
              <a:defRPr/>
            </a:lvl1pPr>
          </a:lstStyle>
          <a:p>
            <a:pPr marL="0" lvl="0" indent="0" rtl="0">
              <a:buNone/>
            </a:pPr>
            <a:r>
              <a:rPr lang="bg-BG"/>
              <a:t>     </a:t>
            </a:r>
            <a:r>
              <a:rPr lang="bg-BG" sz="3200"/>
              <a:t>Three are widely used. </a:t>
            </a:r>
          </a:p>
          <a:p>
            <a:pPr marL="0" lvl="0" indent="0" rtl="0">
              <a:buNone/>
            </a:pPr>
            <a:r>
              <a:rPr lang="bg-BG" sz="3200"/>
              <a:t>          1. Holder method </a:t>
            </a:r>
          </a:p>
          <a:p>
            <a:pPr marL="0" lvl="0" indent="0" rtl="0">
              <a:buNone/>
            </a:pPr>
            <a:r>
              <a:rPr lang="bg-BG" sz="3200"/>
              <a:t>          2. HTST (High temperature and short time method)</a:t>
            </a:r>
          </a:p>
          <a:p>
            <a:pPr marL="0" lvl="0" indent="0" rtl="0">
              <a:buNone/>
            </a:pPr>
            <a:r>
              <a:rPr lang="bg-BG" sz="3200"/>
              <a:t>          3. UHT   (Ultra - high temperature method)</a:t>
            </a:r>
          </a:p>
          <a:p>
            <a:pPr marL="0" lvl="0" indent="0" rtl="0">
              <a:buNone/>
            </a:pPr>
            <a:endParaRPr/>
          </a:p>
          <a:p>
            <a:pPr marL="0" lvl="0" indent="0" rtl="0">
              <a:buNone/>
            </a:pPr>
            <a:r>
              <a:rPr lang="bg-BG" sz="3200" b="1">
                <a:solidFill>
                  <a:srgbClr val="FFD0FF"/>
                </a:solidFill>
              </a:rPr>
              <a:t> </a:t>
            </a:r>
            <a:r>
              <a:rPr lang="bg-BG" sz="3200" b="1">
                <a:solidFill>
                  <a:schemeClr val="accent2">
                    <a:lumMod val="40000"/>
                    <a:lumOff val="60000"/>
                  </a:schemeClr>
                </a:solidFill>
              </a:rPr>
              <a:t>1. Holder method :</a:t>
            </a:r>
          </a:p>
          <a:p>
            <a:pPr marL="0" lvl="0" indent="0" rtl="0">
              <a:buNone/>
            </a:pPr>
            <a:r>
              <a:rPr lang="bg-BG" sz="3200" b="1"/>
              <a:t>           </a:t>
            </a:r>
            <a:r>
              <a:rPr lang="bg-BG" sz="3200"/>
              <a:t>In this method milk is kept at 63 - 66 degree celsius for atleast 30 minutes and quickly cooled to 5 degree celsius. </a:t>
            </a:r>
          </a:p>
        </p:txBody>
      </p:sp>
    </p:spTree>
  </p:cSld>
  <p:clrMapOvr>
    <a:masterClrMapping/>
  </p:clrMapOvr>
  <p:transition>
    <p:fade/>
  </p:transition>
</p:sld>
</file>

<file path=ppt/slides/slide3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32894" y="357166"/>
            <a:ext cx="8305802" cy="6286544"/>
          </a:xfrm>
          <a:prstGeom prst="rect">
            <a:avLst/>
          </a:prstGeom>
          <a:noFill/>
          <a:ln>
            <a:noFill/>
          </a:ln>
        </p:spPr>
        <p:txBody>
          <a:bodyPr/>
          <a:lstStyle>
            <a:lvl1pPr lvl="0" rtl="0">
              <a:defRPr/>
            </a:lvl1pPr>
          </a:lstStyle>
          <a:p>
            <a:pPr marL="0" lvl="0" indent="0" rtl="0">
              <a:buNone/>
            </a:pPr>
            <a:r>
              <a:rPr lang="bg-BG" b="1" dirty="0">
                <a:solidFill>
                  <a:schemeClr val="accent2">
                    <a:lumMod val="40000"/>
                    <a:lumOff val="60000"/>
                  </a:schemeClr>
                </a:solidFill>
              </a:rPr>
              <a:t>2. </a:t>
            </a:r>
            <a:r>
              <a:rPr lang="bg-BG" sz="3200" b="1" dirty="0">
                <a:solidFill>
                  <a:schemeClr val="accent2">
                    <a:lumMod val="40000"/>
                    <a:lumOff val="60000"/>
                  </a:schemeClr>
                </a:solidFill>
              </a:rPr>
              <a:t>HTST method :</a:t>
            </a:r>
          </a:p>
          <a:p>
            <a:pPr marL="0" lvl="0" indent="0" rtl="0">
              <a:buNone/>
            </a:pPr>
            <a:r>
              <a:rPr lang="bg-BG" sz="3200" b="1" dirty="0"/>
              <a:t>             </a:t>
            </a:r>
            <a:r>
              <a:rPr lang="bg-BG" sz="3200" dirty="0"/>
              <a:t>Milk is rapidly heated to a temperature of nearly 72 degree celsius is held at that temperature for not less than 15 seconds and is then rapidly cooled to 4 degree celsius. This is now the most widely used method. </a:t>
            </a:r>
          </a:p>
          <a:p>
            <a:pPr marL="0" lvl="0" indent="0" rtl="0">
              <a:buNone/>
            </a:pPr>
            <a:r>
              <a:rPr lang="bg-BG" sz="3200" b="1" dirty="0">
                <a:solidFill>
                  <a:schemeClr val="accent2">
                    <a:lumMod val="40000"/>
                    <a:lumOff val="60000"/>
                  </a:schemeClr>
                </a:solidFill>
              </a:rPr>
              <a:t>3. UHT method :</a:t>
            </a:r>
          </a:p>
          <a:p>
            <a:pPr marL="0" lvl="0" indent="0" rtl="0">
              <a:buNone/>
            </a:pPr>
            <a:r>
              <a:rPr lang="bg-BG" sz="3200" b="1" dirty="0"/>
              <a:t>               </a:t>
            </a:r>
            <a:r>
              <a:rPr lang="bg-BG" sz="3200" dirty="0"/>
              <a:t>Milk is rapidly heated usually in 2 stages to 125 degree celsius for a few seconds only. </a:t>
            </a:r>
          </a:p>
          <a:p>
            <a:pPr marL="0" lvl="0" indent="0" rtl="0">
              <a:buNone/>
            </a:pPr>
            <a:r>
              <a:rPr lang="bg-BG" sz="3200" dirty="0"/>
              <a:t>               </a:t>
            </a:r>
            <a:r>
              <a:rPr lang="bg-BG" sz="3200" dirty="0" smtClean="0"/>
              <a:t>It</a:t>
            </a:r>
            <a:r>
              <a:rPr lang="en-US" sz="3200" dirty="0" smtClean="0"/>
              <a:t> </a:t>
            </a:r>
            <a:r>
              <a:rPr lang="en-US" sz="3200" dirty="0" err="1" smtClean="0"/>
              <a:t>i</a:t>
            </a:r>
            <a:r>
              <a:rPr lang="bg-BG" sz="3200" dirty="0" smtClean="0"/>
              <a:t>s </a:t>
            </a:r>
            <a:r>
              <a:rPr lang="bg-BG" sz="3200" dirty="0"/>
              <a:t>then rapidly cooled and bottled as quickly as possible. </a:t>
            </a:r>
          </a:p>
        </p:txBody>
      </p:sp>
    </p:spTree>
  </p:cSld>
  <p:clrMapOvr>
    <a:masterClrMapping/>
  </p:clrMapOvr>
  <p:transition>
    <p:fade/>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61160" y="68650"/>
            <a:ext cx="7772400" cy="1149712"/>
          </a:xfrm>
          <a:prstGeom prst="rect">
            <a:avLst/>
          </a:prstGeom>
        </p:spPr>
        <p:txBody>
          <a:bodyPr/>
          <a:lstStyle>
            <a:lvl1pPr lvl="0" rtl="0">
              <a:defRPr/>
            </a:lvl1pPr>
          </a:lstStyle>
          <a:p>
            <a:pPr lvl="0" rtl="0"/>
            <a:r>
              <a:rPr lang="bg-BG" sz="4400" b="1" dirty="0">
                <a:effectLst>
                  <a:outerShdw blurRad="38100" dist="38100" dir="2700000" algn="tl">
                    <a:srgbClr val="000000">
                      <a:alpha val="43137"/>
                    </a:srgbClr>
                  </a:outerShdw>
                </a:effectLst>
              </a:rPr>
              <a:t>Purification of water </a:t>
            </a:r>
            <a:r>
              <a:rPr lang="bg-BG" b="1" dirty="0" smtClean="0">
                <a:effectLst>
                  <a:outerShdw blurRad="38100" dist="38100" dir="2700000" algn="tl">
                    <a:srgbClr val="000000">
                      <a:alpha val="43137"/>
                    </a:srgbClr>
                  </a:outerShdw>
                </a:effectLst>
              </a:rPr>
              <a:t> </a:t>
            </a:r>
            <a:r>
              <a:rPr lang="bg-BG" b="1" dirty="0">
                <a:effectLst>
                  <a:outerShdw blurRad="38100" dist="38100" dir="2700000" algn="tl">
                    <a:srgbClr val="000000">
                      <a:alpha val="43137"/>
                    </a:srgbClr>
                  </a:outerShdw>
                </a:effectLst>
              </a:rPr>
              <a:t>Rapid </a:t>
            </a:r>
            <a:r>
              <a:rPr b="1">
                <a:effectLst>
                  <a:outerShdw blurRad="38100" dist="38100" dir="2700000" algn="tl">
                    <a:srgbClr val="000000">
                      <a:alpha val="43137"/>
                    </a:srgbClr>
                  </a:outerShdw>
                </a:effectLst>
              </a:rPr>
              <a:t>S</a:t>
            </a:r>
            <a:r>
              <a:rPr lang="bg-BG" b="1" dirty="0">
                <a:effectLst>
                  <a:outerShdw blurRad="38100" dist="38100" dir="2700000" algn="tl">
                    <a:srgbClr val="000000">
                      <a:alpha val="43137"/>
                    </a:srgbClr>
                  </a:outerShdw>
                </a:effectLst>
              </a:rPr>
              <a:t>and </a:t>
            </a:r>
            <a:r>
              <a:rPr b="1">
                <a:effectLst>
                  <a:outerShdw blurRad="38100" dist="38100" dir="2700000" algn="tl">
                    <a:srgbClr val="000000">
                      <a:alpha val="43137"/>
                    </a:srgbClr>
                  </a:outerShdw>
                </a:effectLst>
              </a:rPr>
              <a:t>F</a:t>
            </a:r>
            <a:r>
              <a:rPr lang="bg-BG" b="1" dirty="0">
                <a:effectLst>
                  <a:outerShdw blurRad="38100" dist="38100" dir="2700000" algn="tl">
                    <a:srgbClr val="000000">
                      <a:alpha val="43137"/>
                    </a:srgbClr>
                  </a:outerShdw>
                </a:effectLst>
              </a:rPr>
              <a:t>iltration</a:t>
            </a:r>
          </a:p>
        </p:txBody>
      </p:sp>
      <p:sp>
        <p:nvSpPr>
          <p:cNvPr id="3" name="Text Placeholder 2"/>
          <p:cNvSpPr txBox="1">
            <a:spLocks noGrp="1"/>
          </p:cNvSpPr>
          <p:nvPr>
            <p:ph type="body" idx="1"/>
          </p:nvPr>
        </p:nvSpPr>
        <p:spPr>
          <a:xfrm>
            <a:off x="142844" y="1732749"/>
            <a:ext cx="8610602" cy="5125251"/>
          </a:xfrm>
          <a:prstGeom prst="rect">
            <a:avLst/>
          </a:prstGeom>
        </p:spPr>
        <p:txBody>
          <a:bodyPr/>
          <a:lstStyle>
            <a:lvl1pPr lvl="0" rtl="0">
              <a:defRPr/>
            </a:lvl1pPr>
          </a:lstStyle>
          <a:p>
            <a:pPr marL="0" lvl="0" indent="0" rtl="0">
              <a:buNone/>
            </a:pPr>
            <a:r>
              <a:rPr/>
              <a:t>      </a:t>
            </a:r>
            <a:r>
              <a:rPr lang="bg-BG" sz="3200" dirty="0" smtClean="0"/>
              <a:t>It</a:t>
            </a:r>
            <a:r>
              <a:rPr lang="en-US" sz="3200" dirty="0" smtClean="0"/>
              <a:t> </a:t>
            </a:r>
            <a:r>
              <a:rPr lang="en-US" sz="3200" dirty="0" err="1" smtClean="0"/>
              <a:t>i</a:t>
            </a:r>
            <a:r>
              <a:rPr lang="bg-BG" sz="3200" dirty="0" smtClean="0"/>
              <a:t>s </a:t>
            </a:r>
            <a:r>
              <a:rPr lang="bg-BG" sz="3200" dirty="0"/>
              <a:t>the main method of purification of water under large scale. The following steps are involved in the purification of water by rapid sand filters. </a:t>
            </a:r>
          </a:p>
          <a:p>
            <a:pPr marL="0" lvl="0" indent="0" rtl="0">
              <a:buNone/>
            </a:pPr>
            <a:r>
              <a:rPr lang="bg-BG" sz="3200" b="1" u="sng" dirty="0">
                <a:solidFill>
                  <a:schemeClr val="accent2">
                    <a:lumMod val="40000"/>
                    <a:lumOff val="60000"/>
                  </a:schemeClr>
                </a:solidFill>
              </a:rPr>
              <a:t>COGULATION :</a:t>
            </a:r>
          </a:p>
          <a:p>
            <a:pPr marL="0" lvl="0" indent="0" rtl="0">
              <a:buNone/>
            </a:pPr>
            <a:r>
              <a:rPr lang="bg-BG" sz="3200" b="1" dirty="0"/>
              <a:t> </a:t>
            </a:r>
            <a:r>
              <a:rPr lang="bg-BG" sz="3200" dirty="0"/>
              <a:t>  </a:t>
            </a:r>
            <a:r>
              <a:rPr sz="3200"/>
              <a:t> </a:t>
            </a:r>
            <a:r>
              <a:rPr sz="3200" b="1"/>
              <a:t>   </a:t>
            </a:r>
            <a:r>
              <a:rPr lang="bg-BG" sz="3200" dirty="0"/>
              <a:t>The raw water is first treated with a  chemical coagulant such as alum or lime. The dose of which varies from 5-40 mg or more or less / litre depending upon the </a:t>
            </a:r>
            <a:r>
              <a:rPr lang="bg-BG" sz="3200" dirty="0" smtClean="0"/>
              <a:t>turbidity</a:t>
            </a:r>
            <a:r>
              <a:rPr lang="en-US" sz="3200" dirty="0" smtClean="0"/>
              <a:t>,</a:t>
            </a:r>
            <a:r>
              <a:rPr lang="bg-BG" sz="3200" dirty="0" smtClean="0"/>
              <a:t> </a:t>
            </a:r>
            <a:r>
              <a:rPr lang="bg-BG" sz="3200" dirty="0"/>
              <a:t>colour, temperature, and ph value of water. </a:t>
            </a:r>
          </a:p>
        </p:txBody>
      </p:sp>
    </p:spTree>
  </p:cSld>
  <p:clrMapOvr>
    <a:masterClrMapping/>
  </p:clrMapOvr>
  <p:transition>
    <p:fade/>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flipV="1">
            <a:off x="1219200" y="-1828800"/>
            <a:ext cx="4495800" cy="838200"/>
          </a:xfrm>
          <a:prstGeom prst="rect">
            <a:avLst/>
          </a:prstGeom>
        </p:spPr>
        <p:txBody>
          <a:bodyPr/>
          <a:lstStyle>
            <a:lvl1pPr lvl="0" rtl="0">
              <a:defRPr/>
            </a:lvl1pPr>
          </a:lstStyle>
          <a:p>
            <a:endParaRPr/>
          </a:p>
        </p:txBody>
      </p:sp>
      <p:sp>
        <p:nvSpPr>
          <p:cNvPr id="3" name="Text Placeholder 2"/>
          <p:cNvSpPr txBox="1">
            <a:spLocks noGrp="1"/>
          </p:cNvSpPr>
          <p:nvPr>
            <p:ph type="body" idx="1"/>
          </p:nvPr>
        </p:nvSpPr>
        <p:spPr>
          <a:xfrm>
            <a:off x="335294" y="-3218"/>
            <a:ext cx="8382000" cy="7212798"/>
          </a:xfrm>
          <a:prstGeom prst="rect">
            <a:avLst/>
          </a:prstGeom>
        </p:spPr>
        <p:txBody>
          <a:bodyPr/>
          <a:lstStyle>
            <a:lvl1pPr lvl="0" rtl="0">
              <a:defRPr/>
            </a:lvl1pPr>
          </a:lstStyle>
          <a:p>
            <a:pPr marL="0" lvl="0" indent="0" rtl="0">
              <a:buNone/>
            </a:pPr>
            <a:r>
              <a:rPr lang="bg-BG" sz="3200" b="1" u="sng" dirty="0">
                <a:solidFill>
                  <a:schemeClr val="accent2">
                    <a:lumMod val="40000"/>
                    <a:lumOff val="60000"/>
                  </a:schemeClr>
                </a:solidFill>
              </a:rPr>
              <a:t>RAPID MIXING :</a:t>
            </a:r>
          </a:p>
          <a:p>
            <a:pPr marL="0" lvl="0" indent="0" rtl="0">
              <a:buNone/>
            </a:pPr>
            <a:r>
              <a:rPr lang="bg-BG" sz="3200" dirty="0"/>
              <a:t>           The coagulated water is then subjected to violent agitation in a "mixing chamber" for a few minutes.  This  allows a quick and thorough mixing of alum throughout the bulk of water which is very necessary.</a:t>
            </a:r>
          </a:p>
          <a:p>
            <a:pPr marL="0" lvl="0" indent="0" rtl="0">
              <a:buNone/>
            </a:pPr>
            <a:r>
              <a:rPr lang="bg-BG" sz="3200" b="1" u="sng" dirty="0">
                <a:solidFill>
                  <a:schemeClr val="accent2">
                    <a:lumMod val="40000"/>
                    <a:lumOff val="60000"/>
                  </a:schemeClr>
                </a:solidFill>
              </a:rPr>
              <a:t>FLOCCULATION : </a:t>
            </a:r>
          </a:p>
          <a:p>
            <a:pPr marL="0" lvl="0" indent="0" rtl="0">
              <a:buNone/>
            </a:pPr>
            <a:r>
              <a:rPr lang="bg-BG" sz="3200" dirty="0"/>
              <a:t> </a:t>
            </a:r>
            <a:r>
              <a:rPr sz="3200"/>
              <a:t>         </a:t>
            </a:r>
            <a:r>
              <a:rPr lang="bg-BG" sz="3200" dirty="0"/>
              <a:t>This phase involves a </a:t>
            </a:r>
            <a:r>
              <a:rPr lang="bg-BG" sz="3200" dirty="0" smtClean="0"/>
              <a:t>slow</a:t>
            </a:r>
            <a:r>
              <a:rPr lang="en-US" sz="3200" dirty="0" smtClean="0"/>
              <a:t> and </a:t>
            </a:r>
            <a:r>
              <a:rPr lang="bg-BG" sz="3200" dirty="0" smtClean="0"/>
              <a:t>gentle </a:t>
            </a:r>
            <a:r>
              <a:rPr lang="bg-BG" sz="3200" dirty="0"/>
              <a:t>stirring of the treated water in a "flocculation chamber" for about 30 mins. This slow and gentle stirring results in the formation of a thick, copious white flocculant precipitate of aluminium hydroxide.</a:t>
            </a:r>
          </a:p>
        </p:txBody>
      </p:sp>
    </p:spTree>
  </p:cSld>
  <p:clrMapOvr>
    <a:masterClrMapping/>
  </p:clrMapOvr>
  <p:transition>
    <p:fade/>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371600" y="-762000"/>
            <a:ext cx="7772400" cy="326136"/>
          </a:xfrm>
          <a:prstGeom prst="rect">
            <a:avLst/>
          </a:prstGeom>
        </p:spPr>
        <p:txBody>
          <a:bodyPr/>
          <a:lstStyle>
            <a:lvl1pPr lvl="0" rtl="0">
              <a:defRPr/>
            </a:lvl1pPr>
          </a:lstStyle>
          <a:p>
            <a:endParaRPr/>
          </a:p>
        </p:txBody>
      </p:sp>
      <p:sp>
        <p:nvSpPr>
          <p:cNvPr id="3" name="Text Placeholder 2"/>
          <p:cNvSpPr txBox="1">
            <a:spLocks noGrp="1"/>
          </p:cNvSpPr>
          <p:nvPr>
            <p:ph type="body" idx="1"/>
          </p:nvPr>
        </p:nvSpPr>
        <p:spPr>
          <a:xfrm>
            <a:off x="381000" y="609600"/>
            <a:ext cx="8458200" cy="5562600"/>
          </a:xfrm>
          <a:prstGeom prst="rect">
            <a:avLst/>
          </a:prstGeom>
        </p:spPr>
        <p:txBody>
          <a:bodyPr/>
          <a:lstStyle>
            <a:lvl1pPr lvl="0" rtl="0">
              <a:defRPr/>
            </a:lvl1pPr>
          </a:lstStyle>
          <a:p>
            <a:pPr marL="0" lvl="0" indent="0" rtl="0">
              <a:buNone/>
            </a:pPr>
            <a:r>
              <a:rPr lang="bg-BG" sz="3200"/>
              <a:t>The mechanical type of flocculator is the most widely used. It consists of a number of paddles which rotate at 2-4 rotations per minute. </a:t>
            </a:r>
          </a:p>
          <a:p>
            <a:pPr marL="0" lvl="0" indent="0" rtl="0">
              <a:buNone/>
            </a:pPr>
            <a:r>
              <a:rPr lang="bg-BG" sz="3200" b="1" u="sng">
                <a:solidFill>
                  <a:schemeClr val="accent2">
                    <a:lumMod val="40000"/>
                    <a:lumOff val="60000"/>
                  </a:schemeClr>
                </a:solidFill>
              </a:rPr>
              <a:t>SEDIMENTATION :</a:t>
            </a:r>
          </a:p>
          <a:p>
            <a:pPr marL="0" lvl="0" indent="0" rtl="0">
              <a:buNone/>
            </a:pPr>
            <a:r>
              <a:rPr lang="bg-BG" sz="3200"/>
              <a:t>             After flocculation the water is now send into  sedimentation tanks where it's detained for periods varying from 2-6 hours.  when the flocculent precipitate together with impurities and bacteria settle down in the tank. </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1"/>
        </a:gra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p:spPr>
        <p:txBody>
          <a:bodyPr/>
          <a:lstStyle>
            <a:lvl1pPr lvl="0" rtl="0">
              <a:defRPr/>
            </a:lvl1pPr>
          </a:lstStyle>
          <a:p>
            <a:pPr lvl="0" rtl="0"/>
            <a:r>
              <a:rPr/>
              <a:t> INSECTICIDE</a:t>
            </a:r>
          </a:p>
        </p:txBody>
      </p:sp>
      <p:sp>
        <p:nvSpPr>
          <p:cNvPr id="3" name="Subtitle 2"/>
          <p:cNvSpPr txBox="1">
            <a:spLocks noGrp="1"/>
          </p:cNvSpPr>
          <p:nvPr>
            <p:ph type="subTitle" idx="1"/>
          </p:nvPr>
        </p:nvSpPr>
        <p:spPr>
          <a:xfrm>
            <a:off x="10001288" y="2786058"/>
            <a:ext cx="2528862" cy="442914"/>
          </a:xfrm>
          <a:prstGeom prst="rect">
            <a:avLst/>
          </a:prstGeom>
        </p:spPr>
        <p:txBody>
          <a:bodyPr/>
          <a:lstStyle>
            <a:lvl1pPr lvl="0" rtl="0">
              <a:defRPr/>
            </a:lvl1pPr>
          </a:lstStyle>
          <a:p>
            <a:endParaRPr/>
          </a:p>
        </p:txBody>
      </p:sp>
    </p:spTree>
  </p:cSld>
  <p:clrMapOvr>
    <a:masterClrMapping/>
  </p:clrMapOvr>
  <p:transition>
    <p:fade/>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62000" y="-1371600"/>
            <a:ext cx="7772400" cy="914400"/>
          </a:xfrm>
          <a:prstGeom prst="rect">
            <a:avLst/>
          </a:prstGeom>
        </p:spPr>
        <p:txBody>
          <a:bodyPr/>
          <a:lstStyle>
            <a:lvl1pPr lvl="0" rtl="0">
              <a:defRPr/>
            </a:lvl1pPr>
          </a:lstStyle>
          <a:p>
            <a:endParaRPr/>
          </a:p>
        </p:txBody>
      </p:sp>
      <p:sp>
        <p:nvSpPr>
          <p:cNvPr id="3" name="Text Placeholder 2"/>
          <p:cNvSpPr txBox="1">
            <a:spLocks noGrp="1"/>
          </p:cNvSpPr>
          <p:nvPr>
            <p:ph type="body" idx="1"/>
          </p:nvPr>
        </p:nvSpPr>
        <p:spPr>
          <a:xfrm>
            <a:off x="381000" y="609600"/>
            <a:ext cx="8534400" cy="5562600"/>
          </a:xfrm>
          <a:prstGeom prst="rect">
            <a:avLst/>
          </a:prstGeom>
        </p:spPr>
        <p:txBody>
          <a:bodyPr/>
          <a:lstStyle>
            <a:lvl1pPr lvl="0" rtl="0">
              <a:defRPr/>
            </a:lvl1pPr>
          </a:lstStyle>
          <a:p>
            <a:pPr marL="0" lvl="0" indent="0" rtl="0">
              <a:buNone/>
            </a:pPr>
            <a:r>
              <a:rPr sz="3200"/>
              <a:t>          </a:t>
            </a:r>
            <a:r>
              <a:rPr lang="bg-BG" sz="3200" dirty="0"/>
              <a:t>The precipitate or sludge which settles  at the bottom is removed from time to time without disturbing the operation of the tank.  </a:t>
            </a:r>
          </a:p>
          <a:p>
            <a:pPr marL="0" lvl="0" indent="0" rtl="0">
              <a:buNone/>
            </a:pPr>
            <a:r>
              <a:rPr lang="bg-BG" sz="3200" b="1" u="sng" dirty="0">
                <a:solidFill>
                  <a:schemeClr val="accent2">
                    <a:lumMod val="40000"/>
                    <a:lumOff val="60000"/>
                  </a:schemeClr>
                </a:solidFill>
              </a:rPr>
              <a:t>FILTRATION :</a:t>
            </a:r>
          </a:p>
          <a:p>
            <a:pPr marL="0" lvl="0" indent="0" rtl="0">
              <a:buNone/>
            </a:pPr>
            <a:r>
              <a:rPr lang="bg-BG" sz="3200" dirty="0"/>
              <a:t>          The </a:t>
            </a:r>
            <a:r>
              <a:rPr lang="bg-BG" sz="3200" dirty="0" smtClean="0"/>
              <a:t>part</a:t>
            </a:r>
            <a:r>
              <a:rPr lang="en-US" sz="3200" dirty="0" err="1" smtClean="0"/>
              <a:t>ia</a:t>
            </a:r>
            <a:r>
              <a:rPr lang="bg-BG" sz="3200" dirty="0" smtClean="0"/>
              <a:t>ly </a:t>
            </a:r>
            <a:r>
              <a:rPr lang="bg-BG" sz="3200" dirty="0"/>
              <a:t>clarified water is now subjected to rapid sand filtration. As filtration proceeds the "alum - floc" not removed by sedimentation is held back on the sand bed. It forms a slimy layer over the sandbed.  It adsorb bacteria from the water and effects purification.</a:t>
            </a:r>
          </a:p>
        </p:txBody>
      </p:sp>
    </p:spTree>
  </p:cSld>
  <p:clrMapOvr>
    <a:masterClrMapping/>
  </p:clrMapOvr>
  <p:transition>
    <p:fade/>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1219200"/>
            <a:ext cx="7772400" cy="914400"/>
          </a:xfrm>
          <a:prstGeom prst="rect">
            <a:avLst/>
          </a:prstGeom>
        </p:spPr>
        <p:txBody>
          <a:bodyPr/>
          <a:lstStyle>
            <a:lvl1pPr lvl="0" rtl="0">
              <a:defRPr/>
            </a:lvl1pPr>
          </a:lstStyle>
          <a:p>
            <a:endParaRPr/>
          </a:p>
        </p:txBody>
      </p:sp>
      <p:sp>
        <p:nvSpPr>
          <p:cNvPr id="3" name="Text Placeholder 2"/>
          <p:cNvSpPr txBox="1">
            <a:spLocks noGrp="1"/>
          </p:cNvSpPr>
          <p:nvPr>
            <p:ph type="body" idx="1"/>
          </p:nvPr>
        </p:nvSpPr>
        <p:spPr>
          <a:xfrm>
            <a:off x="457200" y="1371600"/>
            <a:ext cx="8382000" cy="4572000"/>
          </a:xfrm>
          <a:prstGeom prst="rect">
            <a:avLst/>
          </a:prstGeom>
        </p:spPr>
        <p:txBody>
          <a:bodyPr/>
          <a:lstStyle>
            <a:lvl1pPr lvl="0" rtl="0">
              <a:defRPr/>
            </a:lvl1pPr>
          </a:lstStyle>
          <a:p>
            <a:pPr marL="0" lvl="0" indent="0" rtl="0">
              <a:buNone/>
            </a:pPr>
            <a:r>
              <a:rPr sz="2800"/>
              <a:t>            </a:t>
            </a:r>
            <a:r>
              <a:rPr lang="bg-BG" sz="3200" dirty="0"/>
              <a:t>As filtration proceeds the suspended impurities and bacteria clog the filters. </a:t>
            </a:r>
            <a:r>
              <a:rPr lang="en-US" sz="3200" dirty="0" smtClean="0"/>
              <a:t>W</a:t>
            </a:r>
            <a:r>
              <a:rPr lang="bg-BG" sz="3200" dirty="0" smtClean="0"/>
              <a:t>hen </a:t>
            </a:r>
            <a:r>
              <a:rPr lang="bg-BG" sz="3200" dirty="0"/>
              <a:t>the rate of filtration decreases the filtration is stopped and the filters are subjected to a washing process called </a:t>
            </a:r>
            <a:r>
              <a:rPr lang="bg-BG" sz="3200" b="1" i="1" dirty="0"/>
              <a:t>back washing.              </a:t>
            </a:r>
          </a:p>
          <a:p>
            <a:pPr marL="0" lvl="0" indent="0" rtl="0">
              <a:buNone/>
            </a:pPr>
            <a:r>
              <a:rPr lang="bg-BG" sz="3200" b="1" i="1" dirty="0"/>
              <a:t>            </a:t>
            </a:r>
            <a:r>
              <a:rPr lang="bg-BG" sz="3200" dirty="0"/>
              <a:t>The filtered water is then subjected to disinfection. Chlorine is the effective and cheapest disinfectant. </a:t>
            </a:r>
          </a:p>
        </p:txBody>
      </p:sp>
    </p:spTree>
  </p:cSld>
  <p:clrMapOvr>
    <a:masterClrMapping/>
  </p:clrMapOvr>
  <p:transition>
    <p:fade/>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138" name="Picture 2" descr="https://www.wisdomtimes.com/wp-content/uploads/2012/10/Thank-you.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09600" y="609600"/>
            <a:ext cx="8186738" cy="5445125"/>
          </a:xfrm>
          <a:prstGeom prst="rect">
            <a:avLst/>
          </a:prstGeom>
          <a:noFill/>
          <a:ln>
            <a:noFill/>
          </a:ln>
        </p:spPr>
        <p:txBody>
          <a:bodyPr/>
          <a:lstStyle>
            <a:lvl1pPr lvl="0" rtl="0">
              <a:defRPr/>
            </a:lvl1pPr>
          </a:lstStyle>
          <a:p>
            <a:pPr lvl="0" rtl="0">
              <a:buNone/>
            </a:pPr>
            <a:r>
              <a:rPr lang="bg-BG" sz="4000" b="1">
                <a:solidFill>
                  <a:srgbClr val="D0FFFF"/>
                </a:solidFill>
                <a:latin typeface="Calibri"/>
              </a:rPr>
              <a:t>DEFINATION</a:t>
            </a:r>
            <a:r>
              <a:rPr lang="bg-BG" sz="4000" b="1">
                <a:solidFill>
                  <a:srgbClr val="00FFFF"/>
                </a:solidFill>
                <a:latin typeface="Calibri"/>
              </a:rPr>
              <a:t>: </a:t>
            </a:r>
          </a:p>
          <a:p>
            <a:pPr lvl="0" rtl="0">
              <a:buNone/>
            </a:pPr>
            <a:r>
              <a:rPr lang="bg-BG" b="1">
                <a:latin typeface="Calibri"/>
              </a:rPr>
              <a:t>           </a:t>
            </a:r>
            <a:r>
              <a:rPr b="1">
                <a:latin typeface="Calibri"/>
              </a:rPr>
              <a:t>     </a:t>
            </a:r>
            <a:r>
              <a:rPr lang="bg-BG" sz="3600">
                <a:latin typeface="Calibri"/>
              </a:rPr>
              <a:t>Insecticides are  substances which are used to kill insects.  They are classified into  3 groups : </a:t>
            </a:r>
          </a:p>
          <a:p>
            <a:pPr lvl="0" rtl="0"/>
            <a:endParaRPr/>
          </a:p>
          <a:p>
            <a:pPr lvl="0" rtl="0">
              <a:buFont typeface="Arial"/>
              <a:buChar char="•"/>
            </a:pPr>
            <a:r>
              <a:rPr lang="bg-BG" sz="3600">
                <a:latin typeface="Calibri"/>
              </a:rPr>
              <a:t>Stomach poison </a:t>
            </a:r>
          </a:p>
          <a:p>
            <a:pPr lvl="0" rtl="0">
              <a:buFont typeface="Arial"/>
              <a:buChar char="•"/>
            </a:pPr>
            <a:r>
              <a:rPr lang="bg-BG" sz="3600">
                <a:latin typeface="Calibri"/>
              </a:rPr>
              <a:t>Contact poison </a:t>
            </a:r>
          </a:p>
          <a:p>
            <a:pPr lvl="0" rtl="0">
              <a:buFont typeface="Arial"/>
              <a:buChar char="•"/>
            </a:pPr>
            <a:r>
              <a:rPr lang="bg-BG" sz="3600">
                <a:latin typeface="Calibri"/>
              </a:rPr>
              <a:t>Fumigants </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533400"/>
            <a:ext cx="8461376" cy="6019800"/>
          </a:xfrm>
          <a:prstGeom prst="rect">
            <a:avLst/>
          </a:prstGeom>
          <a:noFill/>
          <a:ln>
            <a:noFill/>
          </a:ln>
        </p:spPr>
        <p:txBody>
          <a:bodyPr>
            <a:normAutofit lnSpcReduction="10000"/>
          </a:bodyPr>
          <a:lstStyle>
            <a:lvl1pPr lvl="0" rtl="0">
              <a:defRPr/>
            </a:lvl1pPr>
          </a:lstStyle>
          <a:p>
            <a:pPr lvl="0" rtl="0">
              <a:buNone/>
            </a:pPr>
            <a:r>
              <a:rPr lang="bg-BG" sz="4000" b="1" i="1">
                <a:solidFill>
                  <a:schemeClr val="accent2">
                    <a:lumMod val="40000"/>
                    <a:lumOff val="60000"/>
                  </a:schemeClr>
                </a:solidFill>
                <a:latin typeface="Calibri"/>
              </a:rPr>
              <a:t>STOMACH POISON :  </a:t>
            </a:r>
          </a:p>
          <a:p>
            <a:pPr lvl="0" rtl="0">
              <a:buNone/>
            </a:pPr>
            <a:r>
              <a:rPr lang="bg-BG" b="1" i="1">
                <a:latin typeface="Calibri"/>
              </a:rPr>
              <a:t>        </a:t>
            </a:r>
            <a:r>
              <a:rPr b="1" i="1">
                <a:latin typeface="Calibri"/>
              </a:rPr>
              <a:t>       </a:t>
            </a:r>
            <a:r>
              <a:rPr lang="bg-BG" sz="3600">
                <a:latin typeface="Calibri"/>
              </a:rPr>
              <a:t>Stomach poisons are those which when ingested cause  the death of the insects.</a:t>
            </a:r>
          </a:p>
          <a:p>
            <a:pPr lvl="0" rtl="0">
              <a:buNone/>
            </a:pPr>
            <a:endParaRPr/>
          </a:p>
          <a:p>
            <a:pPr lvl="0" rtl="0">
              <a:buNone/>
            </a:pPr>
            <a:r>
              <a:rPr lang="bg-BG" sz="4000" b="1" i="1">
                <a:solidFill>
                  <a:schemeClr val="accent2">
                    <a:lumMod val="40000"/>
                    <a:lumOff val="60000"/>
                  </a:schemeClr>
                </a:solidFill>
                <a:latin typeface="Calibri"/>
              </a:rPr>
              <a:t>CONTACT POISON :  </a:t>
            </a:r>
          </a:p>
          <a:p>
            <a:pPr lvl="0" rtl="0">
              <a:buNone/>
            </a:pPr>
            <a:r>
              <a:rPr lang="bg-BG" sz="3600" b="1" i="1">
                <a:latin typeface="Calibri"/>
              </a:rPr>
              <a:t>          </a:t>
            </a:r>
            <a:r>
              <a:rPr sz="3600" b="1" i="1">
                <a:latin typeface="Calibri"/>
              </a:rPr>
              <a:t>  </a:t>
            </a:r>
            <a:r>
              <a:rPr lang="bg-BG" sz="3600">
                <a:latin typeface="Calibri"/>
              </a:rPr>
              <a:t>Contact poisons are those which kill insects primarily by contact.Eg -  Pyrethrum,  DDT , HCH (Hexachloro cyclo - hexane).  </a:t>
            </a:r>
          </a:p>
          <a:p>
            <a:pPr lvl="0" rtl="0">
              <a:buNone/>
            </a:pPr>
            <a:r>
              <a:rPr lang="bg-BG" sz="3600" i="1">
                <a:latin typeface="Calibri"/>
              </a:rPr>
              <a:t> </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1295400"/>
            <a:ext cx="8229600" cy="4141787"/>
          </a:xfrm>
          <a:prstGeom prst="rect">
            <a:avLst/>
          </a:prstGeom>
          <a:noFill/>
          <a:ln>
            <a:noFill/>
          </a:ln>
        </p:spPr>
        <p:txBody>
          <a:bodyPr/>
          <a:lstStyle>
            <a:lvl1pPr lvl="0" rtl="0">
              <a:defRPr/>
            </a:lvl1pPr>
          </a:lstStyle>
          <a:p>
            <a:pPr lvl="0" rtl="0">
              <a:buNone/>
            </a:pPr>
            <a:r>
              <a:rPr lang="bg-BG" b="1" i="1">
                <a:latin typeface="Calibri"/>
              </a:rPr>
              <a:t> </a:t>
            </a:r>
            <a:r>
              <a:rPr lang="bg-BG" sz="4000" b="1">
                <a:solidFill>
                  <a:schemeClr val="accent2">
                    <a:lumMod val="40000"/>
                    <a:lumOff val="60000"/>
                  </a:schemeClr>
                </a:solidFill>
                <a:latin typeface="Calibri"/>
              </a:rPr>
              <a:t>FUMIGANTS: </a:t>
            </a:r>
          </a:p>
          <a:p>
            <a:pPr lvl="0" rtl="0">
              <a:buNone/>
            </a:pPr>
            <a:endParaRPr/>
          </a:p>
          <a:p>
            <a:pPr lvl="0" rtl="0">
              <a:buNone/>
            </a:pPr>
            <a:r>
              <a:rPr lang="bg-BG" sz="3600" i="1">
                <a:latin typeface="Calibri"/>
              </a:rPr>
              <a:t>          </a:t>
            </a:r>
            <a:r>
              <a:rPr sz="3600" i="1">
                <a:latin typeface="Calibri"/>
              </a:rPr>
              <a:t>    </a:t>
            </a:r>
            <a:r>
              <a:rPr lang="bg-BG" sz="3600">
                <a:latin typeface="Calibri"/>
              </a:rPr>
              <a:t>These are the substances that give off vapours which have a lethal effect on the insects.  eg- sulphur dioxide. </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00100" y="1000108"/>
            <a:ext cx="7010400" cy="805949"/>
          </a:xfrm>
          <a:prstGeom prst="rect">
            <a:avLst/>
          </a:prstGeom>
          <a:noFill/>
          <a:ln>
            <a:noFill/>
          </a:ln>
        </p:spPr>
        <p:txBody>
          <a:bodyPr anchor="ctr"/>
          <a:lstStyle>
            <a:lvl1pPr lvl="0" rtl="0">
              <a:defRPr/>
            </a:lvl1pPr>
          </a:lstStyle>
          <a:p>
            <a:pPr lvl="0" algn="just" rtl="0"/>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bg-BG" b="1" dirty="0" smtClean="0">
                <a:effectLst>
                  <a:outerShdw blurRad="38100" dist="38100" dir="2700000" algn="tl">
                    <a:srgbClr val="000000">
                      <a:alpha val="43137"/>
                    </a:srgbClr>
                  </a:outerShdw>
                </a:effectLst>
              </a:rPr>
              <a:t>DISINFECTANT</a:t>
            </a:r>
            <a:r>
              <a:rPr lang="bg-BG" b="1" dirty="0" smtClean="0"/>
              <a:t> </a:t>
            </a:r>
            <a:r>
              <a:rPr dirty="0"/>
              <a:t/>
            </a:r>
            <a:br>
              <a:rPr dirty="0"/>
            </a:br>
            <a:endParaRPr dirty="0"/>
          </a:p>
        </p:txBody>
      </p:sp>
      <p:sp>
        <p:nvSpPr>
          <p:cNvPr id="3" name="Text Placeholder 2"/>
          <p:cNvSpPr txBox="1">
            <a:spLocks noGrp="1"/>
          </p:cNvSpPr>
          <p:nvPr>
            <p:ph type="body"/>
          </p:nvPr>
        </p:nvSpPr>
        <p:spPr>
          <a:xfrm>
            <a:off x="447843" y="1437802"/>
            <a:ext cx="8337525" cy="5011512"/>
          </a:xfrm>
          <a:prstGeom prst="rect">
            <a:avLst/>
          </a:prstGeom>
          <a:noFill/>
          <a:ln>
            <a:noFill/>
          </a:ln>
        </p:spPr>
        <p:txBody>
          <a:bodyPr/>
          <a:lstStyle>
            <a:lvl1pPr lvl="0" rtl="0">
              <a:defRPr/>
            </a:lvl1pPr>
          </a:lstStyle>
          <a:p>
            <a:pPr lvl="0" rtl="0">
              <a:buNone/>
            </a:pPr>
            <a:r>
              <a:rPr lang="bg-BG" dirty="0"/>
              <a:t>           </a:t>
            </a:r>
          </a:p>
          <a:p>
            <a:pPr lvl="0" rtl="0">
              <a:buNone/>
            </a:pPr>
            <a:r>
              <a:rPr lang="bg-BG" dirty="0"/>
              <a:t>         </a:t>
            </a:r>
            <a:r>
              <a:rPr dirty="0"/>
              <a:t>             </a:t>
            </a:r>
            <a:r>
              <a:rPr lang="bg-BG" sz="3600" dirty="0"/>
              <a:t>A disinfectant or germicide is a substance which destroys harmful microbes (not usually spores) with the objective of </a:t>
            </a:r>
            <a:r>
              <a:rPr lang="bg-BG" sz="3600" dirty="0" smtClean="0"/>
              <a:t>preventi</a:t>
            </a:r>
            <a:r>
              <a:rPr lang="en-US" sz="3600" dirty="0" smtClean="0"/>
              <a:t>on of</a:t>
            </a:r>
            <a:r>
              <a:rPr lang="bg-BG" sz="3600" dirty="0" smtClean="0"/>
              <a:t> </a:t>
            </a:r>
            <a:r>
              <a:rPr lang="bg-BG" sz="3600" dirty="0"/>
              <a:t>transmission of disease. Disinfectants are suitable for application only to inanimate objects. </a:t>
            </a:r>
          </a:p>
          <a:p>
            <a:pPr lvl="0" rtl="0">
              <a:buNone/>
            </a:pPr>
            <a:r>
              <a:rPr lang="bg-BG" sz="3600" dirty="0"/>
              <a:t> </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819400" y="457200"/>
            <a:ext cx="3352800" cy="1146175"/>
          </a:xfrm>
          <a:prstGeom prst="rect">
            <a:avLst/>
          </a:prstGeom>
          <a:noFill/>
          <a:ln>
            <a:noFill/>
          </a:ln>
        </p:spPr>
        <p:txBody>
          <a:bodyPr anchor="ctr"/>
          <a:lstStyle>
            <a:lvl1pPr lvl="0" rtl="0">
              <a:defRPr/>
            </a:lvl1pPr>
          </a:lstStyle>
          <a:p>
            <a:pPr lvl="0" rtl="0"/>
            <a:r>
              <a:rPr lang="bg-BG" b="1">
                <a:effectLst>
                  <a:outerShdw blurRad="38100" dist="38100" dir="2700000" algn="tl">
                    <a:srgbClr val="000000">
                      <a:alpha val="43137"/>
                    </a:srgbClr>
                  </a:outerShdw>
                </a:effectLst>
                <a:latin typeface="Calibri"/>
              </a:rPr>
              <a:t>MALATHION </a:t>
            </a:r>
            <a:r>
              <a:t/>
            </a:r>
            <a:br/>
            <a:endParaRPr/>
          </a:p>
        </p:txBody>
      </p:sp>
      <p:sp>
        <p:nvSpPr>
          <p:cNvPr id="3" name="Text Placeholder 2"/>
          <p:cNvSpPr txBox="1">
            <a:spLocks noGrp="1"/>
          </p:cNvSpPr>
          <p:nvPr>
            <p:ph type="body"/>
          </p:nvPr>
        </p:nvSpPr>
        <p:spPr>
          <a:xfrm>
            <a:off x="381000" y="1371600"/>
            <a:ext cx="8404226" cy="5181600"/>
          </a:xfrm>
          <a:prstGeom prst="rect">
            <a:avLst/>
          </a:prstGeom>
          <a:noFill/>
          <a:ln>
            <a:noFill/>
          </a:ln>
        </p:spPr>
        <p:txBody>
          <a:bodyPr/>
          <a:lstStyle>
            <a:lvl1pPr lvl="0" rtl="0">
              <a:defRPr/>
            </a:lvl1pPr>
          </a:lstStyle>
          <a:p>
            <a:pPr lvl="0" rtl="0">
              <a:buNone/>
            </a:pPr>
            <a:r>
              <a:rPr lang="bg-BG">
                <a:latin typeface="Calibri"/>
              </a:rPr>
              <a:t>            </a:t>
            </a:r>
            <a:r>
              <a:rPr>
                <a:latin typeface="Calibri"/>
              </a:rPr>
              <a:t>         </a:t>
            </a:r>
            <a:r>
              <a:rPr lang="bg-BG" sz="3600">
                <a:latin typeface="Calibri"/>
              </a:rPr>
              <a:t>Malathion has the least toxicity of all organophosphorus compounds.  This product is a yellow or clear - brown  liquid with an unpleasant smell. Malathion is used in  doses of 100-200 mg. Sq. ft., every 3 months. Because of its low toxicity, malathion has been recommended as an alternative Insecticide to DDT.</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144000" cy="6858000"/>
          </a:xfrm>
          <a:prstGeom prst="rect">
            <a:avLst/>
          </a:prstGeom>
          <a:noFill/>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981200" y="457200"/>
            <a:ext cx="5105400" cy="1146175"/>
          </a:xfrm>
          <a:prstGeom prst="rect">
            <a:avLst/>
          </a:prstGeom>
          <a:noFill/>
          <a:ln>
            <a:noFill/>
          </a:ln>
        </p:spPr>
        <p:txBody>
          <a:bodyPr anchor="ctr"/>
          <a:lstStyle>
            <a:lvl1pPr lvl="0" rtl="0">
              <a:defRPr/>
            </a:lvl1pPr>
          </a:lstStyle>
          <a:p>
            <a:pPr lvl="0" rtl="0"/>
            <a:r>
              <a:rPr lang="bg-BG" b="1">
                <a:effectLst>
                  <a:outerShdw blurRad="38100" dist="38100" dir="2700000" algn="tl">
                    <a:srgbClr val="000000">
                      <a:alpha val="43137"/>
                    </a:srgbClr>
                  </a:outerShdw>
                </a:effectLst>
                <a:latin typeface="Calibri"/>
              </a:rPr>
              <a:t>METHYL PARATHION </a:t>
            </a:r>
            <a:r>
              <a:t/>
            </a:r>
            <a:br/>
            <a:endParaRPr/>
          </a:p>
        </p:txBody>
      </p:sp>
      <p:sp>
        <p:nvSpPr>
          <p:cNvPr id="3" name="Text Placeholder 2"/>
          <p:cNvSpPr txBox="1">
            <a:spLocks noGrp="1"/>
          </p:cNvSpPr>
          <p:nvPr>
            <p:ph type="body"/>
          </p:nvPr>
        </p:nvSpPr>
        <p:spPr>
          <a:xfrm>
            <a:off x="609600" y="1600200"/>
            <a:ext cx="8069262" cy="4724400"/>
          </a:xfrm>
          <a:prstGeom prst="rect">
            <a:avLst/>
          </a:prstGeom>
          <a:noFill/>
          <a:ln>
            <a:noFill/>
          </a:ln>
        </p:spPr>
        <p:txBody>
          <a:bodyPr>
            <a:normAutofit lnSpcReduction="10000"/>
          </a:bodyPr>
          <a:lstStyle>
            <a:lvl1pPr lvl="0" rtl="0">
              <a:defRPr/>
            </a:lvl1pPr>
          </a:lstStyle>
          <a:p>
            <a:pPr lvl="0" rtl="0">
              <a:buNone/>
            </a:pPr>
            <a:r>
              <a:rPr lang="bg-BG" sz="3600" dirty="0">
                <a:latin typeface="Calibri"/>
              </a:rPr>
              <a:t>  </a:t>
            </a:r>
            <a:r>
              <a:rPr lang="bg-BG" sz="3600" dirty="0"/>
              <a:t>    </a:t>
            </a:r>
            <a:r>
              <a:rPr sz="3600" dirty="0"/>
              <a:t>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one of the Insecticides that will kill or repel insects and related species. This is available in the market in the following means: </a:t>
            </a:r>
          </a:p>
          <a:p>
            <a:pPr lvl="0" rtl="0">
              <a:buFont typeface="Arial"/>
              <a:buChar char="•"/>
            </a:pPr>
            <a:r>
              <a:rPr lang="bg-BG" sz="3600" dirty="0">
                <a:latin typeface="Calibri"/>
              </a:rPr>
              <a:t>Agrotex </a:t>
            </a:r>
          </a:p>
          <a:p>
            <a:pPr lvl="0" rtl="0">
              <a:buFont typeface="Arial"/>
              <a:buChar char="•"/>
            </a:pPr>
            <a:r>
              <a:rPr lang="bg-BG" sz="3600" dirty="0">
                <a:latin typeface="Calibri"/>
              </a:rPr>
              <a:t>Metacide </a:t>
            </a:r>
          </a:p>
          <a:p>
            <a:pPr lvl="0" rtl="0">
              <a:buFont typeface="Arial"/>
              <a:buChar char="•"/>
            </a:pPr>
            <a:r>
              <a:rPr lang="bg-BG" sz="3600" dirty="0">
                <a:latin typeface="Calibri"/>
              </a:rPr>
              <a:t>Paracrop </a:t>
            </a:r>
          </a:p>
          <a:p>
            <a:pPr lvl="0" rtl="0">
              <a:buFont typeface="Arial"/>
              <a:buChar char="•"/>
            </a:pPr>
            <a:r>
              <a:rPr lang="bg-BG" sz="3600" dirty="0">
                <a:latin typeface="Calibri"/>
              </a:rPr>
              <a:t>Parahit </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895600" y="762000"/>
            <a:ext cx="3581400" cy="1146175"/>
          </a:xfrm>
          <a:prstGeom prst="rect">
            <a:avLst/>
          </a:prstGeom>
          <a:noFill/>
          <a:ln>
            <a:noFill/>
          </a:ln>
        </p:spPr>
        <p:txBody>
          <a:bodyPr anchor="ctr"/>
          <a:lstStyle>
            <a:lvl1pPr lvl="0" rtl="0">
              <a:defRPr/>
            </a:lvl1pPr>
          </a:lstStyle>
          <a:p>
            <a:pPr lvl="0" rtl="0"/>
            <a:r>
              <a:rPr b="1">
                <a:effectLst>
                  <a:outerShdw blurRad="38100" dist="38100" dir="2700000" algn="tl">
                    <a:srgbClr val="000000">
                      <a:alpha val="43137"/>
                    </a:srgbClr>
                  </a:outerShdw>
                </a:effectLst>
                <a:latin typeface="Calibri"/>
              </a:rPr>
              <a:t>     </a:t>
            </a:r>
            <a:r>
              <a:rPr lang="bg-BG" b="1">
                <a:effectLst>
                  <a:outerShdw blurRad="38100" dist="38100" dir="2700000" algn="tl">
                    <a:srgbClr val="000000">
                      <a:alpha val="43137"/>
                    </a:srgbClr>
                  </a:outerShdw>
                </a:effectLst>
                <a:latin typeface="Calibri"/>
              </a:rPr>
              <a:t>FURUDAN </a:t>
            </a:r>
            <a:r>
              <a:t/>
            </a:r>
            <a:br/>
            <a:endParaRPr/>
          </a:p>
        </p:txBody>
      </p:sp>
      <p:sp>
        <p:nvSpPr>
          <p:cNvPr id="3" name="Text Placeholder 2"/>
          <p:cNvSpPr txBox="1">
            <a:spLocks noGrp="1"/>
          </p:cNvSpPr>
          <p:nvPr>
            <p:ph type="body"/>
          </p:nvPr>
        </p:nvSpPr>
        <p:spPr>
          <a:xfrm>
            <a:off x="457200" y="1828800"/>
            <a:ext cx="8229600" cy="3581399"/>
          </a:xfrm>
          <a:prstGeom prst="rect">
            <a:avLst/>
          </a:prstGeom>
          <a:noFill/>
          <a:ln>
            <a:noFill/>
          </a:ln>
        </p:spPr>
        <p:txBody>
          <a:bodyPr/>
          <a:lstStyle>
            <a:lvl1pPr lvl="0" rtl="0">
              <a:defRPr/>
            </a:lvl1pPr>
          </a:lstStyle>
          <a:p>
            <a:pPr lvl="0" rtl="0">
              <a:buNone/>
            </a:pPr>
            <a:r>
              <a:rPr lang="bg-BG" dirty="0">
                <a:latin typeface="Calibri"/>
              </a:rPr>
              <a:t>          </a:t>
            </a:r>
          </a:p>
          <a:p>
            <a:pPr lvl="0" rtl="0">
              <a:buNone/>
            </a:pPr>
            <a:r>
              <a:rPr lang="bg-BG" dirty="0">
                <a:latin typeface="Calibri"/>
              </a:rPr>
              <a:t>                 </a:t>
            </a:r>
            <a:r>
              <a:rPr>
                <a:latin typeface="Calibri"/>
              </a:rPr>
              <a:t>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an Insecticide and is crystalline substance and violet in colour.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highly toxic and is </a:t>
            </a:r>
            <a:r>
              <a:rPr lang="bg-BG" sz="3600" dirty="0" smtClean="0">
                <a:latin typeface="Calibri"/>
              </a:rPr>
              <a:t>effective</a:t>
            </a:r>
            <a:r>
              <a:rPr lang="en-US" sz="3600" dirty="0" smtClean="0">
                <a:latin typeface="Calibri"/>
              </a:rPr>
              <a:t> in </a:t>
            </a:r>
            <a:r>
              <a:rPr lang="bg-BG" sz="3600" dirty="0" smtClean="0">
                <a:latin typeface="Calibri"/>
              </a:rPr>
              <a:t>control </a:t>
            </a:r>
            <a:r>
              <a:rPr lang="bg-BG" sz="3600" dirty="0">
                <a:latin typeface="Calibri"/>
              </a:rPr>
              <a:t>of DDT resistant </a:t>
            </a:r>
            <a:r>
              <a:rPr lang="bg-BG" sz="3600" dirty="0" smtClean="0">
                <a:latin typeface="Calibri"/>
              </a:rPr>
              <a:t>Insect</a:t>
            </a:r>
            <a:r>
              <a:rPr lang="en-US" sz="3600" dirty="0" smtClean="0">
                <a:latin typeface="Calibri"/>
              </a:rPr>
              <a:t>s.</a:t>
            </a:r>
            <a:r>
              <a:rPr lang="bg-BG" sz="3600" dirty="0" smtClean="0">
                <a:latin typeface="Calibri"/>
              </a:rPr>
              <a:t> </a:t>
            </a:r>
            <a:endParaRPr lang="bg-BG" sz="3600" dirty="0">
              <a:latin typeface="Calibri"/>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990600" y="2133600"/>
            <a:ext cx="7227889" cy="2097089"/>
          </a:xfrm>
          <a:prstGeom prst="rect">
            <a:avLst/>
          </a:prstGeom>
          <a:noFill/>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733800" y="228600"/>
            <a:ext cx="1600200" cy="704850"/>
          </a:xfrm>
          <a:prstGeom prst="rect">
            <a:avLst/>
          </a:prstGeom>
          <a:noFill/>
          <a:ln>
            <a:noFill/>
          </a:ln>
        </p:spPr>
        <p:txBody>
          <a:bodyPr anchor="ctr"/>
          <a:lstStyle>
            <a:lvl1pPr lvl="0" rtl="0">
              <a:defRPr/>
            </a:lvl1pPr>
          </a:lstStyle>
          <a:p>
            <a:pPr lvl="0" rtl="0"/>
            <a:r>
              <a:rPr lang="bg-BG" b="1">
                <a:effectLst>
                  <a:outerShdw blurRad="38100" dist="38100" dir="2700000" algn="tl">
                    <a:srgbClr val="000000">
                      <a:alpha val="43137"/>
                    </a:srgbClr>
                  </a:outerShdw>
                </a:effectLst>
                <a:latin typeface="Calibri"/>
              </a:rPr>
              <a:t>HCH</a:t>
            </a:r>
          </a:p>
        </p:txBody>
      </p:sp>
      <p:sp>
        <p:nvSpPr>
          <p:cNvPr id="3" name="Text Placeholder 2"/>
          <p:cNvSpPr txBox="1">
            <a:spLocks noGrp="1"/>
          </p:cNvSpPr>
          <p:nvPr>
            <p:ph type="body"/>
          </p:nvPr>
        </p:nvSpPr>
        <p:spPr>
          <a:xfrm>
            <a:off x="304800" y="1143000"/>
            <a:ext cx="8610600" cy="5562600"/>
          </a:xfrm>
          <a:prstGeom prst="rect">
            <a:avLst/>
          </a:prstGeom>
          <a:noFill/>
          <a:ln>
            <a:noFill/>
          </a:ln>
        </p:spPr>
        <p:txBody>
          <a:bodyPr>
            <a:normAutofit fontScale="99500" lnSpcReduction="10000"/>
          </a:bodyPr>
          <a:lstStyle>
            <a:lvl1pPr lvl="0" rtl="0">
              <a:defRPr/>
            </a:lvl1pPr>
          </a:lstStyle>
          <a:p>
            <a:pPr lvl="0" rtl="0">
              <a:buNone/>
            </a:pPr>
            <a:r>
              <a:rPr lang="bg-BG" dirty="0">
                <a:latin typeface="Calibri"/>
              </a:rPr>
              <a:t>                </a:t>
            </a:r>
            <a:r>
              <a:rPr>
                <a:latin typeface="Calibri"/>
              </a:rPr>
              <a:t>     </a:t>
            </a:r>
            <a:r>
              <a:rPr sz="3900">
                <a:latin typeface="Calibri"/>
              </a:rPr>
              <a:t>I</a:t>
            </a:r>
            <a:r>
              <a:rPr lang="bg-BG" sz="3900" dirty="0" smtClean="0">
                <a:latin typeface="Calibri"/>
              </a:rPr>
              <a:t>t</a:t>
            </a:r>
            <a:r>
              <a:rPr lang="en-US" sz="3900" dirty="0" smtClean="0">
                <a:latin typeface="Calibri"/>
              </a:rPr>
              <a:t> </a:t>
            </a:r>
            <a:r>
              <a:rPr lang="en-US" sz="3900" dirty="0" err="1" smtClean="0">
                <a:latin typeface="Calibri"/>
              </a:rPr>
              <a:t>i</a:t>
            </a:r>
            <a:r>
              <a:rPr lang="bg-BG" sz="3900" dirty="0" smtClean="0">
                <a:latin typeface="Calibri"/>
              </a:rPr>
              <a:t>s </a:t>
            </a:r>
            <a:r>
              <a:rPr lang="bg-BG" sz="3900" dirty="0">
                <a:latin typeface="Calibri"/>
              </a:rPr>
              <a:t>a white or chocolate coloured powder with a musty smell. </a:t>
            </a:r>
            <a:r>
              <a:rPr lang="en-IN" sz="3900" dirty="0" smtClean="0">
                <a:latin typeface="Calibri"/>
              </a:rPr>
              <a:t>I</a:t>
            </a:r>
            <a:r>
              <a:rPr lang="bg-BG" sz="3900" dirty="0" smtClean="0">
                <a:latin typeface="Calibri"/>
              </a:rPr>
              <a:t>t</a:t>
            </a:r>
            <a:r>
              <a:rPr lang="en-US" sz="3900" dirty="0" smtClean="0">
                <a:latin typeface="Calibri"/>
              </a:rPr>
              <a:t> will cause </a:t>
            </a:r>
            <a:r>
              <a:rPr lang="bg-BG" sz="3900" dirty="0" smtClean="0">
                <a:latin typeface="Calibri"/>
              </a:rPr>
              <a:t>irritati</a:t>
            </a:r>
            <a:r>
              <a:rPr lang="en-US" sz="3900" dirty="0" smtClean="0">
                <a:latin typeface="Calibri"/>
              </a:rPr>
              <a:t>on </a:t>
            </a:r>
            <a:r>
              <a:rPr lang="bg-BG" sz="3900" dirty="0" smtClean="0">
                <a:latin typeface="Calibri"/>
              </a:rPr>
              <a:t>to </a:t>
            </a:r>
            <a:r>
              <a:rPr lang="bg-BG" sz="3900" dirty="0">
                <a:latin typeface="Calibri"/>
              </a:rPr>
              <a:t>the, </a:t>
            </a:r>
            <a:r>
              <a:rPr lang="bg-BG" sz="3900" dirty="0" smtClean="0">
                <a:latin typeface="Calibri"/>
              </a:rPr>
              <a:t>nose </a:t>
            </a:r>
            <a:r>
              <a:rPr lang="bg-BG" sz="3900" dirty="0">
                <a:latin typeface="Calibri"/>
              </a:rPr>
              <a:t>and </a:t>
            </a:r>
            <a:r>
              <a:rPr lang="bg-BG" sz="3900" dirty="0" smtClean="0">
                <a:latin typeface="Calibri"/>
              </a:rPr>
              <a:t>skin</a:t>
            </a:r>
            <a:r>
              <a:rPr lang="en-US" sz="3900" dirty="0" smtClean="0">
                <a:latin typeface="Calibri"/>
              </a:rPr>
              <a:t> on exposure. </a:t>
            </a:r>
            <a:r>
              <a:rPr lang="bg-BG" sz="3900" dirty="0" smtClean="0">
                <a:latin typeface="Calibri"/>
              </a:rPr>
              <a:t> </a:t>
            </a:r>
            <a:r>
              <a:rPr lang="bg-BG" sz="3900" dirty="0">
                <a:latin typeface="Calibri"/>
              </a:rPr>
              <a:t>It kills insects by direct   contact but </a:t>
            </a:r>
            <a:r>
              <a:rPr lang="bg-BG" sz="3900" dirty="0" smtClean="0">
                <a:latin typeface="Calibri"/>
              </a:rPr>
              <a:t>it</a:t>
            </a:r>
            <a:r>
              <a:rPr lang="en-US" sz="3900" dirty="0" smtClean="0">
                <a:latin typeface="Calibri"/>
              </a:rPr>
              <a:t> </a:t>
            </a:r>
            <a:r>
              <a:rPr lang="en-US" sz="3900" dirty="0" err="1" smtClean="0">
                <a:latin typeface="Calibri"/>
              </a:rPr>
              <a:t>i</a:t>
            </a:r>
            <a:r>
              <a:rPr lang="bg-BG" sz="3900" dirty="0" smtClean="0">
                <a:latin typeface="Calibri"/>
              </a:rPr>
              <a:t>s </a:t>
            </a:r>
            <a:r>
              <a:rPr lang="bg-BG" sz="3900" dirty="0">
                <a:latin typeface="Calibri"/>
              </a:rPr>
              <a:t>residual action is of a shorter duration that is 4-6 months.  A dose of 25-50 mg of gamma HCH/Sq ft is recommended for residual treatment.  </a:t>
            </a:r>
            <a:r>
              <a:rPr lang="en-IN" sz="3900" dirty="0" smtClean="0">
                <a:latin typeface="Calibri"/>
              </a:rPr>
              <a:t>I</a:t>
            </a:r>
            <a:r>
              <a:rPr lang="bg-BG" sz="3900" dirty="0" smtClean="0">
                <a:latin typeface="Calibri"/>
              </a:rPr>
              <a:t>t</a:t>
            </a:r>
            <a:r>
              <a:rPr lang="en-US" sz="3900" dirty="0" smtClean="0">
                <a:latin typeface="Calibri"/>
              </a:rPr>
              <a:t> </a:t>
            </a:r>
            <a:r>
              <a:rPr lang="en-US" sz="3900" dirty="0" err="1" smtClean="0">
                <a:latin typeface="Calibri"/>
              </a:rPr>
              <a:t>i</a:t>
            </a:r>
            <a:r>
              <a:rPr lang="bg-BG" sz="3900" dirty="0" smtClean="0">
                <a:latin typeface="Calibri"/>
              </a:rPr>
              <a:t>s </a:t>
            </a:r>
            <a:r>
              <a:rPr lang="bg-BG" sz="3900" dirty="0">
                <a:latin typeface="Calibri"/>
              </a:rPr>
              <a:t>about </a:t>
            </a:r>
            <a:r>
              <a:rPr lang="bg-BG" sz="3900" dirty="0" smtClean="0">
                <a:latin typeface="Calibri"/>
              </a:rPr>
              <a:t>twice</a:t>
            </a:r>
            <a:r>
              <a:rPr lang="en-US" sz="3900" dirty="0" smtClean="0">
                <a:latin typeface="Calibri"/>
              </a:rPr>
              <a:t> as</a:t>
            </a:r>
            <a:r>
              <a:rPr lang="bg-BG" sz="3900" dirty="0" smtClean="0">
                <a:latin typeface="Calibri"/>
              </a:rPr>
              <a:t> toxic </a:t>
            </a:r>
            <a:r>
              <a:rPr lang="bg-BG" sz="3900" dirty="0">
                <a:latin typeface="Calibri"/>
              </a:rPr>
              <a:t>as DDT. </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9471026" cy="6858000"/>
          </a:xfrm>
          <a:prstGeom prst="rect">
            <a:avLst/>
          </a:prstGeom>
          <a:noFill/>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500430" y="285728"/>
            <a:ext cx="2000264" cy="1146175"/>
          </a:xfrm>
          <a:prstGeom prst="rect">
            <a:avLst/>
          </a:prstGeom>
          <a:noFill/>
          <a:ln>
            <a:noFill/>
          </a:ln>
        </p:spPr>
        <p:txBody>
          <a:bodyPr anchor="ctr"/>
          <a:lstStyle>
            <a:lvl1pPr lvl="0" rtl="0">
              <a:defRPr/>
            </a:lvl1pPr>
          </a:lstStyle>
          <a:p>
            <a:pPr lvl="0" rtl="0"/>
            <a:r>
              <a:rPr b="1">
                <a:effectLst>
                  <a:outerShdw blurRad="38100" dist="38100" dir="2700000" algn="tl">
                    <a:srgbClr val="000000">
                      <a:alpha val="43137"/>
                    </a:srgbClr>
                  </a:outerShdw>
                </a:effectLst>
              </a:rPr>
              <a:t>  </a:t>
            </a:r>
            <a:r>
              <a:rPr lang="bg-BG" b="1">
                <a:effectLst>
                  <a:outerShdw blurRad="38100" dist="38100" dir="2700000" algn="tl">
                    <a:srgbClr val="000000">
                      <a:alpha val="43137"/>
                    </a:srgbClr>
                  </a:outerShdw>
                </a:effectLst>
              </a:rPr>
              <a:t>DDT</a:t>
            </a:r>
          </a:p>
        </p:txBody>
      </p:sp>
      <p:sp>
        <p:nvSpPr>
          <p:cNvPr id="3" name="Text Placeholder 2"/>
          <p:cNvSpPr txBox="1">
            <a:spLocks noGrp="1"/>
          </p:cNvSpPr>
          <p:nvPr>
            <p:ph type="body"/>
          </p:nvPr>
        </p:nvSpPr>
        <p:spPr>
          <a:xfrm>
            <a:off x="533400" y="1447800"/>
            <a:ext cx="8159750" cy="4876800"/>
          </a:xfrm>
          <a:prstGeom prst="rect">
            <a:avLst/>
          </a:prstGeom>
          <a:noFill/>
          <a:ln>
            <a:noFill/>
          </a:ln>
        </p:spPr>
        <p:txBody>
          <a:bodyPr>
            <a:normAutofit lnSpcReduction="10000"/>
          </a:bodyPr>
          <a:lstStyle>
            <a:lvl1pPr lvl="0" rtl="0">
              <a:defRPr/>
            </a:lvl1pPr>
          </a:lstStyle>
          <a:p>
            <a:pPr lvl="0" rtl="0">
              <a:buNone/>
            </a:pPr>
            <a:r>
              <a:rPr lang="bg-BG" dirty="0">
                <a:latin typeface="Calibri"/>
              </a:rPr>
              <a:t>           </a:t>
            </a:r>
            <a:r>
              <a:rPr>
                <a:latin typeface="Calibri"/>
              </a:rPr>
              <a:t>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a white amorphous powder but not having unpleasant smell. </a:t>
            </a:r>
            <a:r>
              <a:rPr lang="bg-BG" sz="3600" dirty="0" smtClean="0">
                <a:latin typeface="Calibri"/>
              </a:rPr>
              <a:t>It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insoluble  in  water but dissolves in most organic solvents.  </a:t>
            </a:r>
            <a:r>
              <a:rPr lang="en-IN" sz="3600" dirty="0" smtClean="0">
                <a:latin typeface="Calibri"/>
              </a:rPr>
              <a:t>I</a:t>
            </a:r>
            <a:r>
              <a:rPr lang="bg-BG" sz="3600" dirty="0" smtClean="0">
                <a:latin typeface="Calibri"/>
              </a:rPr>
              <a:t>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primarily a contact poison.  </a:t>
            </a:r>
            <a:r>
              <a:rPr lang="en-IN" sz="3600" dirty="0" smtClean="0">
                <a:latin typeface="Calibri"/>
              </a:rPr>
              <a:t>I</a:t>
            </a:r>
            <a:r>
              <a:rPr lang="bg-BG" sz="3600" dirty="0" smtClean="0">
                <a:latin typeface="Calibri"/>
              </a:rPr>
              <a:t>t</a:t>
            </a:r>
            <a:r>
              <a:rPr lang="en-US" sz="3600" dirty="0" smtClean="0">
                <a:latin typeface="Calibri"/>
              </a:rPr>
              <a:t> </a:t>
            </a:r>
            <a:r>
              <a:rPr lang="en-US" sz="3600" dirty="0" err="1" smtClean="0">
                <a:latin typeface="Calibri"/>
              </a:rPr>
              <a:t>i</a:t>
            </a:r>
            <a:r>
              <a:rPr lang="bg-BG" sz="3600" dirty="0" smtClean="0">
                <a:latin typeface="Calibri"/>
              </a:rPr>
              <a:t>s </a:t>
            </a:r>
            <a:r>
              <a:rPr lang="bg-BG" sz="3600" dirty="0">
                <a:latin typeface="Calibri"/>
              </a:rPr>
              <a:t>a nerve poisons and </a:t>
            </a:r>
            <a:r>
              <a:rPr lang="bg-BG" sz="3600" dirty="0" smtClean="0">
                <a:latin typeface="Calibri"/>
              </a:rPr>
              <a:t>increased </a:t>
            </a:r>
            <a:r>
              <a:rPr lang="bg-BG" sz="3600" dirty="0">
                <a:latin typeface="Calibri"/>
              </a:rPr>
              <a:t>nervous excitability and causes tremor and convulsions. </a:t>
            </a:r>
          </a:p>
          <a:p>
            <a:pPr lvl="0" rtl="0">
              <a:buNone/>
            </a:pPr>
            <a:r>
              <a:rPr lang="bg-BG" sz="3600" dirty="0"/>
              <a:t>          </a:t>
            </a:r>
            <a:r>
              <a:rPr sz="3600"/>
              <a:t>    </a:t>
            </a:r>
            <a:r>
              <a:rPr lang="bg-BG" sz="3600" dirty="0" smtClean="0"/>
              <a:t>Lethal </a:t>
            </a:r>
            <a:r>
              <a:rPr lang="bg-BG" sz="3600" dirty="0"/>
              <a:t>dose of human is 150 mg/ kg of body weight. </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295400" y="3886200"/>
            <a:ext cx="6096000" cy="1371600"/>
          </a:xfrm>
          <a:prstGeom prst="rect">
            <a:avLst/>
          </a:prstGeom>
        </p:spPr>
        <p:txBody>
          <a:bodyPr/>
          <a:lstStyle>
            <a:lvl1pPr lvl="0" rtl="0">
              <a:defRPr/>
            </a:lvl1pPr>
          </a:lstStyle>
          <a:p>
            <a:pPr lvl="0" rtl="0"/>
            <a:r>
              <a:rPr/>
              <a:t> SANITATION </a:t>
            </a:r>
          </a:p>
        </p:txBody>
      </p:sp>
      <p:sp>
        <p:nvSpPr>
          <p:cNvPr id="3" name="Subtitle 2"/>
          <p:cNvSpPr txBox="1">
            <a:spLocks noGrp="1"/>
          </p:cNvSpPr>
          <p:nvPr>
            <p:ph type="subTitle" idx="1"/>
          </p:nvPr>
        </p:nvSpPr>
        <p:spPr>
          <a:xfrm>
            <a:off x="-1214478" y="1714488"/>
            <a:ext cx="352404" cy="746760"/>
          </a:xfrm>
          <a:prstGeom prst="rect">
            <a:avLst/>
          </a:prstGeom>
        </p:spPr>
        <p:txBody>
          <a:bodyPr/>
          <a:lstStyle>
            <a:lvl1pPr lvl="0" rtl="0">
              <a:defRPr/>
            </a:lvl1pPr>
          </a:lstStyle>
          <a:p>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914400"/>
            <a:ext cx="9144000" cy="9525000"/>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990600"/>
            <a:ext cx="8229600" cy="1066800"/>
          </a:xfrm>
          <a:prstGeom prst="rect">
            <a:avLst/>
          </a:prstGeom>
          <a:noFill/>
          <a:ln>
            <a:noFill/>
          </a:ln>
        </p:spPr>
        <p:txBody>
          <a:bodyPr anchor="ctr">
            <a:normAutofit fontScale="90000"/>
          </a:bodyPr>
          <a:lstStyle>
            <a:lvl1pPr lvl="0" rtl="0">
              <a:defRPr/>
            </a:lvl1pPr>
          </a:lstStyle>
          <a:p>
            <a:pPr lvl="0" rtl="0"/>
            <a:r>
              <a:rPr b="1" i="1" dirty="0"/>
              <a:t>           </a:t>
            </a:r>
            <a:r>
              <a:rPr lang="en-US" b="1" i="1" dirty="0" smtClean="0"/>
              <a:t/>
            </a:r>
            <a:br>
              <a:rPr lang="en-US" b="1" i="1" dirty="0" smtClean="0"/>
            </a:br>
            <a:r>
              <a:rPr lang="en-US" b="1" i="1" dirty="0" smtClean="0"/>
              <a:t/>
            </a:r>
            <a:br>
              <a:rPr lang="en-US" b="1" i="1" dirty="0" smtClean="0"/>
            </a:br>
            <a:r>
              <a:rPr lang="en-US" b="1" i="1" dirty="0" smtClean="0"/>
              <a:t>         </a:t>
            </a:r>
            <a:r>
              <a:rPr lang="bg-BG" sz="4400" b="1" dirty="0" smtClean="0">
                <a:effectLst>
                  <a:outerShdw blurRad="38100" dist="38100" dir="2700000" algn="tl">
                    <a:srgbClr val="000000">
                      <a:alpha val="43137"/>
                    </a:srgbClr>
                  </a:outerShdw>
                </a:effectLst>
              </a:rPr>
              <a:t>ANTISEPTIC </a:t>
            </a:r>
            <a:r>
              <a:rPr dirty="0"/>
              <a:t/>
            </a:r>
            <a:br>
              <a:rPr dirty="0"/>
            </a:br>
            <a:endParaRPr dirty="0"/>
          </a:p>
        </p:txBody>
      </p:sp>
      <p:sp>
        <p:nvSpPr>
          <p:cNvPr id="3" name="Text Placeholder 2"/>
          <p:cNvSpPr txBox="1">
            <a:spLocks noGrp="1"/>
          </p:cNvSpPr>
          <p:nvPr>
            <p:ph type="body"/>
          </p:nvPr>
        </p:nvSpPr>
        <p:spPr>
          <a:xfrm>
            <a:off x="899592" y="2276872"/>
            <a:ext cx="6966892" cy="3048634"/>
          </a:xfrm>
          <a:prstGeom prst="rect">
            <a:avLst/>
          </a:prstGeom>
          <a:noFill/>
          <a:ln>
            <a:noFill/>
          </a:ln>
        </p:spPr>
        <p:txBody>
          <a:bodyPr/>
          <a:lstStyle>
            <a:lvl1pPr lvl="0" rtl="0">
              <a:defRPr/>
            </a:lvl1pPr>
          </a:lstStyle>
          <a:p>
            <a:pPr lvl="0" rtl="0">
              <a:buNone/>
            </a:pPr>
            <a:r>
              <a:rPr lang="bg-BG" dirty="0"/>
              <a:t>      </a:t>
            </a:r>
          </a:p>
          <a:p>
            <a:pPr lvl="0" rtl="0">
              <a:buNone/>
            </a:pPr>
            <a:r>
              <a:rPr lang="bg-BG" dirty="0"/>
              <a:t>            </a:t>
            </a:r>
            <a:r>
              <a:rPr dirty="0"/>
              <a:t>    </a:t>
            </a:r>
            <a:r>
              <a:rPr lang="bg-BG" dirty="0"/>
              <a:t> </a:t>
            </a:r>
            <a:r>
              <a:rPr lang="bg-BG" sz="3600" dirty="0"/>
              <a:t>An antiseptic is a substance </a:t>
            </a:r>
            <a:r>
              <a:rPr lang="bg-BG" sz="3600" dirty="0" smtClean="0"/>
              <a:t>which</a:t>
            </a:r>
            <a:r>
              <a:rPr lang="en-US" sz="3600" dirty="0" smtClean="0"/>
              <a:t> </a:t>
            </a:r>
            <a:r>
              <a:rPr lang="bg-BG" sz="3600" dirty="0" smtClean="0"/>
              <a:t>destroys </a:t>
            </a:r>
            <a:r>
              <a:rPr lang="bg-BG" sz="3600" dirty="0"/>
              <a:t>or inhibit the growth of micro organism.</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667000" y="533400"/>
            <a:ext cx="4572000" cy="1146175"/>
          </a:xfrm>
          <a:prstGeom prst="rect">
            <a:avLst/>
          </a:prstGeom>
          <a:noFill/>
          <a:ln>
            <a:noFill/>
          </a:ln>
        </p:spPr>
        <p:txBody>
          <a:bodyPr anchor="ctr"/>
          <a:lstStyle>
            <a:lvl1pPr lvl="0" rtl="0">
              <a:defRPr/>
            </a:lvl1pPr>
          </a:lstStyle>
          <a:p>
            <a:pPr lvl="0" rtl="0"/>
            <a:r>
              <a:rPr lang="bg-BG" b="1">
                <a:effectLst>
                  <a:outerShdw blurRad="38100" dist="38100" dir="2700000" algn="tl">
                    <a:srgbClr val="000000">
                      <a:alpha val="43137"/>
                    </a:srgbClr>
                  </a:outerShdw>
                </a:effectLst>
                <a:latin typeface="Calibri"/>
              </a:rPr>
              <a:t>SANITARY WELL </a:t>
            </a:r>
          </a:p>
        </p:txBody>
      </p:sp>
      <p:sp>
        <p:nvSpPr>
          <p:cNvPr id="3" name="Text Placeholder 2"/>
          <p:cNvSpPr txBox="1">
            <a:spLocks noGrp="1"/>
          </p:cNvSpPr>
          <p:nvPr>
            <p:ph type="body"/>
          </p:nvPr>
        </p:nvSpPr>
        <p:spPr>
          <a:xfrm>
            <a:off x="381000" y="1905000"/>
            <a:ext cx="8201026" cy="4267200"/>
          </a:xfrm>
          <a:prstGeom prst="rect">
            <a:avLst/>
          </a:prstGeom>
          <a:noFill/>
          <a:ln>
            <a:noFill/>
          </a:ln>
        </p:spPr>
        <p:txBody>
          <a:bodyPr/>
          <a:lstStyle>
            <a:lvl1pPr lvl="0" rtl="0">
              <a:defRPr/>
            </a:lvl1pPr>
          </a:lstStyle>
          <a:p>
            <a:pPr lvl="0" rtl="0">
              <a:buNone/>
            </a:pPr>
            <a:r>
              <a:rPr lang="bg-BG">
                <a:latin typeface="Calibri"/>
              </a:rPr>
              <a:t>       </a:t>
            </a:r>
            <a:r>
              <a:rPr>
                <a:latin typeface="Calibri"/>
              </a:rPr>
              <a:t>             </a:t>
            </a:r>
            <a:r>
              <a:rPr lang="bg-BG" sz="3600">
                <a:latin typeface="Calibri"/>
              </a:rPr>
              <a:t>A sanitary well is one which is properly located well constructed and protected against contamination with a view to yield a supply of safe water.</a:t>
            </a:r>
          </a:p>
          <a:p>
            <a:pPr lvl="0" rtl="0">
              <a:buNone/>
            </a:pPr>
            <a:r>
              <a:rPr lang="bg-BG" sz="3600">
                <a:latin typeface="Calibri"/>
              </a:rPr>
              <a:t>      </a:t>
            </a:r>
            <a:r>
              <a:rPr sz="3600">
                <a:latin typeface="Calibri"/>
              </a:rPr>
              <a:t>          </a:t>
            </a:r>
            <a:r>
              <a:rPr lang="bg-BG" sz="3600">
                <a:latin typeface="Calibri"/>
              </a:rPr>
              <a:t>The  Following points should be taken into consideration while constructing  sanitary well.</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609600"/>
            <a:ext cx="8382000" cy="5791200"/>
          </a:xfrm>
          <a:prstGeom prst="rect">
            <a:avLst/>
          </a:prstGeom>
          <a:noFill/>
          <a:ln>
            <a:noFill/>
          </a:ln>
        </p:spPr>
        <p:txBody>
          <a:bodyPr>
            <a:normAutofit fontScale="92500"/>
          </a:bodyPr>
          <a:lstStyle>
            <a:lvl1pPr lvl="0" rtl="0">
              <a:defRPr/>
            </a:lvl1pPr>
          </a:lstStyle>
          <a:p>
            <a:pPr lvl="0" rtl="0">
              <a:buNone/>
            </a:pPr>
            <a:r>
              <a:rPr lang="bg-BG" sz="4000" b="1" u="sng" dirty="0">
                <a:solidFill>
                  <a:schemeClr val="accent2">
                    <a:lumMod val="40000"/>
                    <a:lumOff val="60000"/>
                  </a:schemeClr>
                </a:solidFill>
                <a:latin typeface="Calibri"/>
              </a:rPr>
              <a:t>LOCATION:</a:t>
            </a:r>
            <a:r>
              <a:rPr lang="bg-BG" b="1" u="sng" dirty="0">
                <a:solidFill>
                  <a:schemeClr val="accent2">
                    <a:lumMod val="40000"/>
                    <a:lumOff val="60000"/>
                  </a:schemeClr>
                </a:solidFill>
                <a:latin typeface="Calibri"/>
              </a:rPr>
              <a:t> </a:t>
            </a:r>
          </a:p>
          <a:p>
            <a:pPr lvl="0" rtl="0">
              <a:buNone/>
            </a:pPr>
            <a:r>
              <a:rPr lang="bg-BG" dirty="0">
                <a:latin typeface="Calibri"/>
              </a:rPr>
              <a:t>         </a:t>
            </a:r>
            <a:r>
              <a:rPr>
                <a:latin typeface="Calibri"/>
              </a:rPr>
              <a:t>        </a:t>
            </a:r>
            <a:r>
              <a:rPr lang="bg-BG" sz="3600" dirty="0">
                <a:latin typeface="Calibri"/>
              </a:rPr>
              <a:t>It Should be located not less than 15m </a:t>
            </a:r>
            <a:r>
              <a:rPr lang="en-US" sz="3600" dirty="0" smtClean="0">
                <a:latin typeface="Calibri"/>
              </a:rPr>
              <a:t>away</a:t>
            </a:r>
            <a:r>
              <a:rPr lang="bg-BG" sz="3600" dirty="0" smtClean="0">
                <a:latin typeface="Calibri"/>
              </a:rPr>
              <a:t> </a:t>
            </a:r>
            <a:r>
              <a:rPr lang="bg-BG" sz="3600" dirty="0">
                <a:latin typeface="Calibri"/>
              </a:rPr>
              <a:t>from likely source of contamination. </a:t>
            </a:r>
          </a:p>
          <a:p>
            <a:pPr lvl="0" rtl="0">
              <a:buNone/>
            </a:pPr>
            <a:endParaRPr/>
          </a:p>
          <a:p>
            <a:pPr lvl="0" rtl="0">
              <a:buNone/>
            </a:pPr>
            <a:r>
              <a:rPr lang="bg-BG" sz="4000" b="1" u="sng" dirty="0">
                <a:solidFill>
                  <a:schemeClr val="accent2">
                    <a:lumMod val="40000"/>
                    <a:lumOff val="60000"/>
                  </a:schemeClr>
                </a:solidFill>
                <a:latin typeface="Calibri"/>
              </a:rPr>
              <a:t>LINING :</a:t>
            </a:r>
          </a:p>
          <a:p>
            <a:pPr lvl="0" rtl="0">
              <a:buNone/>
            </a:pPr>
            <a:r>
              <a:rPr lang="bg-BG" dirty="0">
                <a:latin typeface="Calibri"/>
              </a:rPr>
              <a:t>         </a:t>
            </a:r>
            <a:r>
              <a:rPr>
                <a:latin typeface="Calibri"/>
              </a:rPr>
              <a:t>        </a:t>
            </a:r>
            <a:r>
              <a:rPr lang="bg-BG" sz="3600" dirty="0">
                <a:latin typeface="Calibri"/>
              </a:rPr>
              <a:t>The lining of the  well should be built of bricks or stones set in cement up to a  depth of at least 6m. so that water enters from the  bottom and not  from  the sides of well.</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457200"/>
            <a:ext cx="8610600" cy="6096000"/>
          </a:xfrm>
          <a:prstGeom prst="rect">
            <a:avLst/>
          </a:prstGeom>
          <a:noFill/>
          <a:ln>
            <a:noFill/>
          </a:ln>
        </p:spPr>
        <p:txBody>
          <a:bodyPr>
            <a:normAutofit lnSpcReduction="10000"/>
          </a:bodyPr>
          <a:lstStyle>
            <a:lvl1pPr lvl="0" rtl="0">
              <a:defRPr/>
            </a:lvl1pPr>
          </a:lstStyle>
          <a:p>
            <a:pPr lvl="0" rtl="0">
              <a:buNone/>
            </a:pPr>
            <a:r>
              <a:rPr lang="bg-BG" sz="4000" b="1" u="sng" dirty="0">
                <a:solidFill>
                  <a:schemeClr val="accent2">
                    <a:lumMod val="40000"/>
                    <a:lumOff val="60000"/>
                  </a:schemeClr>
                </a:solidFill>
                <a:latin typeface="Calibri"/>
              </a:rPr>
              <a:t>PARAPET WALL :</a:t>
            </a:r>
          </a:p>
          <a:p>
            <a:pPr lvl="0" rtl="0">
              <a:buNone/>
            </a:pPr>
            <a:r>
              <a:rPr lang="bg-BG" sz="3600" dirty="0">
                <a:latin typeface="Calibri"/>
              </a:rPr>
              <a:t>          There should be a parapet wall up to a hight of at least 70 - 75cms above the ground level.</a:t>
            </a:r>
          </a:p>
          <a:p>
            <a:pPr lvl="0" rtl="0">
              <a:buNone/>
            </a:pPr>
            <a:endParaRPr/>
          </a:p>
          <a:p>
            <a:pPr lvl="0" rtl="0">
              <a:buNone/>
            </a:pPr>
            <a:r>
              <a:rPr lang="bg-BG" sz="4000" b="1" u="sng" dirty="0">
                <a:solidFill>
                  <a:schemeClr val="accent2">
                    <a:lumMod val="40000"/>
                    <a:lumOff val="60000"/>
                  </a:schemeClr>
                </a:solidFill>
                <a:latin typeface="Calibri"/>
              </a:rPr>
              <a:t>PLATFORM :</a:t>
            </a:r>
          </a:p>
          <a:p>
            <a:pPr lvl="0" rtl="0">
              <a:buNone/>
            </a:pPr>
            <a:r>
              <a:rPr lang="bg-BG" dirty="0">
                <a:latin typeface="Calibri"/>
              </a:rPr>
              <a:t>            </a:t>
            </a:r>
            <a:r>
              <a:rPr lang="bg-BG" sz="3600" dirty="0">
                <a:latin typeface="Calibri"/>
              </a:rPr>
              <a:t>There should be a cement concrete platform round the well extending atleast 1m in all direction. The platform should have gentle slope </a:t>
            </a:r>
            <a:r>
              <a:rPr lang="bg-BG" sz="3600" dirty="0" smtClean="0">
                <a:latin typeface="Calibri"/>
              </a:rPr>
              <a:t>outwards</a:t>
            </a:r>
            <a:r>
              <a:rPr lang="en-US" sz="3600" dirty="0" smtClean="0">
                <a:latin typeface="Calibri"/>
              </a:rPr>
              <a:t> and</a:t>
            </a:r>
            <a:r>
              <a:rPr lang="bg-BG" sz="3600" dirty="0" smtClean="0">
                <a:latin typeface="Calibri"/>
              </a:rPr>
              <a:t>  </a:t>
            </a:r>
            <a:r>
              <a:rPr lang="bg-BG" sz="3600" dirty="0">
                <a:latin typeface="Calibri"/>
              </a:rPr>
              <a:t>towards a drain built along its edge. </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685800"/>
            <a:ext cx="8229600" cy="5646739"/>
          </a:xfrm>
          <a:prstGeom prst="rect">
            <a:avLst/>
          </a:prstGeom>
          <a:noFill/>
          <a:ln>
            <a:noFill/>
          </a:ln>
        </p:spPr>
        <p:txBody>
          <a:bodyPr/>
          <a:lstStyle>
            <a:lvl1pPr lvl="0" rtl="0">
              <a:defRPr/>
            </a:lvl1pPr>
          </a:lstStyle>
          <a:p>
            <a:pPr lvl="0" rtl="0">
              <a:buNone/>
            </a:pPr>
            <a:r>
              <a:rPr lang="bg-BG" sz="4000" b="1" u="sng">
                <a:solidFill>
                  <a:schemeClr val="accent2">
                    <a:lumMod val="40000"/>
                    <a:lumOff val="60000"/>
                  </a:schemeClr>
                </a:solidFill>
                <a:latin typeface="Calibri"/>
              </a:rPr>
              <a:t>DRAIN :</a:t>
            </a:r>
          </a:p>
          <a:p>
            <a:pPr lvl="0" rtl="0">
              <a:buNone/>
            </a:pPr>
            <a:r>
              <a:rPr lang="bg-BG">
                <a:latin typeface="Calibri"/>
              </a:rPr>
              <a:t>       </a:t>
            </a:r>
            <a:r>
              <a:rPr>
                <a:latin typeface="Calibri"/>
              </a:rPr>
              <a:t>     </a:t>
            </a:r>
            <a:r>
              <a:rPr lang="bg-BG" sz="3600">
                <a:latin typeface="Calibri"/>
              </a:rPr>
              <a:t>There should be a pucca drain to carry off  spilled water to a  public drain.</a:t>
            </a:r>
          </a:p>
          <a:p>
            <a:pPr lvl="0" rtl="0">
              <a:buNone/>
            </a:pPr>
            <a:endParaRPr/>
          </a:p>
          <a:p>
            <a:pPr lvl="0" rtl="0">
              <a:buNone/>
            </a:pPr>
            <a:r>
              <a:rPr lang="bg-BG" sz="4000" b="1" u="sng">
                <a:solidFill>
                  <a:schemeClr val="accent2">
                    <a:lumMod val="40000"/>
                    <a:lumOff val="60000"/>
                  </a:schemeClr>
                </a:solidFill>
              </a:rPr>
              <a:t>COVERING: </a:t>
            </a:r>
          </a:p>
          <a:p>
            <a:pPr lvl="0" rtl="0">
              <a:buNone/>
            </a:pPr>
            <a:r>
              <a:rPr lang="bg-BG"/>
              <a:t>         </a:t>
            </a:r>
            <a:r>
              <a:rPr/>
              <a:t>     </a:t>
            </a:r>
            <a:r>
              <a:rPr lang="bg-BG" sz="3600"/>
              <a:t>The top of the well should be closed by a cement concrete cover because the bulk of the pollution is introduced into the well directly through the open top. </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228600"/>
            <a:ext cx="8382000" cy="6477000"/>
          </a:xfrm>
          <a:prstGeom prst="rect">
            <a:avLst/>
          </a:prstGeom>
          <a:noFill/>
          <a:ln>
            <a:noFill/>
          </a:ln>
        </p:spPr>
        <p:txBody>
          <a:bodyPr>
            <a:normAutofit lnSpcReduction="10000"/>
          </a:bodyPr>
          <a:lstStyle>
            <a:lvl1pPr lvl="0" rtl="0">
              <a:defRPr/>
            </a:lvl1pPr>
          </a:lstStyle>
          <a:p>
            <a:pPr lvl="0" rtl="0">
              <a:buNone/>
            </a:pPr>
            <a:r>
              <a:rPr lang="bg-BG" sz="4000" b="1" u="sng">
                <a:solidFill>
                  <a:schemeClr val="accent2">
                    <a:lumMod val="40000"/>
                    <a:lumOff val="60000"/>
                  </a:schemeClr>
                </a:solidFill>
                <a:latin typeface="Calibri"/>
              </a:rPr>
              <a:t>HAND PUMP</a:t>
            </a:r>
            <a:r>
              <a:rPr lang="bg-BG" sz="4000" u="sng">
                <a:solidFill>
                  <a:schemeClr val="accent2">
                    <a:lumMod val="40000"/>
                    <a:lumOff val="60000"/>
                  </a:schemeClr>
                </a:solidFill>
                <a:latin typeface="Calibri"/>
              </a:rPr>
              <a:t>: </a:t>
            </a:r>
          </a:p>
          <a:p>
            <a:pPr lvl="0" rtl="0">
              <a:buNone/>
            </a:pPr>
            <a:r>
              <a:rPr lang="bg-BG">
                <a:latin typeface="Calibri"/>
              </a:rPr>
              <a:t>          </a:t>
            </a:r>
            <a:r>
              <a:rPr>
                <a:latin typeface="Calibri"/>
              </a:rPr>
              <a:t>       </a:t>
            </a:r>
            <a:r>
              <a:rPr lang="bg-BG" sz="3600">
                <a:latin typeface="Calibri"/>
              </a:rPr>
              <a:t>The well should be equipped with a  hand pump for lifting the water in a Sanitary manner. </a:t>
            </a:r>
          </a:p>
          <a:p>
            <a:pPr lvl="0" rtl="0">
              <a:buNone/>
            </a:pPr>
            <a:r>
              <a:rPr lang="bg-BG"/>
              <a:t> </a:t>
            </a:r>
            <a:r>
              <a:rPr lang="bg-BG" sz="4000" b="1" u="sng">
                <a:solidFill>
                  <a:schemeClr val="accent2">
                    <a:lumMod val="40000"/>
                    <a:lumOff val="60000"/>
                  </a:schemeClr>
                </a:solidFill>
                <a:latin typeface="Calibri"/>
              </a:rPr>
              <a:t>CONSUMER RESPONSIBILITY : </a:t>
            </a:r>
            <a:r>
              <a:rPr lang="bg-BG" sz="4000" u="sng">
                <a:solidFill>
                  <a:schemeClr val="accent2">
                    <a:lumMod val="40000"/>
                    <a:lumOff val="60000"/>
                  </a:schemeClr>
                </a:solidFill>
                <a:latin typeface="Calibri"/>
              </a:rPr>
              <a:t> </a:t>
            </a:r>
            <a:r>
              <a:rPr lang="bg-BG" sz="4000">
                <a:solidFill>
                  <a:schemeClr val="accent2">
                    <a:lumMod val="40000"/>
                    <a:lumOff val="60000"/>
                  </a:schemeClr>
                </a:solidFill>
                <a:latin typeface="Calibri"/>
              </a:rPr>
              <a:t>     </a:t>
            </a:r>
          </a:p>
          <a:p>
            <a:pPr lvl="0" rtl="0">
              <a:buNone/>
            </a:pPr>
            <a:r>
              <a:rPr lang="bg-BG">
                <a:latin typeface="Calibri"/>
              </a:rPr>
              <a:t>          </a:t>
            </a:r>
            <a:r>
              <a:rPr>
                <a:latin typeface="Calibri"/>
              </a:rPr>
              <a:t>       </a:t>
            </a:r>
            <a:r>
              <a:rPr lang="bg-BG" sz="3600">
                <a:latin typeface="Calibri"/>
              </a:rPr>
              <a:t>Strict cleanliness should be enforced in the vicinity of the well.  Washing of clothes and animals and the dumping of refuse and wastes should be  prohibited. Ropes and buckets from individual homes should not be used for drawing a  supply from the well.</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67000" y="2794000"/>
            <a:ext cx="2917825" cy="1268413"/>
          </a:xfrm>
          <a:prstGeom prst="rect">
            <a:avLst/>
          </a:prstGeom>
          <a:noFill/>
          <a:ln>
            <a:noFill/>
          </a:ln>
        </p:spPr>
        <p:txBody>
          <a:bodyPr/>
          <a:lstStyle>
            <a:lvl1pPr lvl="0" rtl="0">
              <a:defRPr/>
            </a:lvl1pPr>
          </a:lstStyle>
          <a:p>
            <a:endParaRPr/>
          </a:p>
        </p:txBody>
      </p:sp>
      <p:pic>
        <p:nvPicPr>
          <p:cNvPr id="3" name="Picture 2"/>
          <p:cNvPicPr/>
          <p:nvPr/>
        </p:nvPicPr>
        <p:blipFill>
          <a:blip r:embed="rId3"/>
          <a:srcRect/>
          <a:stretch>
            <a:fillRect/>
          </a:stretch>
        </p:blipFill>
        <p:spPr>
          <a:xfrm>
            <a:off x="0" y="1524000"/>
            <a:ext cx="9144000" cy="5334000"/>
          </a:xfrm>
          <a:prstGeom prst="rect">
            <a:avLst/>
          </a:prstGeom>
          <a:noFill/>
        </p:spPr>
      </p:pic>
      <p:sp>
        <p:nvSpPr>
          <p:cNvPr id="4" name="TextBox 3"/>
          <p:cNvSpPr txBox="1"/>
          <p:nvPr/>
        </p:nvSpPr>
        <p:spPr>
          <a:xfrm>
            <a:off x="1911350" y="304799"/>
            <a:ext cx="4795838" cy="930275"/>
          </a:xfrm>
          <a:prstGeom prst="rect">
            <a:avLst/>
          </a:prstGeom>
          <a:noFill/>
          <a:ln>
            <a:noFill/>
          </a:ln>
        </p:spPr>
        <p:txBody>
          <a:bodyPr/>
          <a:lstStyle>
            <a:lvl1pPr lvl="0" rtl="0">
              <a:defRPr/>
            </a:lvl1pPr>
          </a:lstStyle>
          <a:p>
            <a:endParaRPr/>
          </a:p>
        </p:txBody>
      </p:sp>
      <p:sp>
        <p:nvSpPr>
          <p:cNvPr id="5" name="TextBox 4"/>
          <p:cNvSpPr txBox="1"/>
          <p:nvPr/>
        </p:nvSpPr>
        <p:spPr>
          <a:xfrm>
            <a:off x="2667000" y="533400"/>
            <a:ext cx="3581400" cy="707886"/>
          </a:xfrm>
          <a:prstGeom prst="rect">
            <a:avLst/>
          </a:prstGeom>
          <a:noFill/>
        </p:spPr>
        <p:txBody>
          <a:bodyPr wrap="square"/>
          <a:lstStyle>
            <a:lvl1pPr lvl="0" rtl="0">
              <a:defRPr/>
            </a:lvl1pPr>
          </a:lstStyle>
          <a:p>
            <a:pPr lvl="0" rtl="0"/>
            <a:r>
              <a:rPr sz="4000" b="1">
                <a:solidFill>
                  <a:srgbClr val="D0FFFF"/>
                </a:solidFill>
                <a:effectLst>
                  <a:outerShdw blurRad="38100" dist="38100" dir="2700000" algn="tl">
                    <a:srgbClr val="000000">
                      <a:alpha val="43137"/>
                    </a:srgbClr>
                  </a:outerShdw>
                </a:effectLst>
              </a:rPr>
              <a:t>STEP</a:t>
            </a:r>
            <a:r>
              <a:rPr sz="4000" b="1">
                <a:solidFill>
                  <a:schemeClr val="accent6">
                    <a:lumMod val="60000"/>
                    <a:lumOff val="40000"/>
                  </a:schemeClr>
                </a:solidFill>
                <a:effectLst>
                  <a:outerShdw blurRad="38100" dist="38100" dir="2700000" algn="tl">
                    <a:srgbClr val="000000">
                      <a:alpha val="43137"/>
                    </a:srgbClr>
                  </a:outerShdw>
                </a:effectLst>
              </a:rPr>
              <a:t> </a:t>
            </a:r>
            <a:r>
              <a:rPr sz="4000" b="1">
                <a:solidFill>
                  <a:srgbClr val="D0FFFF"/>
                </a:solidFill>
                <a:effectLst>
                  <a:outerShdw blurRad="38100" dist="38100" dir="2700000" algn="tl">
                    <a:srgbClr val="000000">
                      <a:alpha val="43137"/>
                    </a:srgbClr>
                  </a:outerShdw>
                </a:effectLst>
              </a:rPr>
              <a:t>WELL</a:t>
            </a:r>
            <a:r>
              <a:rPr sz="4000" b="1">
                <a:solidFill>
                  <a:schemeClr val="accent6">
                    <a:lumMod val="60000"/>
                    <a:lumOff val="40000"/>
                  </a:schemeClr>
                </a:solidFill>
                <a:effectLst>
                  <a:outerShdw blurRad="38100" dist="38100" dir="2700000" algn="tl">
                    <a:srgbClr val="000000">
                      <a:alpha val="43137"/>
                    </a:srgbClr>
                  </a:outerShdw>
                </a:effectLst>
              </a:rPr>
              <a:t> </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895600" y="381000"/>
            <a:ext cx="3729707" cy="1066799"/>
          </a:xfrm>
          <a:prstGeom prst="rect">
            <a:avLst/>
          </a:prstGeom>
          <a:noFill/>
          <a:ln>
            <a:noFill/>
          </a:ln>
        </p:spPr>
        <p:txBody>
          <a:bodyPr anchor="ctr"/>
          <a:lstStyle>
            <a:lvl1pPr lvl="0" rtl="0">
              <a:defRPr/>
            </a:lvl1pPr>
          </a:lstStyle>
          <a:p>
            <a:pPr lvl="0" rtl="0"/>
            <a:r>
              <a:rPr lang="bg-BG" b="1">
                <a:effectLst>
                  <a:outerShdw blurRad="38100" dist="38100" dir="2700000" algn="tl">
                    <a:srgbClr val="000000">
                      <a:alpha val="43137"/>
                    </a:srgbClr>
                  </a:outerShdw>
                </a:effectLst>
                <a:latin typeface="Calibri"/>
              </a:rPr>
              <a:t>STEP  WELL</a:t>
            </a:r>
            <a:r>
              <a:t/>
            </a:r>
            <a:br/>
            <a:endParaRPr/>
          </a:p>
        </p:txBody>
      </p:sp>
      <p:sp>
        <p:nvSpPr>
          <p:cNvPr id="3" name="Text Placeholder 2"/>
          <p:cNvSpPr txBox="1">
            <a:spLocks noGrp="1"/>
          </p:cNvSpPr>
          <p:nvPr>
            <p:ph type="body"/>
          </p:nvPr>
        </p:nvSpPr>
        <p:spPr>
          <a:xfrm>
            <a:off x="457200" y="1600200"/>
            <a:ext cx="8229600" cy="4675188"/>
          </a:xfrm>
          <a:prstGeom prst="rect">
            <a:avLst/>
          </a:prstGeom>
          <a:noFill/>
          <a:ln>
            <a:noFill/>
          </a:ln>
        </p:spPr>
        <p:txBody>
          <a:bodyPr>
            <a:normAutofit lnSpcReduction="10000"/>
          </a:bodyPr>
          <a:lstStyle>
            <a:lvl1pPr lvl="0" rtl="0">
              <a:defRPr/>
            </a:lvl1pPr>
          </a:lstStyle>
          <a:p>
            <a:pPr marL="0" lvl="0" indent="0" rtl="0">
              <a:buNone/>
            </a:pPr>
            <a:r>
              <a:rPr lang="bg-BG" sz="3600" dirty="0">
                <a:latin typeface="Calibri"/>
              </a:rPr>
              <a:t>          </a:t>
            </a:r>
            <a:r>
              <a:rPr sz="3600">
                <a:latin typeface="Calibri"/>
              </a:rPr>
              <a:t>    </a:t>
            </a:r>
            <a:r>
              <a:rPr lang="bg-BG" sz="3600" dirty="0">
                <a:latin typeface="Calibri"/>
              </a:rPr>
              <a:t>Step well are kind of pucca Wells. steps are constructed into these Wells to enable people to descent into the well to fetch water or quench their thirst.</a:t>
            </a:r>
            <a:r>
              <a:rPr sz="3600">
                <a:latin typeface="Calibri"/>
              </a:rPr>
              <a:t> </a:t>
            </a:r>
            <a:r>
              <a:rPr lang="bg-BG" sz="3600" dirty="0">
                <a:latin typeface="Calibri"/>
              </a:rPr>
              <a:t>In these Wells there is considerable personal contact between the user and water. </a:t>
            </a:r>
          </a:p>
          <a:p>
            <a:pPr marL="0" lvl="0" indent="0" rtl="0">
              <a:buNone/>
            </a:pPr>
            <a:r>
              <a:rPr lang="bg-BG" sz="3600" dirty="0">
                <a:latin typeface="Calibri"/>
              </a:rPr>
              <a:t>          </a:t>
            </a:r>
            <a:r>
              <a:rPr sz="3600">
                <a:latin typeface="Calibri"/>
              </a:rPr>
              <a:t>   </a:t>
            </a:r>
            <a:r>
              <a:rPr lang="bg-BG" sz="3600" dirty="0">
                <a:latin typeface="Calibri"/>
              </a:rPr>
              <a:t>Guinea worm disease is a commen public health problem in areas where step </a:t>
            </a:r>
            <a:r>
              <a:rPr lang="en-US" sz="3600" dirty="0" smtClean="0">
                <a:latin typeface="Calibri"/>
              </a:rPr>
              <a:t>w</a:t>
            </a:r>
            <a:r>
              <a:rPr lang="bg-BG" sz="3600" dirty="0" smtClean="0">
                <a:latin typeface="Calibri"/>
              </a:rPr>
              <a:t>ells </a:t>
            </a:r>
            <a:r>
              <a:rPr lang="bg-BG" sz="3600" dirty="0">
                <a:latin typeface="Calibri"/>
              </a:rPr>
              <a:t>are used. </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0" y="0"/>
            <a:ext cx="5029200" cy="6858000"/>
          </a:xfrm>
          <a:prstGeom prst="rect">
            <a:avLst/>
          </a:prstGeom>
          <a:noFill/>
        </p:spPr>
      </p:pic>
      <p:sp>
        <p:nvSpPr>
          <p:cNvPr id="3" name="TextBox 2"/>
          <p:cNvSpPr txBox="1"/>
          <p:nvPr/>
        </p:nvSpPr>
        <p:spPr>
          <a:xfrm>
            <a:off x="5638800" y="304800"/>
            <a:ext cx="838200" cy="5016758"/>
          </a:xfrm>
          <a:prstGeom prst="rect">
            <a:avLst/>
          </a:prstGeom>
          <a:noFill/>
        </p:spPr>
        <p:txBody>
          <a:bodyPr wrap="square"/>
          <a:lstStyle>
            <a:lvl1pPr lvl="0" rtl="0">
              <a:defRPr/>
            </a:lvl1pPr>
          </a:lstStyle>
          <a:p>
            <a:pPr lvl="0" rtl="0"/>
            <a:r>
              <a:rPr sz="4000" b="1">
                <a:solidFill>
                  <a:schemeClr val="accent6">
                    <a:lumMod val="40000"/>
                    <a:lumOff val="60000"/>
                  </a:schemeClr>
                </a:solidFill>
                <a:effectLst>
                  <a:outerShdw blurRad="38100" dist="38100" dir="2700000" algn="tl">
                    <a:srgbClr val="000000">
                      <a:alpha val="43137"/>
                    </a:srgbClr>
                  </a:outerShdw>
                </a:effectLst>
              </a:rPr>
              <a:t>E</a:t>
            </a:r>
          </a:p>
          <a:p>
            <a:pPr lvl="0" rtl="0"/>
            <a:r>
              <a:rPr sz="4000" b="1">
                <a:solidFill>
                  <a:schemeClr val="accent6">
                    <a:lumMod val="40000"/>
                    <a:lumOff val="60000"/>
                  </a:schemeClr>
                </a:solidFill>
                <a:effectLst>
                  <a:outerShdw blurRad="38100" dist="38100" dir="2700000" algn="tl">
                    <a:srgbClr val="000000">
                      <a:alpha val="43137"/>
                    </a:srgbClr>
                  </a:outerShdw>
                </a:effectLst>
              </a:rPr>
              <a:t>U </a:t>
            </a:r>
            <a:r>
              <a:rPr sz="4000" b="1">
                <a:solidFill>
                  <a:srgbClr val="D0FFFF"/>
                </a:solidFill>
                <a:effectLst>
                  <a:outerShdw blurRad="38100" dist="38100" dir="2700000" algn="tl">
                    <a:srgbClr val="000000">
                      <a:alpha val="43137"/>
                    </a:srgbClr>
                  </a:outerShdw>
                </a:effectLst>
              </a:rPr>
              <a:t>RO</a:t>
            </a:r>
            <a:r>
              <a:rPr sz="4000" b="1">
                <a:solidFill>
                  <a:schemeClr val="accent6">
                    <a:lumMod val="40000"/>
                    <a:lumOff val="60000"/>
                  </a:schemeClr>
                </a:solidFill>
                <a:effectLst>
                  <a:outerShdw blurRad="38100" dist="38100" dir="2700000" algn="tl">
                    <a:srgbClr val="000000">
                      <a:alpha val="43137"/>
                    </a:srgbClr>
                  </a:outerShdw>
                </a:effectLst>
              </a:rPr>
              <a:t> P</a:t>
            </a:r>
          </a:p>
          <a:p>
            <a:pPr lvl="0" rtl="0"/>
            <a:r>
              <a:rPr sz="4000" b="1">
                <a:solidFill>
                  <a:schemeClr val="accent6">
                    <a:lumMod val="40000"/>
                    <a:lumOff val="60000"/>
                  </a:schemeClr>
                </a:solidFill>
                <a:effectLst>
                  <a:outerShdw blurRad="38100" dist="38100" dir="2700000" algn="tl">
                    <a:srgbClr val="000000">
                      <a:alpha val="43137"/>
                    </a:srgbClr>
                  </a:outerShdw>
                </a:effectLst>
              </a:rPr>
              <a:t>E</a:t>
            </a:r>
          </a:p>
          <a:p>
            <a:pPr lvl="0" rtl="0"/>
            <a:r>
              <a:rPr sz="4000" b="1">
                <a:solidFill>
                  <a:schemeClr val="accent6">
                    <a:lumMod val="40000"/>
                    <a:lumOff val="60000"/>
                  </a:schemeClr>
                </a:solidFill>
                <a:effectLst>
                  <a:outerShdw blurRad="38100" dist="38100" dir="2700000" algn="tl">
                    <a:srgbClr val="000000">
                      <a:alpha val="43137"/>
                    </a:srgbClr>
                  </a:outerShdw>
                </a:effectLst>
              </a:rPr>
              <a:t>AN </a:t>
            </a:r>
          </a:p>
        </p:txBody>
      </p:sp>
      <p:sp>
        <p:nvSpPr>
          <p:cNvPr id="4" name="TextBox 3"/>
          <p:cNvSpPr txBox="1"/>
          <p:nvPr/>
        </p:nvSpPr>
        <p:spPr>
          <a:xfrm>
            <a:off x="6705600" y="2590800"/>
            <a:ext cx="533400" cy="3785652"/>
          </a:xfrm>
          <a:prstGeom prst="rect">
            <a:avLst/>
          </a:prstGeom>
          <a:noFill/>
        </p:spPr>
        <p:txBody>
          <a:bodyPr wrap="square"/>
          <a:lstStyle>
            <a:lvl1pPr lvl="0" rtl="0">
              <a:defRPr/>
            </a:lvl1pPr>
          </a:lstStyle>
          <a:p>
            <a:pPr lvl="0" rtl="0"/>
            <a:r>
              <a:rPr sz="4000" b="1">
                <a:solidFill>
                  <a:srgbClr val="D0FFFF"/>
                </a:solidFill>
                <a:effectLst>
                  <a:outerShdw blurRad="38100" dist="38100" dir="2700000" algn="tl">
                    <a:srgbClr val="000000">
                      <a:alpha val="43137"/>
                    </a:srgbClr>
                  </a:outerShdw>
                </a:effectLst>
              </a:rPr>
              <a:t>CLOSET</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1795463"/>
            <a:ext cx="8229600" cy="1146175"/>
          </a:xfrm>
          <a:prstGeom prst="rect">
            <a:avLst/>
          </a:prstGeom>
          <a:noFill/>
          <a:ln>
            <a:noFill/>
          </a:ln>
        </p:spPr>
        <p:txBody>
          <a:bodyPr anchor="ctr">
            <a:normAutofit fontScale="90000"/>
          </a:bodyPr>
          <a:lstStyle>
            <a:lvl1pPr lvl="0" rtl="0">
              <a:defRPr/>
            </a:lvl1pPr>
          </a:lstStyle>
          <a:p>
            <a:pPr lvl="0" rtl="0"/>
            <a:r>
              <a:rPr lang="bg-BG" b="1">
                <a:latin typeface="Calibri"/>
              </a:rPr>
              <a:t>EUROPEAN CLOSET </a:t>
            </a:r>
            <a:r>
              <a:t/>
            </a:r>
            <a:br/>
            <a:endParaRPr/>
          </a:p>
        </p:txBody>
      </p:sp>
      <p:sp>
        <p:nvSpPr>
          <p:cNvPr id="3" name="Text Placeholder 2"/>
          <p:cNvSpPr txBox="1">
            <a:spLocks noGrp="1"/>
          </p:cNvSpPr>
          <p:nvPr>
            <p:ph type="body"/>
          </p:nvPr>
        </p:nvSpPr>
        <p:spPr>
          <a:xfrm>
            <a:off x="457200" y="381000"/>
            <a:ext cx="8520112" cy="6019800"/>
          </a:xfrm>
          <a:prstGeom prst="rect">
            <a:avLst/>
          </a:prstGeom>
          <a:noFill/>
          <a:ln>
            <a:noFill/>
          </a:ln>
        </p:spPr>
        <p:txBody>
          <a:bodyPr>
            <a:normAutofit fontScale="92000"/>
          </a:bodyPr>
          <a:lstStyle>
            <a:lvl1pPr lvl="0" rtl="0">
              <a:defRPr/>
            </a:lvl1pPr>
          </a:lstStyle>
          <a:p>
            <a:pPr marL="0" lvl="0" indent="0" rtl="0">
              <a:buNone/>
            </a:pPr>
            <a:r>
              <a:rPr lang="bg-BG" sz="3900">
                <a:latin typeface="Calibri"/>
              </a:rPr>
              <a:t>      </a:t>
            </a:r>
            <a:r>
              <a:rPr sz="3900">
                <a:latin typeface="Calibri"/>
              </a:rPr>
              <a:t> </a:t>
            </a:r>
            <a:r>
              <a:rPr lang="bg-BG" sz="3500">
                <a:latin typeface="Calibri"/>
              </a:rPr>
              <a:t>An ideal water closet  (western type) has the   following properties. </a:t>
            </a:r>
          </a:p>
          <a:p>
            <a:pPr marL="336550" lvl="0" indent="-514350" rtl="0">
              <a:buFont typeface="Consolas"/>
              <a:buAutoNum type="arabicPeriod"/>
            </a:pPr>
            <a:r>
              <a:rPr lang="bg-BG" sz="3500">
                <a:latin typeface="Calibri"/>
              </a:rPr>
              <a:t>  water seal area should not be more than 7.5cm.</a:t>
            </a:r>
          </a:p>
          <a:p>
            <a:pPr marL="336550" lvl="0" indent="-514350" rtl="0">
              <a:buFont typeface="Consolas"/>
              <a:buAutoNum type="arabicPeriod"/>
            </a:pPr>
            <a:r>
              <a:rPr lang="bg-BG" sz="3500">
                <a:latin typeface="Calibri"/>
              </a:rPr>
              <a:t> </a:t>
            </a:r>
            <a:r>
              <a:rPr sz="3500">
                <a:latin typeface="Calibri"/>
              </a:rPr>
              <a:t> </a:t>
            </a:r>
            <a:r>
              <a:rPr lang="bg-BG" sz="3500">
                <a:latin typeface="Calibri"/>
              </a:rPr>
              <a:t>There should not be any Sharp corners in the  trap design. </a:t>
            </a:r>
          </a:p>
          <a:p>
            <a:pPr marL="336550" lvl="0" indent="-514350" rtl="0">
              <a:buFont typeface="Consolas"/>
              <a:buAutoNum type="arabicPeriod"/>
            </a:pPr>
            <a:r>
              <a:rPr lang="bg-BG" sz="3500">
                <a:latin typeface="Calibri"/>
              </a:rPr>
              <a:t> </a:t>
            </a:r>
            <a:r>
              <a:rPr sz="3500">
                <a:latin typeface="Calibri"/>
              </a:rPr>
              <a:t> </a:t>
            </a:r>
            <a:r>
              <a:rPr lang="bg-BG" sz="3500">
                <a:latin typeface="Calibri"/>
              </a:rPr>
              <a:t>The volume of water in trap should be as little as possible preferably not exceeding 1.5 litres.</a:t>
            </a:r>
          </a:p>
          <a:p>
            <a:pPr marL="336550" lvl="0" indent="-514350" rtl="0">
              <a:buFont typeface="Consolas"/>
              <a:buAutoNum type="arabicPeriod"/>
            </a:pPr>
            <a:r>
              <a:rPr lang="bg-BG" sz="3500">
                <a:latin typeface="Calibri"/>
              </a:rPr>
              <a:t> The interior of the bowel should be vertical atleast 50-70 mm just above the surface of the water seal.</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0203" y="95592"/>
            <a:ext cx="8229601" cy="7682954"/>
          </a:xfrm>
          <a:prstGeom prst="rect">
            <a:avLst/>
          </a:prstGeom>
          <a:noFill/>
          <a:ln>
            <a:noFill/>
          </a:ln>
        </p:spPr>
        <p:txBody>
          <a:bodyPr/>
          <a:lstStyle>
            <a:lvl1pPr lvl="0" rtl="0">
              <a:defRPr/>
            </a:lvl1pPr>
          </a:lstStyle>
          <a:p>
            <a:pPr lvl="0" rtl="0">
              <a:buFont typeface="Arial"/>
              <a:buChar char="•"/>
            </a:pPr>
            <a:r>
              <a:rPr lang="bg-BG" sz="3600">
                <a:latin typeface="Calibri"/>
              </a:rPr>
              <a:t>The water seal closets are provided with a flushing rim. Human excreta is directly received into the water in the closet without soiling the sides.The flushing removes all traces of excreta from the sides and keeps the closets clean. </a:t>
            </a:r>
          </a:p>
          <a:p>
            <a:pPr lvl="0" rtl="0">
              <a:buFont typeface="Arial"/>
              <a:buChar char="•"/>
            </a:pPr>
            <a:r>
              <a:rPr lang="bg-BG" sz="3600">
                <a:latin typeface="Calibri"/>
              </a:rPr>
              <a:t>The closet is connected to the flushing rim by a pipe 2.5 to 3.75 cm in diameter.  The flushing rim normally holds 15 litres of water and work by syphonic action.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457200"/>
            <a:ext cx="8229600" cy="1631950"/>
          </a:xfrm>
          <a:prstGeom prst="rect">
            <a:avLst/>
          </a:prstGeom>
          <a:noFill/>
          <a:ln>
            <a:noFill/>
          </a:ln>
        </p:spPr>
        <p:txBody>
          <a:bodyPr anchor="ctr"/>
          <a:lstStyle>
            <a:lvl1pPr lvl="0" rtl="0">
              <a:defRPr/>
            </a:lvl1pPr>
          </a:lstStyle>
          <a:p>
            <a:pPr lvl="0" rtl="0"/>
            <a:r>
              <a:rPr b="1" i="1" dirty="0"/>
              <a:t>          </a:t>
            </a:r>
            <a:r>
              <a:rPr lang="bg-BG" b="1" dirty="0">
                <a:effectLst>
                  <a:outerShdw blurRad="38100" dist="38100" dir="2700000" algn="tl">
                    <a:srgbClr val="000000">
                      <a:alpha val="43137"/>
                    </a:srgbClr>
                  </a:outerShdw>
                </a:effectLst>
              </a:rPr>
              <a:t>DEODORANTS </a:t>
            </a:r>
            <a:r>
              <a:rPr dirty="0"/>
              <a:t/>
            </a:r>
            <a:br>
              <a:rPr dirty="0"/>
            </a:br>
            <a:endParaRPr dirty="0"/>
          </a:p>
        </p:txBody>
      </p:sp>
      <p:sp>
        <p:nvSpPr>
          <p:cNvPr id="3" name="Text Placeholder 2"/>
          <p:cNvSpPr txBox="1">
            <a:spLocks noGrp="1"/>
          </p:cNvSpPr>
          <p:nvPr>
            <p:ph type="body"/>
          </p:nvPr>
        </p:nvSpPr>
        <p:spPr>
          <a:xfrm>
            <a:off x="990601" y="2057400"/>
            <a:ext cx="7010400" cy="3200400"/>
          </a:xfrm>
          <a:prstGeom prst="rect">
            <a:avLst/>
          </a:prstGeom>
          <a:noFill/>
          <a:ln>
            <a:noFill/>
          </a:ln>
        </p:spPr>
        <p:txBody>
          <a:bodyPr/>
          <a:lstStyle>
            <a:lvl1pPr lvl="0" rtl="0">
              <a:defRPr/>
            </a:lvl1pPr>
          </a:lstStyle>
          <a:p>
            <a:pPr lvl="0" rtl="0">
              <a:buNone/>
            </a:pPr>
            <a:r>
              <a:rPr lang="bg-BG" dirty="0">
                <a:latin typeface="Calibri"/>
              </a:rPr>
              <a:t>      </a:t>
            </a:r>
          </a:p>
          <a:p>
            <a:pPr lvl="0" rtl="0">
              <a:buNone/>
            </a:pPr>
            <a:r>
              <a:rPr lang="bg-BG" dirty="0"/>
              <a:t>              </a:t>
            </a:r>
            <a:r>
              <a:rPr dirty="0"/>
              <a:t>         </a:t>
            </a:r>
            <a:r>
              <a:rPr lang="bg-BG" sz="3600" dirty="0" smtClean="0"/>
              <a:t>It</a:t>
            </a:r>
            <a:r>
              <a:rPr lang="en-US" sz="3600" dirty="0" smtClean="0"/>
              <a:t> </a:t>
            </a:r>
            <a:r>
              <a:rPr lang="en-US" sz="3600" dirty="0" err="1" smtClean="0"/>
              <a:t>i</a:t>
            </a:r>
            <a:r>
              <a:rPr lang="bg-BG" sz="3600" dirty="0" smtClean="0"/>
              <a:t>s </a:t>
            </a:r>
            <a:r>
              <a:rPr lang="bg-BG" sz="3600" dirty="0"/>
              <a:t>a substance which suppresses </a:t>
            </a:r>
            <a:r>
              <a:rPr lang="bg-BG" sz="3600" dirty="0" smtClean="0"/>
              <a:t>or</a:t>
            </a:r>
            <a:r>
              <a:rPr lang="en-US" sz="3600" dirty="0" smtClean="0"/>
              <a:t> </a:t>
            </a:r>
            <a:r>
              <a:rPr lang="bg-BG" sz="3600" dirty="0" smtClean="0"/>
              <a:t>neutralizes </a:t>
            </a:r>
            <a:r>
              <a:rPr lang="bg-BG" sz="3600" dirty="0"/>
              <a:t>bad odour.</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676400" y="381000"/>
            <a:ext cx="5334000" cy="1146175"/>
          </a:xfrm>
          <a:prstGeom prst="rect">
            <a:avLst/>
          </a:prstGeom>
          <a:noFill/>
          <a:ln>
            <a:noFill/>
          </a:ln>
        </p:spPr>
        <p:txBody>
          <a:bodyPr anchor="ctr"/>
          <a:lstStyle>
            <a:lvl1pPr lvl="0" rtl="0">
              <a:defRPr/>
            </a:lvl1pPr>
          </a:lstStyle>
          <a:p>
            <a:pPr lvl="0" rtl="0"/>
            <a:r>
              <a:rPr lang="bg-BG" b="1">
                <a:effectLst>
                  <a:outerShdw blurRad="38100" dist="38100" dir="2700000" algn="tl">
                    <a:srgbClr val="000000">
                      <a:alpha val="43137"/>
                    </a:srgbClr>
                  </a:outerShdw>
                </a:effectLst>
              </a:rPr>
              <a:t>WATER SEAL LATRINE </a:t>
            </a:r>
            <a:r>
              <a:t/>
            </a:r>
            <a:br/>
            <a:endParaRPr/>
          </a:p>
        </p:txBody>
      </p:sp>
      <p:sp>
        <p:nvSpPr>
          <p:cNvPr id="3" name="Text Placeholder 2"/>
          <p:cNvSpPr txBox="1">
            <a:spLocks noGrp="1"/>
          </p:cNvSpPr>
          <p:nvPr>
            <p:ph type="body"/>
          </p:nvPr>
        </p:nvSpPr>
        <p:spPr>
          <a:xfrm>
            <a:off x="457200" y="1143000"/>
            <a:ext cx="8305800" cy="5410199"/>
          </a:xfrm>
          <a:prstGeom prst="rect">
            <a:avLst/>
          </a:prstGeom>
          <a:noFill/>
          <a:ln>
            <a:noFill/>
          </a:ln>
        </p:spPr>
        <p:txBody>
          <a:bodyPr>
            <a:normAutofit fontScale="92000" lnSpcReduction="10000"/>
          </a:bodyPr>
          <a:lstStyle>
            <a:lvl1pPr lvl="0" rtl="0">
              <a:defRPr/>
            </a:lvl1pPr>
          </a:lstStyle>
          <a:p>
            <a:pPr marL="0" lvl="0" indent="0" rtl="0">
              <a:buNone/>
            </a:pPr>
            <a:r>
              <a:rPr lang="bg-BG">
                <a:latin typeface="Calibri"/>
              </a:rPr>
              <a:t>       </a:t>
            </a:r>
            <a:r>
              <a:rPr>
                <a:latin typeface="Calibri"/>
              </a:rPr>
              <a:t>      </a:t>
            </a:r>
            <a:r>
              <a:rPr lang="bg-BG" sz="3900">
                <a:latin typeface="Calibri"/>
              </a:rPr>
              <a:t>In this type squatting plate is fitted with a water seal.  The water seal performs two important features : </a:t>
            </a:r>
          </a:p>
          <a:p>
            <a:pPr marL="0" lvl="0" indent="0" rtl="0">
              <a:buNone/>
            </a:pPr>
            <a:r>
              <a:rPr lang="bg-BG" sz="3900">
                <a:latin typeface="Calibri"/>
              </a:rPr>
              <a:t>      </a:t>
            </a:r>
            <a:r>
              <a:rPr sz="3900">
                <a:latin typeface="Calibri"/>
              </a:rPr>
              <a:t>   </a:t>
            </a:r>
            <a:r>
              <a:rPr lang="bg-BG" sz="3900">
                <a:latin typeface="Calibri"/>
              </a:rPr>
              <a:t> 1. It prevents access by files (I.e) night soil is sealed off from flies by a small depth of water contained in a bent pipe called  the trap. 2. It prevents escape of odours and foul gases and there by eliminates the nuisance from smell. once the latrine is flushes night soil is no longer visible</a:t>
            </a:r>
            <a:r>
              <a:rPr sz="3900">
                <a:latin typeface="Calibri"/>
              </a:rPr>
              <a:t>.</a:t>
            </a:r>
            <a:r>
              <a:rPr lang="bg-BG" sz="3900">
                <a:latin typeface="Calibri"/>
              </a:rPr>
              <a:t> </a:t>
            </a: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762000" y="2057400"/>
            <a:ext cx="7772400" cy="2403475"/>
          </a:xfrm>
          <a:prstGeom prst="rect">
            <a:avLst/>
          </a:prstGeom>
          <a:noFill/>
          <a:ln>
            <a:noFill/>
          </a:ln>
        </p:spPr>
        <p:txBody>
          <a:bodyPr>
            <a:normAutofit lnSpcReduction="10000"/>
          </a:bodyPr>
          <a:lstStyle>
            <a:lvl1pPr lvl="0" rtl="0">
              <a:defRPr/>
            </a:lvl1pPr>
          </a:lstStyle>
          <a:p>
            <a:pPr marL="514350" lvl="0" indent="-514350" rtl="0">
              <a:buNone/>
            </a:pPr>
            <a:r>
              <a:rPr lang="bg-BG" sz="3600">
                <a:latin typeface="Calibri"/>
              </a:rPr>
              <a:t>      </a:t>
            </a:r>
            <a:r>
              <a:rPr sz="3600">
                <a:latin typeface="Calibri"/>
              </a:rPr>
              <a:t>W</a:t>
            </a:r>
            <a:r>
              <a:rPr lang="bg-BG" sz="3600">
                <a:latin typeface="Calibri"/>
              </a:rPr>
              <a:t>ater sea</a:t>
            </a:r>
            <a:r>
              <a:rPr sz="3600">
                <a:latin typeface="Calibri"/>
              </a:rPr>
              <a:t>l</a:t>
            </a:r>
            <a:r>
              <a:rPr lang="bg-BG" sz="3600">
                <a:latin typeface="Calibri"/>
              </a:rPr>
              <a:t> latrine is  2 types</a:t>
            </a:r>
            <a:r>
              <a:rPr sz="3600">
                <a:latin typeface="Calibri"/>
              </a:rPr>
              <a:t>: </a:t>
            </a:r>
          </a:p>
          <a:p>
            <a:pPr marL="514350" lvl="0" indent="-514350" rtl="0">
              <a:buNone/>
            </a:pPr>
            <a:r>
              <a:rPr lang="bg-BG" sz="3600">
                <a:latin typeface="Calibri"/>
              </a:rPr>
              <a:t> </a:t>
            </a:r>
          </a:p>
          <a:p>
            <a:pPr marL="565150" lvl="0" indent="-742950" rtl="0">
              <a:buFont typeface="Consolas"/>
              <a:buAutoNum type="arabicPeriod"/>
            </a:pPr>
            <a:r>
              <a:rPr lang="bg-BG" sz="3600">
                <a:latin typeface="Calibri"/>
              </a:rPr>
              <a:t>  Indirect water seal latrine </a:t>
            </a:r>
          </a:p>
          <a:p>
            <a:pPr marL="565150" lvl="0" indent="-742950" rtl="0">
              <a:buFont typeface="Consolas"/>
              <a:buAutoNum type="arabicPeriod"/>
            </a:pPr>
            <a:r>
              <a:rPr lang="bg-BG" sz="3600">
                <a:latin typeface="Calibri"/>
              </a:rPr>
              <a:t>  Direct water Seal latrine </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553200" y="304800"/>
            <a:ext cx="914400" cy="6019800"/>
          </a:xfrm>
          <a:prstGeom prst="rect">
            <a:avLst/>
          </a:prstGeom>
          <a:noFill/>
          <a:ln>
            <a:noFill/>
          </a:ln>
        </p:spPr>
        <p:txBody>
          <a:bodyPr/>
          <a:lstStyle>
            <a:lvl1pPr lvl="0" rtl="0">
              <a:defRPr/>
            </a:lvl1pPr>
          </a:lstStyle>
          <a:p>
            <a:pPr lvl="0" rtl="0"/>
            <a:r>
              <a:rPr lang="bg-BG" sz="4000" b="1">
                <a:solidFill>
                  <a:srgbClr val="D0FFFF"/>
                </a:solidFill>
                <a:effectLst>
                  <a:outerShdw blurRad="38100" dist="38100" dir="2700000" algn="tl">
                    <a:srgbClr val="000000">
                      <a:alpha val="43137"/>
                    </a:srgbClr>
                  </a:outerShdw>
                </a:effectLst>
              </a:rPr>
              <a:t>B</a:t>
            </a:r>
          </a:p>
          <a:p>
            <a:pPr lvl="0" rtl="0"/>
            <a:r>
              <a:rPr lang="bg-BG" sz="4000" b="1">
                <a:solidFill>
                  <a:srgbClr val="D0FFFF"/>
                </a:solidFill>
                <a:effectLst>
                  <a:outerShdw blurRad="38100" dist="38100" dir="2700000" algn="tl">
                    <a:srgbClr val="000000">
                      <a:alpha val="43137"/>
                    </a:srgbClr>
                  </a:outerShdw>
                </a:effectLst>
              </a:rPr>
              <a:t>O</a:t>
            </a:r>
          </a:p>
          <a:p>
            <a:pPr lvl="0" rtl="0"/>
            <a:r>
              <a:rPr lang="bg-BG" sz="4000" b="1">
                <a:solidFill>
                  <a:srgbClr val="D0FFFF"/>
                </a:solidFill>
                <a:effectLst>
                  <a:outerShdw blurRad="38100" dist="38100" dir="2700000" algn="tl">
                    <a:srgbClr val="000000">
                      <a:alpha val="43137"/>
                    </a:srgbClr>
                  </a:outerShdw>
                </a:effectLst>
              </a:rPr>
              <a:t>R</a:t>
            </a:r>
          </a:p>
          <a:p>
            <a:pPr lvl="0" rtl="0"/>
            <a:r>
              <a:rPr lang="bg-BG" sz="4000" b="1">
                <a:solidFill>
                  <a:srgbClr val="D0FFFF"/>
                </a:solidFill>
                <a:effectLst>
                  <a:outerShdw blurRad="38100" dist="38100" dir="2700000" algn="tl">
                    <a:srgbClr val="000000">
                      <a:alpha val="43137"/>
                    </a:srgbClr>
                  </a:outerShdw>
                </a:effectLst>
              </a:rPr>
              <a:t>E</a:t>
            </a:r>
          </a:p>
          <a:p>
            <a:pPr lvl="0" rtl="0"/>
            <a:endParaRPr/>
          </a:p>
          <a:p>
            <a:pPr lvl="0" rtl="0"/>
            <a:r>
              <a:rPr lang="bg-BG" sz="4000" b="1">
                <a:solidFill>
                  <a:srgbClr val="D0FFFF"/>
                </a:solidFill>
                <a:effectLst>
                  <a:outerShdw blurRad="38100" dist="38100" dir="2700000" algn="tl">
                    <a:srgbClr val="000000">
                      <a:alpha val="43137"/>
                    </a:srgbClr>
                  </a:outerShdw>
                </a:effectLst>
              </a:rPr>
              <a:t>H</a:t>
            </a:r>
          </a:p>
          <a:p>
            <a:pPr lvl="0" rtl="0"/>
            <a:r>
              <a:rPr lang="bg-BG" sz="4000" b="1">
                <a:solidFill>
                  <a:srgbClr val="D0FFFF"/>
                </a:solidFill>
                <a:effectLst>
                  <a:outerShdw blurRad="38100" dist="38100" dir="2700000" algn="tl">
                    <a:srgbClr val="000000">
                      <a:alpha val="43137"/>
                    </a:srgbClr>
                  </a:outerShdw>
                </a:effectLst>
              </a:rPr>
              <a:t>O</a:t>
            </a:r>
          </a:p>
          <a:p>
            <a:pPr lvl="0" rtl="0"/>
            <a:r>
              <a:rPr lang="bg-BG" sz="4000" b="1">
                <a:solidFill>
                  <a:srgbClr val="D0FFFF"/>
                </a:solidFill>
                <a:effectLst>
                  <a:outerShdw blurRad="38100" dist="38100" dir="2700000" algn="tl">
                    <a:srgbClr val="000000">
                      <a:alpha val="43137"/>
                    </a:srgbClr>
                  </a:outerShdw>
                </a:effectLst>
              </a:rPr>
              <a:t>L</a:t>
            </a:r>
          </a:p>
          <a:p>
            <a:pPr lvl="0" rtl="0"/>
            <a:r>
              <a:rPr lang="bg-BG" sz="4000" b="1">
                <a:solidFill>
                  <a:srgbClr val="D0FFFF"/>
                </a:solidFill>
                <a:effectLst>
                  <a:outerShdw blurRad="38100" dist="38100" dir="2700000" algn="tl">
                    <a:srgbClr val="000000">
                      <a:alpha val="43137"/>
                    </a:srgbClr>
                  </a:outerShdw>
                </a:effectLst>
              </a:rPr>
              <a:t>E</a:t>
            </a:r>
            <a:r>
              <a:rPr lang="bg-BG" sz="4000" b="1">
                <a:solidFill>
                  <a:schemeClr val="accent6">
                    <a:lumMod val="60000"/>
                    <a:lumOff val="40000"/>
                  </a:schemeClr>
                </a:solidFill>
                <a:effectLst>
                  <a:outerShdw blurRad="38100" dist="38100" dir="2700000" algn="tl">
                    <a:srgbClr val="000000">
                      <a:alpha val="43137"/>
                    </a:srgbClr>
                  </a:outerShdw>
                </a:effectLst>
              </a:rPr>
              <a:t>  </a:t>
            </a:r>
          </a:p>
        </p:txBody>
      </p:sp>
      <p:pic>
        <p:nvPicPr>
          <p:cNvPr id="3" name="Picture 2"/>
          <p:cNvPicPr/>
          <p:nvPr/>
        </p:nvPicPr>
        <p:blipFill>
          <a:blip r:embed="rId3"/>
          <a:srcRect/>
          <a:stretch>
            <a:fillRect/>
          </a:stretch>
        </p:blipFill>
        <p:spPr>
          <a:xfrm>
            <a:off x="0" y="0"/>
            <a:ext cx="6248400" cy="6858000"/>
          </a:xfrm>
          <a:prstGeom prst="rect">
            <a:avLst/>
          </a:prstGeom>
          <a:noFill/>
        </p:spPr>
      </p:pic>
      <p:sp>
        <p:nvSpPr>
          <p:cNvPr id="4" name="TextBox 3"/>
          <p:cNvSpPr txBox="1"/>
          <p:nvPr/>
        </p:nvSpPr>
        <p:spPr>
          <a:xfrm>
            <a:off x="7590394" y="1659839"/>
            <a:ext cx="381000" cy="4401205"/>
          </a:xfrm>
          <a:prstGeom prst="rect">
            <a:avLst/>
          </a:prstGeom>
          <a:noFill/>
        </p:spPr>
        <p:txBody>
          <a:bodyPr wrap="square"/>
          <a:lstStyle>
            <a:lvl1pPr lvl="0" rtl="0">
              <a:defRPr/>
            </a:lvl1pPr>
          </a:lstStyle>
          <a:p>
            <a:pPr lvl="0" rtl="0"/>
            <a:r>
              <a:rPr sz="4000" b="1">
                <a:solidFill>
                  <a:srgbClr val="D0FFFF"/>
                </a:solidFill>
                <a:effectLst>
                  <a:outerShdw blurRad="38100" dist="38100" dir="2700000" algn="tl">
                    <a:srgbClr val="000000">
                      <a:alpha val="43137"/>
                    </a:srgbClr>
                  </a:outerShdw>
                </a:effectLst>
              </a:rPr>
              <a:t>LATRINE</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152400" y="609600"/>
            <a:ext cx="8763000" cy="5943600"/>
          </a:xfrm>
          <a:prstGeom prst="rect">
            <a:avLst/>
          </a:prstGeom>
          <a:noFill/>
          <a:ln>
            <a:noFill/>
          </a:ln>
        </p:spPr>
        <p:txBody>
          <a:bodyPr>
            <a:normAutofit fontScale="85000" lnSpcReduction="10000"/>
          </a:bodyPr>
          <a:lstStyle>
            <a:lvl1pPr lvl="0" rtl="0">
              <a:defRPr/>
            </a:lvl1pPr>
          </a:lstStyle>
          <a:p>
            <a:pPr marL="0" lvl="0" indent="0" rtl="0">
              <a:buNone/>
            </a:pPr>
            <a:r>
              <a:rPr lang="bg-BG" dirty="0">
                <a:latin typeface="Calibri"/>
              </a:rPr>
              <a:t>  </a:t>
            </a:r>
            <a:r>
              <a:rPr dirty="0">
                <a:latin typeface="Calibri"/>
              </a:rPr>
              <a:t>              </a:t>
            </a:r>
            <a:r>
              <a:rPr lang="bg-BG" sz="3900" dirty="0" smtClean="0">
                <a:latin typeface="Calibri"/>
              </a:rPr>
              <a:t>It</a:t>
            </a:r>
            <a:r>
              <a:rPr lang="en-US" sz="3900" dirty="0" smtClean="0">
                <a:latin typeface="Calibri"/>
              </a:rPr>
              <a:t> </a:t>
            </a:r>
            <a:r>
              <a:rPr lang="en-US" sz="3900" dirty="0" err="1" smtClean="0">
                <a:latin typeface="Calibri"/>
              </a:rPr>
              <a:t>i</a:t>
            </a:r>
            <a:r>
              <a:rPr lang="bg-BG" sz="3900" dirty="0" smtClean="0">
                <a:latin typeface="Calibri"/>
              </a:rPr>
              <a:t>s </a:t>
            </a:r>
            <a:r>
              <a:rPr lang="bg-BG" sz="3900" dirty="0">
                <a:latin typeface="Calibri"/>
              </a:rPr>
              <a:t>a type of the non- service type of latrine. The latrine consists of a  circular hole 30-40 cms in diameters dug vertically in to the ground to a depth of 4-8 meters (13-26 ) feets.</a:t>
            </a:r>
          </a:p>
          <a:p>
            <a:pPr marL="0" lvl="0" indent="0" rtl="0">
              <a:buNone/>
            </a:pPr>
            <a:r>
              <a:rPr lang="bg-BG" sz="3900" dirty="0">
                <a:latin typeface="Calibri"/>
              </a:rPr>
              <a:t>   </a:t>
            </a:r>
          </a:p>
          <a:p>
            <a:pPr marL="0" lvl="0" indent="0" rtl="0">
              <a:buNone/>
            </a:pPr>
            <a:r>
              <a:rPr sz="3900" dirty="0">
                <a:latin typeface="Calibri"/>
              </a:rPr>
              <a:t>           </a:t>
            </a:r>
            <a:r>
              <a:rPr lang="bg-BG" sz="3900" dirty="0">
                <a:latin typeface="Calibri"/>
              </a:rPr>
              <a:t>A special equipment known as </a:t>
            </a:r>
            <a:r>
              <a:rPr lang="bg-BG" sz="3900" b="1" i="1" dirty="0">
                <a:latin typeface="Calibri"/>
              </a:rPr>
              <a:t>auger</a:t>
            </a:r>
            <a:r>
              <a:rPr lang="bg-BG" sz="3900" dirty="0">
                <a:latin typeface="Calibri"/>
              </a:rPr>
              <a:t>  is required to dig a bore hole.  In loose and sandy soils the hole is lined with  bamboo matting or earthen - ware rings to prevent caving in of the soil. A concrete squatting plate with a cental opening and foot rest is placed over the hole. </a:t>
            </a:r>
          </a:p>
          <a:p>
            <a:pPr lvl="0" rtl="0">
              <a:buNone/>
            </a:pPr>
            <a:r>
              <a:rPr lang="bg-BG" sz="3900" dirty="0"/>
              <a:t>     </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124791" y="665250"/>
            <a:ext cx="609600" cy="5791200"/>
          </a:xfrm>
          <a:prstGeom prst="rect">
            <a:avLst/>
          </a:prstGeom>
          <a:noFill/>
          <a:ln>
            <a:noFill/>
          </a:ln>
        </p:spPr>
        <p:txBody>
          <a:bodyPr/>
          <a:lstStyle>
            <a:lvl1pPr lvl="0" rtl="0">
              <a:defRPr/>
            </a:lvl1pPr>
          </a:lstStyle>
          <a:p>
            <a:pPr lvl="0" rtl="0"/>
            <a:r>
              <a:rPr lang="bg-BG" sz="4000" b="1">
                <a:solidFill>
                  <a:srgbClr val="D0FFFF"/>
                </a:solidFill>
                <a:effectLst>
                  <a:outerShdw blurRad="38100" dist="38100" dir="2700000" algn="tl">
                    <a:srgbClr val="000000">
                      <a:alpha val="43137"/>
                    </a:srgbClr>
                  </a:outerShdw>
                </a:effectLst>
              </a:rPr>
              <a:t>DUG</a:t>
            </a:r>
            <a:r>
              <a:rPr lang="bg-BG" sz="4000" b="1">
                <a:solidFill>
                  <a:schemeClr val="accent6">
                    <a:lumMod val="60000"/>
                    <a:lumOff val="40000"/>
                  </a:schemeClr>
                </a:solidFill>
                <a:effectLst>
                  <a:outerShdw blurRad="38100" dist="38100" dir="2700000" algn="tl">
                    <a:srgbClr val="000000">
                      <a:alpha val="43137"/>
                    </a:srgbClr>
                  </a:outerShdw>
                </a:effectLst>
              </a:rPr>
              <a:t> </a:t>
            </a:r>
          </a:p>
          <a:p>
            <a:pPr lvl="0" rtl="0"/>
            <a:r>
              <a:rPr lang="bg-BG" sz="4000" b="1">
                <a:solidFill>
                  <a:srgbClr val="D0FFFF"/>
                </a:solidFill>
                <a:effectLst>
                  <a:outerShdw blurRad="38100" dist="38100" dir="2700000" algn="tl">
                    <a:srgbClr val="000000">
                      <a:alpha val="43137"/>
                    </a:srgbClr>
                  </a:outerShdw>
                </a:effectLst>
              </a:rPr>
              <a:t>WELL</a:t>
            </a:r>
          </a:p>
        </p:txBody>
      </p:sp>
      <p:pic>
        <p:nvPicPr>
          <p:cNvPr id="3" name="Picture 2"/>
          <p:cNvPicPr/>
          <p:nvPr/>
        </p:nvPicPr>
        <p:blipFill>
          <a:blip r:embed="rId3"/>
          <a:srcRect/>
          <a:stretch>
            <a:fillRect/>
          </a:stretch>
        </p:blipFill>
        <p:spPr>
          <a:xfrm>
            <a:off x="0" y="0"/>
            <a:ext cx="4572000" cy="6858000"/>
          </a:xfrm>
          <a:prstGeom prst="rect">
            <a:avLst/>
          </a:prstGeom>
          <a:noFill/>
        </p:spPr>
      </p:pic>
      <p:sp>
        <p:nvSpPr>
          <p:cNvPr id="4" name="TextBox 3"/>
          <p:cNvSpPr txBox="1"/>
          <p:nvPr/>
        </p:nvSpPr>
        <p:spPr>
          <a:xfrm>
            <a:off x="6096000" y="2209800"/>
            <a:ext cx="457200" cy="4401205"/>
          </a:xfrm>
          <a:prstGeom prst="rect">
            <a:avLst/>
          </a:prstGeom>
          <a:noFill/>
        </p:spPr>
        <p:txBody>
          <a:bodyPr wrap="square"/>
          <a:lstStyle>
            <a:lvl1pPr lvl="0" rtl="0">
              <a:defRPr/>
            </a:lvl1pPr>
          </a:lstStyle>
          <a:p>
            <a:pPr lvl="0" rtl="0"/>
            <a:r>
              <a:rPr sz="4000" b="1">
                <a:solidFill>
                  <a:srgbClr val="D0FFFF"/>
                </a:solidFill>
                <a:effectLst>
                  <a:outerShdw blurRad="38100" dist="38100" dir="2700000" algn="tl">
                    <a:srgbClr val="000000">
                      <a:alpha val="43137"/>
                    </a:srgbClr>
                  </a:outerShdw>
                </a:effectLst>
              </a:rPr>
              <a:t>LATRINE</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457200"/>
            <a:ext cx="8382000" cy="6172200"/>
          </a:xfrm>
          <a:prstGeom prst="rect">
            <a:avLst/>
          </a:prstGeom>
          <a:noFill/>
          <a:ln>
            <a:noFill/>
          </a:ln>
        </p:spPr>
        <p:txBody>
          <a:bodyPr>
            <a:normAutofit fontScale="92000" lnSpcReduction="10000"/>
          </a:bodyPr>
          <a:lstStyle>
            <a:lvl1pPr lvl="0" rtl="0">
              <a:defRPr/>
            </a:lvl1pPr>
          </a:lstStyle>
          <a:p>
            <a:pPr marL="457200" lvl="0" indent="-914400" rtl="0">
              <a:buNone/>
            </a:pPr>
            <a:r>
              <a:rPr lang="bg-BG" sz="3600" dirty="0">
                <a:latin typeface="Calibri"/>
              </a:rPr>
              <a:t> </a:t>
            </a:r>
            <a:r>
              <a:rPr sz="3600" dirty="0">
                <a:latin typeface="Calibri"/>
              </a:rPr>
              <a:t>                 </a:t>
            </a:r>
            <a:r>
              <a:rPr lang="bg-BG" sz="3900" dirty="0" smtClean="0">
                <a:latin typeface="Calibri"/>
              </a:rPr>
              <a:t>It</a:t>
            </a:r>
            <a:r>
              <a:rPr lang="en-US" sz="3900" dirty="0" smtClean="0">
                <a:latin typeface="Calibri"/>
              </a:rPr>
              <a:t> </a:t>
            </a:r>
            <a:r>
              <a:rPr lang="en-US" sz="3900" dirty="0" err="1" smtClean="0">
                <a:latin typeface="Calibri"/>
              </a:rPr>
              <a:t>i</a:t>
            </a:r>
            <a:r>
              <a:rPr lang="bg-BG" sz="3900" dirty="0" smtClean="0">
                <a:latin typeface="Calibri"/>
              </a:rPr>
              <a:t>s </a:t>
            </a:r>
            <a:r>
              <a:rPr lang="bg-BG" sz="3900" dirty="0">
                <a:latin typeface="Calibri"/>
              </a:rPr>
              <a:t>an improvement over the bore hole latrine.  A circular pit about 75 cms in diameter and 3 - 3.5 m  deep is dug into the ground for the reception of the night soil.</a:t>
            </a:r>
          </a:p>
          <a:p>
            <a:pPr marL="457200" lvl="0" indent="-914400" rtl="0">
              <a:buNone/>
            </a:pPr>
            <a:r>
              <a:rPr lang="bg-BG" sz="3900" dirty="0">
                <a:latin typeface="Calibri"/>
              </a:rPr>
              <a:t> </a:t>
            </a:r>
            <a:r>
              <a:rPr sz="3900" dirty="0">
                <a:latin typeface="Calibri"/>
              </a:rPr>
              <a:t>               </a:t>
            </a:r>
            <a:r>
              <a:rPr lang="bg-BG" sz="3900" dirty="0">
                <a:latin typeface="Calibri"/>
              </a:rPr>
              <a:t>The pit may be lined with pottery rings, and as many rings as necessary to prevent caving in of the soil may be used. A concrete squatting plate is placed on the top of the pit, and the latrine is enclosed with a superstructure.</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1066800"/>
            <a:ext cx="8534400" cy="4800600"/>
          </a:xfrm>
          <a:prstGeom prst="rect">
            <a:avLst/>
          </a:prstGeom>
          <a:noFill/>
          <a:ln>
            <a:noFill/>
          </a:ln>
        </p:spPr>
        <p:txBody>
          <a:bodyPr/>
          <a:lstStyle>
            <a:lvl1pPr lvl="0" rtl="0">
              <a:defRPr/>
            </a:lvl1pPr>
          </a:lstStyle>
          <a:p>
            <a:pPr marL="581025" lvl="0" indent="-514350" rtl="0">
              <a:buNone/>
            </a:pPr>
            <a:r>
              <a:rPr lang="bg-BG" sz="3600">
                <a:latin typeface="Calibri"/>
              </a:rPr>
              <a:t>     The advantages of this type of latrine are: </a:t>
            </a:r>
          </a:p>
          <a:p>
            <a:pPr marL="565150" lvl="0" indent="-742950" rtl="0">
              <a:buFont typeface="Consolas"/>
              <a:buAutoNum type="arabicPeriod"/>
            </a:pPr>
            <a:r>
              <a:rPr lang="bg-BG" sz="3600"/>
              <a:t>It is e</a:t>
            </a:r>
            <a:r>
              <a:rPr lang="bg-BG" sz="3600">
                <a:latin typeface="Calibri"/>
              </a:rPr>
              <a:t>asy to construct and no special equipment such as an  auger is needed to dig the pit. </a:t>
            </a:r>
          </a:p>
          <a:p>
            <a:pPr marL="565150" lvl="0" indent="-742950" rtl="0">
              <a:buFont typeface="Consolas"/>
              <a:buAutoNum type="arabicPeriod"/>
            </a:pPr>
            <a:r>
              <a:rPr lang="bg-BG" sz="3600">
                <a:latin typeface="Calibri"/>
              </a:rPr>
              <a:t>The pit has a longer life than the bore hole because of  greater cubic capacity. when the pit is filled up, a new pit is constructed. </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ctrTitle"/>
          </p:nvPr>
        </p:nvSpPr>
        <p:spPr>
          <a:prstGeom prst="rect">
            <a:avLst/>
          </a:prstGeom>
          <a:noFill/>
          <a:ln>
            <a:noFill/>
          </a:ln>
        </p:spPr>
        <p:txBody>
          <a:bodyPr/>
          <a:lstStyle>
            <a:lvl1pPr lvl="0" rtl="0">
              <a:defRPr/>
            </a:lvl1pPr>
          </a:lstStyle>
          <a:p>
            <a:pPr lvl="0" rtl="0"/>
            <a:r>
              <a:rPr lang="bg-BG"/>
              <a:t>WATER CARRIAGE SYSTEM </a:t>
            </a:r>
            <a:r>
              <a:t/>
            </a:r>
            <a:br/>
            <a:endParaRPr/>
          </a:p>
        </p:txBody>
      </p:sp>
      <p:sp>
        <p:nvSpPr>
          <p:cNvPr id="3" name="Subtitle 2"/>
          <p:cNvSpPr txBox="1">
            <a:spLocks noGrp="1"/>
          </p:cNvSpPr>
          <p:nvPr>
            <p:ph type="subTitle" idx="1"/>
          </p:nvPr>
        </p:nvSpPr>
        <p:spPr>
          <a:xfrm>
            <a:off x="-2857552" y="2071678"/>
            <a:ext cx="1500198" cy="842962"/>
          </a:xfrm>
          <a:prstGeom prst="rect">
            <a:avLst/>
          </a:prstGeom>
          <a:noFill/>
          <a:ln>
            <a:noFill/>
          </a:ln>
        </p:spPr>
        <p:txBody>
          <a:bodyPr/>
          <a:lstStyle>
            <a:lvl1pPr lvl="0" rtl="0">
              <a:defRPr/>
            </a:lvl1pPr>
          </a:lstStyle>
          <a:p>
            <a:pPr lvl="0" rtl="0"/>
            <a:r>
              <a:rPr lang="bg-BG"/>
              <a:t>Under ground sewer </a:t>
            </a: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457200"/>
            <a:ext cx="8686800" cy="6096000"/>
          </a:xfrm>
          <a:prstGeom prst="rect">
            <a:avLst/>
          </a:prstGeom>
          <a:noFill/>
          <a:ln>
            <a:noFill/>
          </a:ln>
        </p:spPr>
        <p:txBody>
          <a:bodyPr/>
          <a:lstStyle>
            <a:lvl1pPr lvl="0" rtl="0">
              <a:defRPr/>
            </a:lvl1pPr>
          </a:lstStyle>
          <a:p>
            <a:pPr marL="0" lvl="0" indent="0" rtl="0">
              <a:buNone/>
            </a:pPr>
            <a:r>
              <a:rPr lang="bg-BG">
                <a:latin typeface="Calibri"/>
              </a:rPr>
              <a:t>         </a:t>
            </a:r>
            <a:r>
              <a:rPr>
                <a:latin typeface="Calibri"/>
              </a:rPr>
              <a:t>  </a:t>
            </a:r>
            <a:r>
              <a:rPr lang="bg-BG" sz="3600">
                <a:latin typeface="Calibri"/>
              </a:rPr>
              <a:t>The Water  carriage system or sewerage system implies collecting and transporting of human excrete and waste water from residential, commercial and industrial areas by a network of underground pipes, called sewers to the place of ultimate disposal. </a:t>
            </a:r>
          </a:p>
          <a:p>
            <a:pPr marL="0" lvl="0" indent="0" rtl="0">
              <a:buNone/>
            </a:pPr>
            <a:r>
              <a:rPr lang="bg-BG" sz="3600">
                <a:latin typeface="Calibri"/>
              </a:rPr>
              <a:t>         There are 2 types in water carriage system :</a:t>
            </a:r>
          </a:p>
          <a:p>
            <a:pPr marL="0" lvl="0" indent="0" rtl="0">
              <a:buNone/>
            </a:pPr>
            <a:r>
              <a:rPr lang="bg-BG" sz="3600">
                <a:latin typeface="Calibri"/>
              </a:rPr>
              <a:t>         1. Combined sewer system </a:t>
            </a:r>
          </a:p>
          <a:p>
            <a:pPr marL="0" lvl="0" indent="0" rtl="0">
              <a:buNone/>
            </a:pPr>
            <a:r>
              <a:rPr lang="bg-BG" sz="3600">
                <a:latin typeface="Calibri"/>
              </a:rPr>
              <a:t>         2. Separate  sewer system </a:t>
            </a: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152400" y="457200"/>
            <a:ext cx="8763000" cy="6096000"/>
          </a:xfrm>
          <a:prstGeom prst="rect">
            <a:avLst/>
          </a:prstGeom>
          <a:noFill/>
          <a:ln>
            <a:noFill/>
          </a:ln>
        </p:spPr>
        <p:txBody>
          <a:bodyPr/>
          <a:lstStyle>
            <a:lvl1pPr lvl="0" rtl="0">
              <a:defRPr/>
            </a:lvl1pPr>
          </a:lstStyle>
          <a:p>
            <a:pPr marL="0" lvl="0" indent="0" rtl="0">
              <a:buNone/>
            </a:pPr>
            <a:r>
              <a:rPr lang="bg-BG" sz="3600"/>
              <a:t>          </a:t>
            </a:r>
            <a:r>
              <a:rPr lang="bg-BG" sz="3200"/>
              <a:t>In the combined  system, the sewers carry  both the sewage and surface water. </a:t>
            </a:r>
          </a:p>
          <a:p>
            <a:pPr marL="0" lvl="0" indent="0" rtl="0">
              <a:buNone/>
            </a:pPr>
            <a:r>
              <a:rPr lang="bg-BG" sz="3200"/>
              <a:t>          </a:t>
            </a:r>
            <a:r>
              <a:rPr sz="3200"/>
              <a:t> </a:t>
            </a:r>
            <a:r>
              <a:rPr lang="bg-BG" sz="3200"/>
              <a:t>In the separate system,  surface water is not admitted into  sewers. The separate system is considered  the system of choice today. </a:t>
            </a:r>
          </a:p>
          <a:p>
            <a:pPr marL="0" lvl="0" indent="0" rtl="0">
              <a:buNone/>
            </a:pPr>
            <a:r>
              <a:rPr lang="bg-BG" sz="3200"/>
              <a:t>         </a:t>
            </a:r>
            <a:r>
              <a:rPr sz="3200"/>
              <a:t>  </a:t>
            </a:r>
            <a:r>
              <a:rPr lang="bg-BG" sz="3200"/>
              <a:t>A water carriage system has the following parts.  </a:t>
            </a:r>
          </a:p>
          <a:p>
            <a:pPr marL="0" lvl="0" indent="0" rtl="0">
              <a:buNone/>
            </a:pPr>
            <a:r>
              <a:rPr lang="bg-BG" sz="4300"/>
              <a:t>  </a:t>
            </a:r>
            <a:r>
              <a:rPr lang="bg-BG" sz="3600" b="1" i="1">
                <a:solidFill>
                  <a:schemeClr val="accent2">
                    <a:lumMod val="40000"/>
                    <a:lumOff val="60000"/>
                  </a:schemeClr>
                </a:solidFill>
              </a:rPr>
              <a:t>1. HOUSE HOLD SANITARY FITTINGS :</a:t>
            </a:r>
          </a:p>
          <a:p>
            <a:pPr marL="0" lvl="0" indent="0" rtl="0">
              <a:buNone/>
            </a:pPr>
            <a:r>
              <a:rPr lang="bg-BG" sz="3600" b="1" i="1"/>
              <a:t>         </a:t>
            </a:r>
            <a:r>
              <a:rPr lang="bg-BG" sz="3200"/>
              <a:t>The usual house hold Sanitary fillings are watercloset, urinal and wash basin. </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685800"/>
            <a:ext cx="8229600" cy="1708150"/>
          </a:xfrm>
          <a:prstGeom prst="rect">
            <a:avLst/>
          </a:prstGeom>
          <a:noFill/>
          <a:ln>
            <a:noFill/>
          </a:ln>
        </p:spPr>
        <p:txBody>
          <a:bodyPr anchor="ctr"/>
          <a:lstStyle>
            <a:lvl1pPr lvl="0" rtl="0">
              <a:defRPr/>
            </a:lvl1pPr>
          </a:lstStyle>
          <a:p>
            <a:pPr lvl="0" rtl="0"/>
            <a:r>
              <a:rPr b="1" i="1"/>
              <a:t>           </a:t>
            </a:r>
            <a:r>
              <a:rPr lang="bg-BG" b="1">
                <a:effectLst>
                  <a:outerShdw blurRad="38100" dist="38100" dir="2700000" algn="tl">
                    <a:srgbClr val="000000">
                      <a:alpha val="43137"/>
                    </a:srgbClr>
                  </a:outerShdw>
                </a:effectLst>
              </a:rPr>
              <a:t>DETERGENTS</a:t>
            </a:r>
            <a:r>
              <a:rPr lang="bg-BG" b="1" i="1"/>
              <a:t> </a:t>
            </a:r>
            <a:r>
              <a:t/>
            </a:r>
            <a:br/>
            <a:endParaRPr/>
          </a:p>
        </p:txBody>
      </p:sp>
      <p:sp>
        <p:nvSpPr>
          <p:cNvPr id="3" name="Text Placeholder 2"/>
          <p:cNvSpPr txBox="1">
            <a:spLocks noGrp="1"/>
          </p:cNvSpPr>
          <p:nvPr>
            <p:ph type="body"/>
          </p:nvPr>
        </p:nvSpPr>
        <p:spPr>
          <a:xfrm>
            <a:off x="838200" y="2514600"/>
            <a:ext cx="7162800" cy="3121025"/>
          </a:xfrm>
          <a:prstGeom prst="rect">
            <a:avLst/>
          </a:prstGeom>
          <a:noFill/>
          <a:ln>
            <a:noFill/>
          </a:ln>
        </p:spPr>
        <p:txBody>
          <a:bodyPr/>
          <a:lstStyle>
            <a:lvl1pPr lvl="0" rtl="0">
              <a:defRPr/>
            </a:lvl1pPr>
          </a:lstStyle>
          <a:p>
            <a:pPr lvl="0" rtl="0">
              <a:buNone/>
            </a:pPr>
            <a:r>
              <a:rPr lang="bg-BG" dirty="0"/>
              <a:t>               </a:t>
            </a:r>
            <a:r>
              <a:rPr dirty="0"/>
              <a:t>          </a:t>
            </a:r>
            <a:r>
              <a:rPr lang="bg-BG" sz="3600" dirty="0"/>
              <a:t>A detergent is a surface cleaning agent. It acts by lowering the surface tension eg: soap which remove bacteria along with dirt.</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685800"/>
            <a:ext cx="8610600" cy="5443538"/>
          </a:xfrm>
          <a:prstGeom prst="rect">
            <a:avLst/>
          </a:prstGeom>
          <a:noFill/>
          <a:ln>
            <a:noFill/>
          </a:ln>
        </p:spPr>
        <p:txBody>
          <a:bodyPr/>
          <a:lstStyle>
            <a:lvl1pPr lvl="0" rtl="0">
              <a:defRPr/>
            </a:lvl1pPr>
          </a:lstStyle>
          <a:p>
            <a:pPr marL="0" lvl="0" indent="0" rtl="0">
              <a:buNone/>
            </a:pPr>
            <a:r>
              <a:rPr lang="bg-BG" sz="3600" b="1" i="1">
                <a:solidFill>
                  <a:schemeClr val="accent2">
                    <a:lumMod val="40000"/>
                    <a:lumOff val="60000"/>
                  </a:schemeClr>
                </a:solidFill>
              </a:rPr>
              <a:t>2. HOUSE DRAIN OR SEWER :</a:t>
            </a:r>
          </a:p>
          <a:p>
            <a:pPr marL="0" lvl="0" indent="0" rtl="0">
              <a:buNone/>
            </a:pPr>
            <a:r>
              <a:rPr lang="bg-BG" b="1" i="1"/>
              <a:t>            </a:t>
            </a:r>
            <a:r>
              <a:rPr b="1" i="1"/>
              <a:t>  </a:t>
            </a:r>
            <a:r>
              <a:rPr lang="bg-BG" sz="3200"/>
              <a:t>The house drain is usually 10 cm in diameter and is laid on a bed of cement concrete with sufficient gradients towards the main drain. </a:t>
            </a:r>
          </a:p>
          <a:p>
            <a:pPr marL="0" lvl="0" indent="0" rtl="0">
              <a:buNone/>
            </a:pPr>
            <a:r>
              <a:rPr lang="bg-BG" sz="3600" b="1" i="1">
                <a:solidFill>
                  <a:schemeClr val="accent2">
                    <a:lumMod val="40000"/>
                    <a:lumOff val="60000"/>
                  </a:schemeClr>
                </a:solidFill>
              </a:rPr>
              <a:t>3.PUBLIC SEWER :</a:t>
            </a:r>
          </a:p>
          <a:p>
            <a:pPr marL="0" lvl="0" indent="0" rtl="0">
              <a:buNone/>
            </a:pPr>
            <a:r>
              <a:rPr lang="bg-BG" b="1" i="1"/>
              <a:t>              </a:t>
            </a:r>
            <a:r>
              <a:rPr b="1" i="1"/>
              <a:t> </a:t>
            </a:r>
            <a:r>
              <a:rPr lang="bg-BG" sz="3200"/>
              <a:t>It is not less than 22.5 cm in diameter. They are laid on a bend of cement  concrete about 3 meters below ground level with sufficient gradients to ensure what is known as "self - cleansing" velocity. </a:t>
            </a: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685800"/>
            <a:ext cx="8534400" cy="5715000"/>
          </a:xfrm>
          <a:prstGeom prst="rect">
            <a:avLst/>
          </a:prstGeom>
          <a:noFill/>
          <a:ln>
            <a:noFill/>
          </a:ln>
        </p:spPr>
        <p:txBody>
          <a:bodyPr/>
          <a:lstStyle>
            <a:lvl1pPr lvl="0" rtl="0">
              <a:defRPr/>
            </a:lvl1pPr>
          </a:lstStyle>
          <a:p>
            <a:pPr marL="0" lvl="0" indent="0" rtl="0">
              <a:buNone/>
            </a:pPr>
            <a:r>
              <a:rPr lang="bg-BG" sz="3600" b="1" i="1">
                <a:solidFill>
                  <a:schemeClr val="accent2">
                    <a:lumMod val="40000"/>
                    <a:lumOff val="60000"/>
                  </a:schemeClr>
                </a:solidFill>
              </a:rPr>
              <a:t>4.SEWER  APPURTENANCES :</a:t>
            </a:r>
          </a:p>
          <a:p>
            <a:pPr marL="0" lvl="0" indent="0" rtl="0">
              <a:buNone/>
            </a:pPr>
            <a:r>
              <a:rPr lang="bg-BG" b="1" i="1"/>
              <a:t>            </a:t>
            </a:r>
            <a:r>
              <a:rPr lang="bg-BG" sz="3200"/>
              <a:t>These are manholes and traps which are installed in the sewerage system. </a:t>
            </a:r>
          </a:p>
          <a:p>
            <a:pPr marL="0" lvl="0" indent="0" rtl="0">
              <a:buNone/>
            </a:pPr>
            <a:endParaRPr/>
          </a:p>
          <a:p>
            <a:pPr marL="0" lvl="0" indent="0" rtl="0">
              <a:buNone/>
            </a:pPr>
            <a:r>
              <a:rPr lang="bg-BG" sz="3600" b="1">
                <a:solidFill>
                  <a:schemeClr val="accent2">
                    <a:lumMod val="40000"/>
                    <a:lumOff val="60000"/>
                  </a:schemeClr>
                </a:solidFill>
              </a:rPr>
              <a:t>MAN HOLES :</a:t>
            </a:r>
          </a:p>
          <a:p>
            <a:pPr marL="0" lvl="0" indent="0" rtl="0">
              <a:buNone/>
            </a:pPr>
            <a:r>
              <a:rPr lang="bg-BG" b="1"/>
              <a:t>            </a:t>
            </a:r>
            <a:r>
              <a:rPr lang="bg-BG" sz="3200"/>
              <a:t>a) Man holes are openings built into the sewerage system. They are placed whenever there is a change in the direction of sewers. </a:t>
            </a:r>
          </a:p>
          <a:p>
            <a:pPr marL="0" lvl="0" indent="0" rtl="0">
              <a:buNone/>
            </a:pPr>
            <a:r>
              <a:rPr lang="bg-BG" sz="3200"/>
              <a:t>            b) At the meeting point of two or more sewers. </a:t>
            </a: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609600"/>
            <a:ext cx="8458200" cy="5867400"/>
          </a:xfrm>
          <a:prstGeom prst="rect">
            <a:avLst/>
          </a:prstGeom>
          <a:noFill/>
          <a:ln>
            <a:noFill/>
          </a:ln>
        </p:spPr>
        <p:txBody>
          <a:bodyPr/>
          <a:lstStyle>
            <a:lvl1pPr lvl="0" rtl="0">
              <a:defRPr/>
            </a:lvl1pPr>
          </a:lstStyle>
          <a:p>
            <a:pPr marL="0" lvl="0" indent="0" rtl="0">
              <a:buNone/>
            </a:pPr>
            <a:r>
              <a:rPr lang="bg-BG"/>
              <a:t>     </a:t>
            </a:r>
            <a:r>
              <a:rPr/>
              <a:t>        </a:t>
            </a:r>
            <a:r>
              <a:rPr lang="bg-BG" sz="3200"/>
              <a:t>c) At distances of 100 metres in long straight runs. These  openings permit a man to enter the sewer for inspection, repairs and cleaning. </a:t>
            </a:r>
          </a:p>
          <a:p>
            <a:pPr marL="0" lvl="0" indent="0" rtl="0">
              <a:buNone/>
            </a:pPr>
            <a:endParaRPr/>
          </a:p>
          <a:p>
            <a:pPr marL="0" lvl="0" indent="0" rtl="0">
              <a:buNone/>
            </a:pPr>
            <a:r>
              <a:rPr lang="bg-BG" sz="3600" b="1">
                <a:solidFill>
                  <a:schemeClr val="accent2">
                    <a:lumMod val="40000"/>
                    <a:lumOff val="60000"/>
                  </a:schemeClr>
                </a:solidFill>
              </a:rPr>
              <a:t>TRAPS : </a:t>
            </a:r>
          </a:p>
          <a:p>
            <a:pPr marL="0" lvl="0" indent="0" rtl="0">
              <a:buNone/>
            </a:pPr>
            <a:r>
              <a:rPr lang="bg-BG" b="1"/>
              <a:t>       </a:t>
            </a:r>
            <a:r>
              <a:rPr b="1"/>
              <a:t>      </a:t>
            </a:r>
            <a:r>
              <a:rPr lang="bg-BG" sz="3200"/>
              <a:t>Traps are of various kinds.These are devices designed to prevent foul gases entering the houses and to remove sand, grit  and grease from sewage.  </a:t>
            </a: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1524000"/>
            <a:ext cx="8382000" cy="4343400"/>
          </a:xfrm>
          <a:prstGeom prst="rect">
            <a:avLst/>
          </a:prstGeom>
          <a:noFill/>
          <a:ln>
            <a:noFill/>
          </a:ln>
        </p:spPr>
        <p:txBody>
          <a:bodyPr/>
          <a:lstStyle>
            <a:lvl1pPr lvl="0" rtl="0">
              <a:defRPr/>
            </a:lvl1pPr>
          </a:lstStyle>
          <a:p>
            <a:pPr marL="0" lvl="0" indent="0" rtl="0">
              <a:buNone/>
            </a:pPr>
            <a:r>
              <a:rPr sz="3900"/>
              <a:t>           </a:t>
            </a:r>
            <a:r>
              <a:rPr lang="bg-BG" sz="3600"/>
              <a:t>Traps are placed in 3 situations :</a:t>
            </a:r>
          </a:p>
          <a:p>
            <a:pPr marL="0" lvl="0" indent="0" rtl="0">
              <a:buNone/>
            </a:pPr>
            <a:r>
              <a:rPr lang="bg-BG" sz="3600"/>
              <a:t>     </a:t>
            </a:r>
          </a:p>
          <a:p>
            <a:pPr marL="0" lvl="0" indent="0" rtl="0">
              <a:buNone/>
            </a:pPr>
            <a:r>
              <a:rPr sz="3600"/>
              <a:t>    </a:t>
            </a:r>
            <a:r>
              <a:rPr lang="bg-BG" sz="3600"/>
              <a:t>1. Under the basicln of water closets. </a:t>
            </a:r>
          </a:p>
          <a:p>
            <a:pPr marL="0" lvl="0" indent="0" rtl="0">
              <a:buNone/>
            </a:pPr>
            <a:r>
              <a:rPr lang="bg-BG" sz="3600"/>
              <a:t>    2. Where the house drain joins  the public drain </a:t>
            </a:r>
          </a:p>
          <a:p>
            <a:pPr marL="0" lvl="0" indent="0" rtl="0">
              <a:buNone/>
            </a:pPr>
            <a:r>
              <a:rPr lang="bg-BG" sz="3600"/>
              <a:t>    3. Where surface water enters  the drains. </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7224" y="214290"/>
            <a:ext cx="6381776" cy="1177948"/>
          </a:xfrm>
          <a:prstGeom prst="rect">
            <a:avLst/>
          </a:prstGeom>
          <a:noFill/>
          <a:ln>
            <a:noFill/>
          </a:ln>
        </p:spPr>
        <p:txBody>
          <a:bodyPr anchor="ctr">
            <a:normAutofit fontScale="90000"/>
          </a:bodyPr>
          <a:lstStyle>
            <a:lvl1pPr lvl="0" rtl="0">
              <a:defRPr/>
            </a:lvl1pPr>
          </a:lstStyle>
          <a:p>
            <a:pPr lvl="0" rtl="0"/>
            <a:r>
              <a:rPr b="1" i="1"/>
              <a:t>  </a:t>
            </a:r>
            <a:r>
              <a:rPr lang="bg-BG" b="1"/>
              <a:t>RAPID SAND</a:t>
            </a:r>
            <a:r>
              <a:rPr b="1"/>
              <a:t> FILTERATION </a:t>
            </a:r>
            <a:r>
              <a:rPr lang="bg-BG" b="1"/>
              <a:t>  </a:t>
            </a:r>
            <a:r>
              <a:t/>
            </a:r>
            <a:br/>
            <a:endParaRPr/>
          </a:p>
        </p:txBody>
      </p:sp>
      <p:sp>
        <p:nvSpPr>
          <p:cNvPr id="3" name="Text Placeholder 2"/>
          <p:cNvSpPr txBox="1">
            <a:spLocks noGrp="1"/>
          </p:cNvSpPr>
          <p:nvPr>
            <p:ph type="body"/>
          </p:nvPr>
        </p:nvSpPr>
        <p:spPr>
          <a:xfrm>
            <a:off x="228600" y="1143000"/>
            <a:ext cx="8686800" cy="5562600"/>
          </a:xfrm>
          <a:prstGeom prst="rect">
            <a:avLst/>
          </a:prstGeom>
          <a:noFill/>
          <a:ln>
            <a:noFill/>
          </a:ln>
        </p:spPr>
        <p:txBody>
          <a:bodyPr/>
          <a:lstStyle>
            <a:lvl1pPr lvl="0" rtl="0">
              <a:defRPr/>
            </a:lvl1pPr>
          </a:lstStyle>
          <a:p>
            <a:pPr marL="0" lvl="0" indent="0" rtl="0">
              <a:buNone/>
            </a:pPr>
            <a:r>
              <a:rPr lang="bg-BG" dirty="0"/>
              <a:t>          </a:t>
            </a:r>
            <a:r>
              <a:rPr/>
              <a:t>      </a:t>
            </a:r>
            <a:r>
              <a:rPr lang="bg-BG" sz="3200" dirty="0" smtClean="0"/>
              <a:t>It</a:t>
            </a:r>
            <a:r>
              <a:rPr lang="en-US" sz="3200" dirty="0" smtClean="0"/>
              <a:t> </a:t>
            </a:r>
            <a:r>
              <a:rPr lang="en-US" sz="3200" dirty="0" err="1" smtClean="0"/>
              <a:t>i</a:t>
            </a:r>
            <a:r>
              <a:rPr lang="bg-BG" sz="3200" dirty="0" smtClean="0"/>
              <a:t>s </a:t>
            </a:r>
            <a:r>
              <a:rPr lang="bg-BG" sz="3200" dirty="0"/>
              <a:t>the main method of purification of water under large scale. The following steps are involved in the purification of water by rapid sand filters. </a:t>
            </a:r>
          </a:p>
          <a:p>
            <a:pPr marL="0" lvl="0" indent="0" rtl="0">
              <a:buNone/>
            </a:pPr>
            <a:r>
              <a:rPr lang="bg-BG" sz="3600" b="1" u="sng" dirty="0">
                <a:solidFill>
                  <a:schemeClr val="accent2">
                    <a:lumMod val="40000"/>
                    <a:lumOff val="60000"/>
                  </a:schemeClr>
                </a:solidFill>
              </a:rPr>
              <a:t>COAGULATION :</a:t>
            </a:r>
          </a:p>
          <a:p>
            <a:pPr marL="0" lvl="0" indent="0" rtl="0">
              <a:buNone/>
            </a:pPr>
            <a:r>
              <a:rPr lang="bg-BG" b="1" dirty="0"/>
              <a:t> </a:t>
            </a:r>
            <a:r>
              <a:rPr lang="bg-BG" dirty="0"/>
              <a:t>               </a:t>
            </a:r>
            <a:r>
              <a:rPr lang="bg-BG" sz="3200" dirty="0"/>
              <a:t>The raw water is first treated with a  chemical coagulant such as alum or lime. The dose of which varies from 5-40 mg or more or less / litre depending upon the turbidity and colour, temperature, and ph value of water. </a:t>
            </a: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152400" y="304800"/>
            <a:ext cx="8991600" cy="6248400"/>
          </a:xfrm>
          <a:prstGeom prst="rect">
            <a:avLst/>
          </a:prstGeom>
          <a:noFill/>
          <a:ln>
            <a:noFill/>
          </a:ln>
        </p:spPr>
        <p:txBody>
          <a:bodyPr>
            <a:normAutofit lnSpcReduction="10000"/>
          </a:bodyPr>
          <a:lstStyle>
            <a:lvl1pPr lvl="0" rtl="0">
              <a:defRPr/>
            </a:lvl1pPr>
          </a:lstStyle>
          <a:p>
            <a:pPr marL="0" lvl="0" indent="0" rtl="0">
              <a:buNone/>
            </a:pPr>
            <a:r>
              <a:rPr lang="bg-BG" sz="3600" b="1" u="sng" dirty="0"/>
              <a:t> </a:t>
            </a:r>
            <a:r>
              <a:rPr lang="bg-BG" sz="3600" b="1" u="sng" dirty="0">
                <a:solidFill>
                  <a:schemeClr val="accent2">
                    <a:lumMod val="40000"/>
                    <a:lumOff val="60000"/>
                  </a:schemeClr>
                </a:solidFill>
              </a:rPr>
              <a:t>RAPID MIXING :</a:t>
            </a:r>
          </a:p>
          <a:p>
            <a:pPr marL="0" lvl="0" indent="0" rtl="0">
              <a:buNone/>
            </a:pPr>
            <a:r>
              <a:rPr lang="bg-BG" dirty="0"/>
              <a:t>           </a:t>
            </a:r>
            <a:r>
              <a:rPr lang="bg-BG" sz="3200" dirty="0"/>
              <a:t>The coagulated water is then subjected to violent agitation in a "mixing chamber" for a few minutes.  This  allows a quick and thorough mixing of alum throughout the bulk of water which is very necessary.</a:t>
            </a:r>
          </a:p>
          <a:p>
            <a:pPr marL="0" lvl="0" indent="0" rtl="0">
              <a:buNone/>
            </a:pPr>
            <a:r>
              <a:rPr lang="bg-BG" sz="3600" b="1" u="sng" dirty="0">
                <a:solidFill>
                  <a:schemeClr val="accent2">
                    <a:lumMod val="40000"/>
                    <a:lumOff val="60000"/>
                  </a:schemeClr>
                </a:solidFill>
              </a:rPr>
              <a:t>FLOCCULATION : </a:t>
            </a:r>
          </a:p>
          <a:p>
            <a:pPr marL="0" lvl="0" indent="0" rtl="0">
              <a:buNone/>
            </a:pPr>
            <a:r>
              <a:rPr lang="bg-BG" dirty="0"/>
              <a:t> </a:t>
            </a:r>
            <a:r>
              <a:rPr/>
              <a:t>         </a:t>
            </a:r>
            <a:r>
              <a:rPr lang="bg-BG" sz="3200" dirty="0"/>
              <a:t>This phase involves a </a:t>
            </a:r>
            <a:r>
              <a:rPr lang="bg-BG" sz="3200" dirty="0" smtClean="0"/>
              <a:t>slow</a:t>
            </a:r>
            <a:r>
              <a:rPr lang="en-US" sz="3200" dirty="0" smtClean="0"/>
              <a:t> and</a:t>
            </a:r>
            <a:r>
              <a:rPr lang="bg-BG" sz="3200" dirty="0" smtClean="0"/>
              <a:t> </a:t>
            </a:r>
            <a:r>
              <a:rPr lang="bg-BG" sz="3200" dirty="0"/>
              <a:t>gentle stirring of the treated water in a "flocculation chamber" for about 30 mins. This slow and gentle stirring results in the formation of a thick, copious white flocculant precipitate of aluminium hydroxide. </a:t>
            </a: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609600"/>
            <a:ext cx="8382000" cy="5715000"/>
          </a:xfrm>
          <a:prstGeom prst="rect">
            <a:avLst/>
          </a:prstGeom>
          <a:noFill/>
          <a:ln>
            <a:noFill/>
          </a:ln>
        </p:spPr>
        <p:txBody>
          <a:bodyPr/>
          <a:lstStyle>
            <a:lvl1pPr lvl="0" rtl="0">
              <a:defRPr/>
            </a:lvl1pPr>
          </a:lstStyle>
          <a:p>
            <a:pPr marL="0" lvl="0" indent="0" rtl="0">
              <a:buNone/>
            </a:pPr>
            <a:r>
              <a:rPr lang="bg-BG" dirty="0"/>
              <a:t>            </a:t>
            </a:r>
            <a:r>
              <a:rPr lang="bg-BG" sz="3200" dirty="0"/>
              <a:t>The mechanical type of flocculator is the most widely used. It consists of a number of paddles which rotate at 2-4 rotations per minute</a:t>
            </a:r>
            <a:r>
              <a:rPr lang="bg-BG" dirty="0"/>
              <a:t>. </a:t>
            </a:r>
          </a:p>
          <a:p>
            <a:pPr marL="0" lvl="0" indent="0" rtl="0">
              <a:buNone/>
            </a:pPr>
            <a:r>
              <a:rPr lang="bg-BG" sz="3600" b="1" u="sng" dirty="0">
                <a:solidFill>
                  <a:schemeClr val="accent2">
                    <a:lumMod val="40000"/>
                    <a:lumOff val="60000"/>
                  </a:schemeClr>
                </a:solidFill>
              </a:rPr>
              <a:t>SEDIMENTATION :</a:t>
            </a:r>
          </a:p>
          <a:p>
            <a:pPr marL="0" lvl="0" indent="0" rtl="0">
              <a:buNone/>
            </a:pPr>
            <a:r>
              <a:rPr lang="bg-BG" dirty="0"/>
              <a:t>             </a:t>
            </a:r>
            <a:r>
              <a:rPr lang="bg-BG" sz="3200" dirty="0"/>
              <a:t>After flocculation the water is now send into  sedimentation tanks where </a:t>
            </a:r>
            <a:r>
              <a:rPr lang="bg-BG" sz="3200" dirty="0" smtClean="0"/>
              <a:t>it</a:t>
            </a:r>
            <a:r>
              <a:rPr lang="en-US" sz="3200" dirty="0" smtClean="0"/>
              <a:t> </a:t>
            </a:r>
            <a:r>
              <a:rPr lang="en-US" sz="3200" dirty="0" err="1" smtClean="0"/>
              <a:t>i</a:t>
            </a:r>
            <a:r>
              <a:rPr lang="bg-BG" sz="3200" dirty="0" smtClean="0"/>
              <a:t>s </a:t>
            </a:r>
            <a:r>
              <a:rPr lang="bg-BG" sz="3200" dirty="0"/>
              <a:t>detained for periods varying from 2-6 hours.  when the flocculent precipitate together with impurities and bacteria settle down in the tank. </a:t>
            </a: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609600"/>
            <a:ext cx="8229600" cy="5643564"/>
          </a:xfrm>
          <a:prstGeom prst="rect">
            <a:avLst/>
          </a:prstGeom>
          <a:noFill/>
          <a:ln>
            <a:noFill/>
          </a:ln>
        </p:spPr>
        <p:txBody>
          <a:bodyPr/>
          <a:lstStyle>
            <a:lvl1pPr lvl="0" rtl="0">
              <a:defRPr/>
            </a:lvl1pPr>
          </a:lstStyle>
          <a:p>
            <a:pPr marL="0" lvl="0" indent="0" rtl="0">
              <a:buNone/>
            </a:pPr>
            <a:r>
              <a:rPr lang="bg-BG" dirty="0"/>
              <a:t>          </a:t>
            </a:r>
            <a:r>
              <a:rPr lang="bg-BG" sz="3200" dirty="0"/>
              <a:t>The precipitate or sludge which settles  at the bottom is removed from time to time without disturbing the operation of the tank. </a:t>
            </a:r>
          </a:p>
          <a:p>
            <a:pPr marL="0" lvl="0" indent="0" rtl="0">
              <a:buNone/>
            </a:pPr>
            <a:r>
              <a:rPr lang="bg-BG" sz="3600" b="1" u="sng" dirty="0">
                <a:solidFill>
                  <a:schemeClr val="accent2">
                    <a:lumMod val="40000"/>
                    <a:lumOff val="60000"/>
                  </a:schemeClr>
                </a:solidFill>
              </a:rPr>
              <a:t>FILTRATION :</a:t>
            </a:r>
          </a:p>
          <a:p>
            <a:pPr marL="0" lvl="0" indent="0" rtl="0">
              <a:buNone/>
            </a:pPr>
            <a:r>
              <a:rPr lang="bg-BG" sz="3200" dirty="0"/>
              <a:t>          The partly clarified water is now subjected to rapid sand filtration. As filtration proceeds the "alum - floc" not removed by sedimentation is held back on the sand bed. It forms a slimy layer over the sandbed.  It </a:t>
            </a:r>
            <a:r>
              <a:rPr lang="bg-BG" sz="3200" dirty="0" smtClean="0"/>
              <a:t>a</a:t>
            </a:r>
            <a:r>
              <a:rPr lang="en-US" sz="3200" dirty="0" smtClean="0"/>
              <a:t>b</a:t>
            </a:r>
            <a:r>
              <a:rPr lang="bg-BG" sz="3200" dirty="0" smtClean="0"/>
              <a:t>sorb </a:t>
            </a:r>
            <a:r>
              <a:rPr lang="bg-BG" sz="3200" dirty="0"/>
              <a:t>bacteria from the water and effects purification.</a:t>
            </a:r>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990600"/>
            <a:ext cx="8382000" cy="5141913"/>
          </a:xfrm>
          <a:prstGeom prst="rect">
            <a:avLst/>
          </a:prstGeom>
          <a:noFill/>
          <a:ln>
            <a:noFill/>
          </a:ln>
        </p:spPr>
        <p:txBody>
          <a:bodyPr/>
          <a:lstStyle>
            <a:lvl1pPr lvl="0" rtl="0">
              <a:defRPr/>
            </a:lvl1pPr>
          </a:lstStyle>
          <a:p>
            <a:pPr marL="0" lvl="0" indent="0" rtl="0">
              <a:buNone/>
            </a:pPr>
            <a:r>
              <a:rPr lang="bg-BG" dirty="0"/>
              <a:t>              </a:t>
            </a:r>
            <a:r>
              <a:rPr lang="bg-BG" sz="3200" dirty="0"/>
              <a:t>As filtration proceeds the suspended impurities and bacteria clog the filters. when the rate of filtration decreases the filtration is stopped and the filters are subjected to a washing process called </a:t>
            </a:r>
            <a:r>
              <a:rPr lang="bg-BG" sz="3200" b="1" i="1" dirty="0"/>
              <a:t>back washing. </a:t>
            </a:r>
            <a:endParaRPr lang="en-US" sz="3200" b="1" i="1" dirty="0" smtClean="0"/>
          </a:p>
          <a:p>
            <a:pPr marL="0" lvl="0" indent="0" rtl="0">
              <a:buNone/>
            </a:pPr>
            <a:r>
              <a:rPr lang="bg-BG" sz="3200" b="1" i="1" dirty="0" smtClean="0"/>
              <a:t>      </a:t>
            </a:r>
            <a:endParaRPr lang="en-US" sz="3200" b="1" i="1" dirty="0" smtClean="0"/>
          </a:p>
          <a:p>
            <a:pPr marL="0" lvl="0" indent="0" rtl="0">
              <a:buNone/>
            </a:pPr>
            <a:r>
              <a:rPr lang="en-US" sz="3600" b="1" u="sng" dirty="0" smtClean="0">
                <a:solidFill>
                  <a:schemeClr val="accent2">
                    <a:lumMod val="40000"/>
                    <a:lumOff val="60000"/>
                  </a:schemeClr>
                </a:solidFill>
              </a:rPr>
              <a:t>DISINFECTION :</a:t>
            </a:r>
            <a:r>
              <a:rPr lang="bg-BG" sz="3200" b="1" i="1" dirty="0" smtClean="0"/>
              <a:t>      </a:t>
            </a:r>
            <a:endParaRPr lang="bg-BG" sz="3200" b="1" i="1" dirty="0"/>
          </a:p>
          <a:p>
            <a:pPr marL="0" lvl="0" indent="0" rtl="0">
              <a:buNone/>
            </a:pPr>
            <a:r>
              <a:rPr lang="bg-BG" sz="3200" b="1" i="1" dirty="0"/>
              <a:t>            </a:t>
            </a:r>
            <a:r>
              <a:rPr lang="bg-BG" sz="3200" dirty="0"/>
              <a:t>The filtered water is then subjected to disinfection. Chlorine is the effective and cheapest disinfectant. </a:t>
            </a:r>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00166" y="500042"/>
            <a:ext cx="6238901" cy="1484333"/>
          </a:xfrm>
          <a:prstGeom prst="rect">
            <a:avLst/>
          </a:prstGeom>
          <a:noFill/>
          <a:ln>
            <a:noFill/>
          </a:ln>
        </p:spPr>
        <p:txBody>
          <a:bodyPr anchor="ctr">
            <a:normAutofit fontScale="90000"/>
          </a:bodyPr>
          <a:lstStyle>
            <a:lvl1pPr lvl="0" rtl="0">
              <a:defRPr/>
            </a:lvl1pPr>
          </a:lstStyle>
          <a:p>
            <a:pPr lvl="0" rtl="0"/>
            <a:r>
              <a:rPr b="1">
                <a:effectLst>
                  <a:outerShdw blurRad="38100" dist="38100" dir="2700000" algn="tl">
                    <a:srgbClr val="000000">
                      <a:alpha val="43137"/>
                    </a:srgbClr>
                  </a:outerShdw>
                </a:effectLst>
              </a:rPr>
              <a:t>  </a:t>
            </a:r>
            <a:r>
              <a:rPr lang="bg-BG" b="1">
                <a:effectLst>
                  <a:outerShdw blurRad="38100" dist="38100" dir="2700000" algn="tl">
                    <a:srgbClr val="000000">
                      <a:alpha val="43137"/>
                    </a:srgbClr>
                  </a:outerShdw>
                </a:effectLst>
              </a:rPr>
              <a:t>SLOW SAND FILTRATION </a:t>
            </a:r>
            <a:r>
              <a:t/>
            </a:r>
            <a:br/>
            <a:endParaRPr/>
          </a:p>
        </p:txBody>
      </p:sp>
      <p:sp>
        <p:nvSpPr>
          <p:cNvPr id="3" name="Text Placeholder 2"/>
          <p:cNvSpPr txBox="1">
            <a:spLocks noGrp="1"/>
          </p:cNvSpPr>
          <p:nvPr>
            <p:ph type="body"/>
          </p:nvPr>
        </p:nvSpPr>
        <p:spPr>
          <a:xfrm>
            <a:off x="457200" y="1676400"/>
            <a:ext cx="8229600" cy="4506913"/>
          </a:xfrm>
          <a:prstGeom prst="rect">
            <a:avLst/>
          </a:prstGeom>
          <a:noFill/>
          <a:ln>
            <a:noFill/>
          </a:ln>
        </p:spPr>
        <p:txBody>
          <a:bodyPr/>
          <a:lstStyle>
            <a:lvl1pPr lvl="0" rtl="0">
              <a:defRPr/>
            </a:lvl1pPr>
          </a:lstStyle>
          <a:p>
            <a:pPr marL="0" lvl="0" indent="0" rtl="0">
              <a:buNone/>
            </a:pPr>
            <a:r>
              <a:rPr lang="bg-BG" dirty="0"/>
              <a:t>          </a:t>
            </a:r>
          </a:p>
          <a:p>
            <a:pPr marL="0" lvl="0" indent="0" rtl="0">
              <a:buNone/>
            </a:pPr>
            <a:r>
              <a:rPr lang="bg-BG" sz="3200" dirty="0"/>
              <a:t>         </a:t>
            </a:r>
            <a:r>
              <a:rPr sz="3200"/>
              <a:t>     </a:t>
            </a:r>
            <a:r>
              <a:rPr lang="bg-BG" sz="3200" dirty="0"/>
              <a:t>The slow sand filtration is other wise called as biological filtration.  After the construction of slow sand filter there is a formation of a  layer called </a:t>
            </a:r>
            <a:r>
              <a:rPr lang="bg-BG" sz="3200" b="1" dirty="0"/>
              <a:t>biological layer or</a:t>
            </a:r>
            <a:r>
              <a:rPr lang="bg-BG" sz="3200" dirty="0"/>
              <a:t> </a:t>
            </a:r>
            <a:r>
              <a:rPr lang="bg-BG" sz="3200" b="1" dirty="0" smtClean="0"/>
              <a:t>zological </a:t>
            </a:r>
            <a:r>
              <a:rPr lang="bg-BG" sz="3200" b="1" dirty="0"/>
              <a:t>layer</a:t>
            </a:r>
            <a:r>
              <a:rPr lang="bg-BG" sz="3200" dirty="0"/>
              <a:t>.,is taking place at surface of filter bed. </a:t>
            </a:r>
          </a:p>
          <a:p>
            <a:pPr marL="0" lvl="0" indent="0" rtl="0">
              <a:buNone/>
            </a:pPr>
            <a:r>
              <a:rPr lang="bg-BG" sz="3200" dirty="0"/>
              <a:t>    </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990600"/>
            <a:ext cx="7010400" cy="1146175"/>
          </a:xfrm>
          <a:prstGeom prst="rect">
            <a:avLst/>
          </a:prstGeom>
          <a:noFill/>
          <a:ln>
            <a:noFill/>
          </a:ln>
        </p:spPr>
        <p:txBody>
          <a:bodyPr anchor="ctr">
            <a:normAutofit fontScale="90000"/>
          </a:bodyPr>
          <a:lstStyle>
            <a:lvl1pPr lvl="0" rtl="0">
              <a:defRPr/>
            </a:lvl1pPr>
          </a:lstStyle>
          <a:p>
            <a:pPr lvl="0" rtl="0"/>
            <a:r>
              <a:rPr b="1">
                <a:effectLst>
                  <a:outerShdw blurRad="38100" dist="38100" dir="2700000" algn="tl">
                    <a:srgbClr val="000000">
                      <a:alpha val="43137"/>
                    </a:srgbClr>
                  </a:outerShdw>
                </a:effectLst>
              </a:rPr>
              <a:t>         </a:t>
            </a:r>
            <a:r>
              <a:rPr lang="bg-BG" sz="4400" b="1">
                <a:effectLst>
                  <a:outerShdw blurRad="38100" dist="38100" dir="2700000" algn="tl">
                    <a:srgbClr val="000000">
                      <a:alpha val="43137"/>
                    </a:srgbClr>
                  </a:outerShdw>
                </a:effectLst>
              </a:rPr>
              <a:t>STERILIZATION</a:t>
            </a:r>
            <a:r>
              <a:t/>
            </a:r>
            <a:br/>
            <a:endParaRPr/>
          </a:p>
        </p:txBody>
      </p:sp>
      <p:sp>
        <p:nvSpPr>
          <p:cNvPr id="3" name="Text Placeholder 2"/>
          <p:cNvSpPr txBox="1">
            <a:spLocks noGrp="1"/>
          </p:cNvSpPr>
          <p:nvPr>
            <p:ph type="body"/>
          </p:nvPr>
        </p:nvSpPr>
        <p:spPr>
          <a:xfrm>
            <a:off x="1219200" y="2133600"/>
            <a:ext cx="6981825" cy="2714625"/>
          </a:xfrm>
          <a:prstGeom prst="rect">
            <a:avLst/>
          </a:prstGeom>
          <a:noFill/>
          <a:ln>
            <a:noFill/>
          </a:ln>
        </p:spPr>
        <p:txBody>
          <a:bodyPr/>
          <a:lstStyle>
            <a:lvl1pPr lvl="0" rtl="0">
              <a:defRPr/>
            </a:lvl1pPr>
          </a:lstStyle>
          <a:p>
            <a:pPr lvl="0" rtl="0">
              <a:buNone/>
            </a:pPr>
            <a:r>
              <a:rPr lang="bg-BG">
                <a:latin typeface="Calibri"/>
              </a:rPr>
              <a:t>     </a:t>
            </a:r>
          </a:p>
          <a:p>
            <a:pPr lvl="0" rtl="0">
              <a:buNone/>
            </a:pPr>
            <a:r>
              <a:rPr lang="bg-BG"/>
              <a:t>         </a:t>
            </a:r>
            <a:r>
              <a:rPr/>
              <a:t>           </a:t>
            </a:r>
            <a:r>
              <a:rPr sz="3600"/>
              <a:t>S</a:t>
            </a:r>
            <a:r>
              <a:rPr lang="bg-BG" sz="3600"/>
              <a:t>terilization is a process of destroying all life including spores. </a:t>
            </a:r>
          </a:p>
        </p:txBody>
      </p:sp>
    </p:spTree>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1219200"/>
            <a:ext cx="8305800" cy="4479925"/>
          </a:xfrm>
          <a:prstGeom prst="rect">
            <a:avLst/>
          </a:prstGeom>
          <a:noFill/>
          <a:ln>
            <a:noFill/>
          </a:ln>
        </p:spPr>
        <p:txBody>
          <a:bodyPr/>
          <a:lstStyle>
            <a:lvl1pPr lvl="0" rtl="0">
              <a:defRPr/>
            </a:lvl1pPr>
          </a:lstStyle>
          <a:p>
            <a:pPr marL="0" lvl="0" indent="0" rtl="0">
              <a:buNone/>
            </a:pPr>
            <a:r>
              <a:rPr lang="bg-BG"/>
              <a:t>            </a:t>
            </a:r>
          </a:p>
          <a:p>
            <a:pPr marL="0" lvl="0" indent="0" rtl="0">
              <a:buNone/>
            </a:pPr>
            <a:r>
              <a:rPr lang="bg-BG" sz="3600"/>
              <a:t>           </a:t>
            </a:r>
            <a:r>
              <a:rPr sz="3600"/>
              <a:t>   </a:t>
            </a:r>
            <a:r>
              <a:rPr lang="bg-BG" sz="3600"/>
              <a:t>This layer is slimy and gelatinous and consist of thread like algae and numerous forms of life including plantons,  diatoms and bacteria.  This layer removes organic matter holds back bacteria and oxidise ammonical nitrogen into nitrates and helps in yeilding a bacteria free water. </a:t>
            </a: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685800"/>
            <a:ext cx="8686800" cy="5715000"/>
          </a:xfrm>
          <a:prstGeom prst="rect">
            <a:avLst/>
          </a:prstGeom>
          <a:noFill/>
          <a:ln>
            <a:noFill/>
          </a:ln>
        </p:spPr>
        <p:txBody>
          <a:bodyPr>
            <a:normAutofit lnSpcReduction="10000"/>
          </a:bodyPr>
          <a:lstStyle>
            <a:lvl1pPr lvl="0" rtl="0">
              <a:defRPr/>
            </a:lvl1pPr>
          </a:lstStyle>
          <a:p>
            <a:pPr marL="0" lvl="0" indent="0" rtl="0">
              <a:buNone/>
            </a:pPr>
            <a:r>
              <a:rPr lang="bg-BG" dirty="0"/>
              <a:t>        </a:t>
            </a:r>
            <a:r>
              <a:rPr/>
              <a:t> </a:t>
            </a:r>
            <a:r>
              <a:rPr lang="bg-BG" sz="3200" dirty="0"/>
              <a:t>The slow sand filter consists of four parts. </a:t>
            </a:r>
          </a:p>
          <a:p>
            <a:pPr marL="0" lvl="0" indent="0" rtl="0">
              <a:buNone/>
            </a:pPr>
            <a:r>
              <a:rPr lang="bg-BG" sz="3200" dirty="0"/>
              <a:t> </a:t>
            </a:r>
            <a:r>
              <a:rPr lang="bg-BG" sz="3200" b="1" u="sng" dirty="0">
                <a:solidFill>
                  <a:schemeClr val="accent2">
                    <a:lumMod val="40000"/>
                    <a:lumOff val="60000"/>
                  </a:schemeClr>
                </a:solidFill>
              </a:rPr>
              <a:t>1. SUPERNATANT  WATER :</a:t>
            </a:r>
          </a:p>
          <a:p>
            <a:pPr marL="0" lvl="0" indent="0" rtl="0">
              <a:buNone/>
            </a:pPr>
            <a:r>
              <a:rPr lang="bg-BG" sz="3200" dirty="0"/>
              <a:t>        </a:t>
            </a:r>
            <a:r>
              <a:rPr sz="3200"/>
              <a:t> </a:t>
            </a:r>
            <a:r>
              <a:rPr lang="bg-BG" sz="3200" dirty="0"/>
              <a:t>The supernatant water above sand bed, whose depth varies from 1-1.5 m . The level of supernatant water is always get constant.</a:t>
            </a:r>
          </a:p>
          <a:p>
            <a:pPr marL="0" lvl="0" indent="0" rtl="0">
              <a:buNone/>
            </a:pPr>
            <a:r>
              <a:rPr lang="bg-BG" sz="3200" dirty="0"/>
              <a:t> </a:t>
            </a:r>
            <a:r>
              <a:rPr lang="bg-BG" sz="3200" b="1" u="sng" dirty="0">
                <a:solidFill>
                  <a:schemeClr val="accent2">
                    <a:lumMod val="40000"/>
                    <a:lumOff val="60000"/>
                  </a:schemeClr>
                </a:solidFill>
              </a:rPr>
              <a:t>2. SAND BED :</a:t>
            </a:r>
          </a:p>
          <a:p>
            <a:pPr marL="0" lvl="0" indent="0" rtl="0">
              <a:buNone/>
            </a:pPr>
            <a:r>
              <a:rPr lang="bg-BG" sz="3200" b="1" dirty="0"/>
              <a:t>      </a:t>
            </a:r>
            <a:r>
              <a:rPr lang="bg-BG" sz="3200" dirty="0"/>
              <a:t> </a:t>
            </a:r>
            <a:r>
              <a:rPr sz="3200"/>
              <a:t>  </a:t>
            </a:r>
            <a:r>
              <a:rPr lang="bg-BG" sz="3200" dirty="0"/>
              <a:t>The most important part of the filter is the sand bed. The thickness </a:t>
            </a:r>
            <a:r>
              <a:rPr lang="bg-BG" sz="3200" dirty="0" smtClean="0"/>
              <a:t>of</a:t>
            </a:r>
            <a:r>
              <a:rPr lang="en-US" sz="3200" dirty="0" smtClean="0"/>
              <a:t> the sand bed</a:t>
            </a:r>
            <a:r>
              <a:rPr lang="bg-BG" sz="3200" dirty="0" smtClean="0"/>
              <a:t> is </a:t>
            </a:r>
            <a:r>
              <a:rPr lang="bg-BG" sz="3200" dirty="0"/>
              <a:t>about 1m.  The sand grains are carefully chosen so that they are preferably rounded and have have an "effective diameter" between 0.2  and 0.3 mm.</a:t>
            </a:r>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533400"/>
            <a:ext cx="8458200" cy="6019800"/>
          </a:xfrm>
          <a:prstGeom prst="rect">
            <a:avLst/>
          </a:prstGeom>
          <a:noFill/>
          <a:ln>
            <a:noFill/>
          </a:ln>
        </p:spPr>
        <p:txBody>
          <a:bodyPr>
            <a:normAutofit fontScale="92000" lnSpcReduction="10000"/>
          </a:bodyPr>
          <a:lstStyle>
            <a:lvl1pPr lvl="0" rtl="0">
              <a:defRPr/>
            </a:lvl1pPr>
          </a:lstStyle>
          <a:p>
            <a:pPr marL="0" lvl="0" indent="0" rtl="0">
              <a:buNone/>
            </a:pPr>
            <a:r>
              <a:rPr lang="bg-BG" sz="3200" dirty="0"/>
              <a:t>          </a:t>
            </a:r>
            <a:r>
              <a:rPr sz="3200"/>
              <a:t> </a:t>
            </a:r>
            <a:r>
              <a:rPr lang="bg-BG" sz="3500" dirty="0"/>
              <a:t>The sand should be clean  and free from clay and organic matters. The sand bed is supported by a layer of graded gravel, </a:t>
            </a:r>
          </a:p>
          <a:p>
            <a:pPr marL="0" lvl="0" indent="0" rtl="0">
              <a:buNone/>
            </a:pPr>
            <a:r>
              <a:rPr lang="bg-BG" sz="3500" dirty="0"/>
              <a:t>30-40 cm deep  which also prevents the fine grains being carried into the drainage pipe. </a:t>
            </a:r>
          </a:p>
          <a:p>
            <a:pPr marL="0" lvl="0" indent="0" rtl="0">
              <a:buNone/>
            </a:pPr>
            <a:r>
              <a:rPr lang="bg-BG" sz="3500" b="1" u="sng" dirty="0">
                <a:solidFill>
                  <a:schemeClr val="accent2">
                    <a:lumMod val="40000"/>
                    <a:lumOff val="60000"/>
                  </a:schemeClr>
                </a:solidFill>
              </a:rPr>
              <a:t>3. VITAL LAYER :</a:t>
            </a:r>
          </a:p>
          <a:p>
            <a:pPr marL="0" lvl="0" indent="0" rtl="0">
              <a:buNone/>
            </a:pPr>
            <a:r>
              <a:rPr lang="bg-BG" sz="3500" dirty="0"/>
              <a:t>         </a:t>
            </a:r>
            <a:r>
              <a:rPr sz="3500"/>
              <a:t> W</a:t>
            </a:r>
            <a:r>
              <a:rPr lang="bg-BG" sz="3500" dirty="0"/>
              <a:t>hen the filter is newly laid,  It acts  merely as a mechanical strainer and cannot be  considered as  biological but very soon the surface of the sandbed gets covered with a slimy growth known as </a:t>
            </a:r>
            <a:r>
              <a:rPr lang="bg-BG" sz="3500" b="1" dirty="0" smtClean="0"/>
              <a:t>Schmutzd</a:t>
            </a:r>
            <a:r>
              <a:rPr lang="en-US" sz="3500" b="1" dirty="0" smtClean="0"/>
              <a:t>e</a:t>
            </a:r>
            <a:r>
              <a:rPr lang="bg-BG" sz="3500" b="1" dirty="0" smtClean="0"/>
              <a:t>cke</a:t>
            </a:r>
            <a:r>
              <a:rPr lang="en-US" sz="3500" b="1" dirty="0" smtClean="0"/>
              <a:t>,</a:t>
            </a:r>
            <a:r>
              <a:rPr lang="bg-BG" sz="3500" dirty="0" smtClean="0"/>
              <a:t> </a:t>
            </a:r>
            <a:r>
              <a:rPr lang="bg-BG" sz="3500" dirty="0"/>
              <a:t>vital layer or zoogleal layer or biological layer. </a:t>
            </a:r>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1447800"/>
            <a:ext cx="8229600" cy="3851275"/>
          </a:xfrm>
          <a:prstGeom prst="rect">
            <a:avLst/>
          </a:prstGeom>
          <a:noFill/>
          <a:ln>
            <a:noFill/>
          </a:ln>
        </p:spPr>
        <p:txBody>
          <a:bodyPr/>
          <a:lstStyle>
            <a:lvl1pPr lvl="0" rtl="0">
              <a:defRPr/>
            </a:lvl1pPr>
          </a:lstStyle>
          <a:p>
            <a:pPr marL="0" lvl="0" indent="0" rtl="0">
              <a:buNone/>
            </a:pPr>
            <a:r>
              <a:rPr lang="bg-BG" sz="3200" b="1" u="sng">
                <a:solidFill>
                  <a:schemeClr val="accent2">
                    <a:lumMod val="40000"/>
                    <a:lumOff val="60000"/>
                  </a:schemeClr>
                </a:solidFill>
              </a:rPr>
              <a:t>4.UNDER DRAINAGE SYSTEM : </a:t>
            </a:r>
          </a:p>
          <a:p>
            <a:pPr marL="0" lvl="0" indent="0" rtl="0">
              <a:buNone/>
            </a:pPr>
            <a:r>
              <a:rPr lang="bg-BG" sz="3200"/>
              <a:t>         </a:t>
            </a:r>
            <a:r>
              <a:rPr sz="3200"/>
              <a:t>       </a:t>
            </a:r>
            <a:r>
              <a:rPr lang="bg-BG" sz="3200"/>
              <a:t>At the bottom of the filter bed  is the  under - drainage system. It consists of porous or  perforated pipes which serve the dual purpose of providing an outlet for filtered water and supporting the filter medium above. </a:t>
            </a:r>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595313"/>
            <a:ext cx="8610600" cy="5881687"/>
          </a:xfrm>
          <a:prstGeom prst="rect">
            <a:avLst/>
          </a:prstGeom>
          <a:noFill/>
          <a:ln>
            <a:noFill/>
          </a:ln>
        </p:spPr>
        <p:txBody>
          <a:bodyPr/>
          <a:lstStyle>
            <a:lvl1pPr lvl="0" rtl="0">
              <a:defRPr/>
            </a:lvl1pPr>
          </a:lstStyle>
          <a:p>
            <a:pPr marL="0" lvl="0" indent="0" rtl="0">
              <a:buNone/>
            </a:pPr>
            <a:r>
              <a:rPr lang="bg-BG" sz="3200" b="1" u="sng" dirty="0">
                <a:solidFill>
                  <a:schemeClr val="accent2">
                    <a:lumMod val="40000"/>
                    <a:lumOff val="60000"/>
                  </a:schemeClr>
                </a:solidFill>
              </a:rPr>
              <a:t>5.FILTER CONTROL VALVES :</a:t>
            </a:r>
          </a:p>
          <a:p>
            <a:pPr marL="0" lvl="0" indent="0" rtl="0">
              <a:buNone/>
            </a:pPr>
            <a:r>
              <a:rPr lang="bg-BG" sz="3200" dirty="0"/>
              <a:t>          </a:t>
            </a:r>
            <a:r>
              <a:rPr sz="3200"/>
              <a:t> </a:t>
            </a:r>
            <a:r>
              <a:rPr lang="bg-BG" sz="3200" dirty="0"/>
              <a:t>The filter is equipped with certain valves and devices which are incorporated in the outlet pipe system. The purpose of these devices is to maintain a constant rate of filtration. </a:t>
            </a:r>
          </a:p>
          <a:p>
            <a:pPr marL="0" lvl="0" indent="0" rtl="0">
              <a:buNone/>
            </a:pPr>
            <a:r>
              <a:rPr lang="bg-BG" sz="3200" dirty="0"/>
              <a:t>           </a:t>
            </a:r>
            <a:r>
              <a:rPr lang="bg-BG" sz="3200" dirty="0" smtClean="0"/>
              <a:t>Th</a:t>
            </a:r>
            <a:r>
              <a:rPr lang="en-US" sz="3200" dirty="0" smtClean="0"/>
              <a:t>e slow sand</a:t>
            </a:r>
            <a:r>
              <a:rPr lang="bg-BG" sz="3200" dirty="0" smtClean="0"/>
              <a:t> filter </a:t>
            </a:r>
            <a:r>
              <a:rPr lang="bg-BG" sz="3200" dirty="0"/>
              <a:t>consists of from top to </a:t>
            </a:r>
            <a:r>
              <a:rPr lang="bg-BG" sz="3200" dirty="0" smtClean="0"/>
              <a:t>bottom</a:t>
            </a:r>
            <a:r>
              <a:rPr lang="en-US" sz="3200" dirty="0" smtClean="0"/>
              <a:t>-</a:t>
            </a:r>
            <a:r>
              <a:rPr lang="bg-BG" sz="3200" dirty="0" smtClean="0"/>
              <a:t> </a:t>
            </a:r>
            <a:r>
              <a:rPr lang="bg-BG" sz="3200" dirty="0"/>
              <a:t>below this supernatant water 1-1.5m</a:t>
            </a:r>
          </a:p>
          <a:p>
            <a:pPr marL="0" lvl="0" indent="0" rtl="0">
              <a:buNone/>
            </a:pPr>
            <a:r>
              <a:rPr lang="bg-BG" sz="3200" dirty="0"/>
              <a:t>under which sandbed 1 - 2m next gravel support 0.3m filter bottom 0.16m.</a:t>
            </a:r>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28600"/>
            <a:ext cx="4267200" cy="717550"/>
          </a:xfrm>
          <a:prstGeom prst="rect">
            <a:avLst/>
          </a:prstGeom>
          <a:noFill/>
          <a:ln>
            <a:noFill/>
          </a:ln>
        </p:spPr>
        <p:txBody>
          <a:bodyPr anchor="ctr"/>
          <a:lstStyle>
            <a:lvl1pPr lvl="0" rtl="0">
              <a:defRPr/>
            </a:lvl1pPr>
          </a:lstStyle>
          <a:p>
            <a:pPr lvl="0" rtl="0"/>
            <a:r>
              <a:rPr lang="bg-BG" b="1">
                <a:effectLst>
                  <a:outerShdw blurRad="38100" dist="38100" dir="2700000" algn="tl">
                    <a:srgbClr val="000000">
                      <a:alpha val="43137"/>
                    </a:srgbClr>
                  </a:outerShdw>
                </a:effectLst>
              </a:rPr>
              <a:t>SEPTIC TANK </a:t>
            </a:r>
            <a:r>
              <a:t/>
            </a:r>
            <a:br/>
            <a:endParaRPr/>
          </a:p>
        </p:txBody>
      </p:sp>
      <p:sp>
        <p:nvSpPr>
          <p:cNvPr id="3" name="Text Placeholder 2"/>
          <p:cNvSpPr txBox="1">
            <a:spLocks noGrp="1"/>
          </p:cNvSpPr>
          <p:nvPr>
            <p:ph type="body"/>
          </p:nvPr>
        </p:nvSpPr>
        <p:spPr>
          <a:xfrm>
            <a:off x="228600" y="784225"/>
            <a:ext cx="8735962" cy="5845175"/>
          </a:xfrm>
          <a:prstGeom prst="rect">
            <a:avLst/>
          </a:prstGeom>
          <a:noFill/>
          <a:ln>
            <a:noFill/>
          </a:ln>
        </p:spPr>
        <p:txBody>
          <a:bodyPr/>
          <a:lstStyle>
            <a:lvl1pPr lvl="0" rtl="0">
              <a:defRPr/>
            </a:lvl1pPr>
          </a:lstStyle>
          <a:p>
            <a:pPr marL="0" lvl="0" indent="0" rtl="0">
              <a:buNone/>
            </a:pPr>
            <a:r>
              <a:rPr lang="bg-BG" dirty="0"/>
              <a:t>         </a:t>
            </a:r>
            <a:r>
              <a:rPr/>
              <a:t>      </a:t>
            </a:r>
            <a:r>
              <a:rPr lang="bg-BG" sz="3200" dirty="0"/>
              <a:t>The septic tank is a water - tight masonry tank into which  household sewage is admitted for treatment.  </a:t>
            </a:r>
            <a:r>
              <a:rPr lang="bg-BG" sz="3200" dirty="0" smtClean="0"/>
              <a:t>It</a:t>
            </a:r>
            <a:r>
              <a:rPr lang="en-US" sz="3200" dirty="0" smtClean="0"/>
              <a:t> </a:t>
            </a:r>
            <a:r>
              <a:rPr lang="en-US" sz="3200" dirty="0" err="1" smtClean="0"/>
              <a:t>i</a:t>
            </a:r>
            <a:r>
              <a:rPr lang="bg-BG" sz="3200" dirty="0" smtClean="0"/>
              <a:t>s </a:t>
            </a:r>
            <a:r>
              <a:rPr lang="bg-BG" sz="3200" dirty="0"/>
              <a:t>a  satisfactory means of disposing excreta and liquid wastes from individual dwellings. </a:t>
            </a:r>
          </a:p>
          <a:p>
            <a:pPr marL="0" lvl="0" indent="0" rtl="0">
              <a:buNone/>
            </a:pPr>
            <a:r>
              <a:rPr lang="bg-BG" sz="3200" b="1" dirty="0" smtClean="0">
                <a:solidFill>
                  <a:schemeClr val="accent2">
                    <a:lumMod val="40000"/>
                    <a:lumOff val="60000"/>
                  </a:schemeClr>
                </a:solidFill>
              </a:rPr>
              <a:t>DESIGN </a:t>
            </a:r>
            <a:r>
              <a:rPr lang="bg-BG" sz="3200" b="1" dirty="0">
                <a:solidFill>
                  <a:schemeClr val="accent2">
                    <a:lumMod val="40000"/>
                    <a:lumOff val="60000"/>
                  </a:schemeClr>
                </a:solidFill>
              </a:rPr>
              <a:t>FEATURES :</a:t>
            </a:r>
          </a:p>
          <a:p>
            <a:pPr marL="0" lvl="0" indent="0" rtl="0">
              <a:buNone/>
            </a:pPr>
            <a:r>
              <a:rPr lang="bg-BG" sz="3200" dirty="0"/>
              <a:t>           </a:t>
            </a:r>
            <a:r>
              <a:rPr sz="3200"/>
              <a:t>   </a:t>
            </a:r>
            <a:r>
              <a:rPr lang="bg-BG" sz="3200" dirty="0"/>
              <a:t>There are various designs in septic tanks. Some are double chambered and some single chambered. Tanks with more than 2 compartments are expensive and have shown little advantage over the two or multiple chambered septic tank.  </a:t>
            </a:r>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457200" y="1066800"/>
            <a:ext cx="8229600" cy="4873625"/>
          </a:xfrm>
          <a:prstGeom prst="rect">
            <a:avLst/>
          </a:prstGeom>
          <a:noFill/>
          <a:ln>
            <a:noFill/>
          </a:ln>
        </p:spPr>
        <p:txBody>
          <a:bodyPr/>
          <a:lstStyle>
            <a:lvl1pPr lvl="0" rtl="0">
              <a:defRPr/>
            </a:lvl1pPr>
          </a:lstStyle>
          <a:p>
            <a:pPr marL="0" lvl="0" indent="0" rtl="0">
              <a:buNone/>
            </a:pPr>
            <a:r>
              <a:rPr lang="bg-BG" sz="3200"/>
              <a:t>        </a:t>
            </a:r>
            <a:r>
              <a:rPr sz="3200"/>
              <a:t> </a:t>
            </a:r>
            <a:r>
              <a:rPr lang="bg-BG" sz="3200"/>
              <a:t>The main design features of a septic tank are as follows. </a:t>
            </a:r>
          </a:p>
          <a:p>
            <a:pPr marL="0" lvl="0" indent="0" rtl="0">
              <a:buNone/>
            </a:pPr>
            <a:r>
              <a:rPr lang="bg-BG" sz="3200" u="sng">
                <a:solidFill>
                  <a:schemeClr val="accent2">
                    <a:lumMod val="40000"/>
                    <a:lumOff val="60000"/>
                  </a:schemeClr>
                </a:solidFill>
              </a:rPr>
              <a:t> </a:t>
            </a:r>
            <a:r>
              <a:rPr lang="bg-BG" sz="3200" b="1" u="sng">
                <a:solidFill>
                  <a:schemeClr val="accent2">
                    <a:lumMod val="40000"/>
                    <a:lumOff val="60000"/>
                  </a:schemeClr>
                </a:solidFill>
              </a:rPr>
              <a:t>a)Capacity :</a:t>
            </a:r>
          </a:p>
          <a:p>
            <a:pPr marL="0" lvl="0" indent="0" rtl="0">
              <a:buNone/>
            </a:pPr>
            <a:r>
              <a:rPr lang="bg-BG" sz="3200"/>
              <a:t>         </a:t>
            </a:r>
            <a:r>
              <a:rPr sz="3200"/>
              <a:t> </a:t>
            </a:r>
            <a:r>
              <a:rPr lang="bg-BG" sz="3200"/>
              <a:t>The capacity of a septic tank will depend upon the number of users.  A capacity of 20 - 30 gallons or 2 1/2 - 5 cubic feet / person is recommended for house hold septic tanks. The minimum capacity of a septic tank should be at least 500 gallons. </a:t>
            </a:r>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1219200"/>
            <a:ext cx="8153400" cy="4643437"/>
          </a:xfrm>
          <a:prstGeom prst="rect">
            <a:avLst/>
          </a:prstGeom>
          <a:noFill/>
          <a:ln>
            <a:noFill/>
          </a:ln>
        </p:spPr>
        <p:txBody>
          <a:bodyPr/>
          <a:lstStyle>
            <a:lvl1pPr lvl="0" rtl="0">
              <a:defRPr/>
            </a:lvl1pPr>
          </a:lstStyle>
          <a:p>
            <a:pPr marL="0" lvl="0" indent="0" rtl="0">
              <a:buNone/>
            </a:pPr>
            <a:r>
              <a:rPr lang="bg-BG" sz="3200" b="1" u="sng">
                <a:solidFill>
                  <a:schemeClr val="accent2">
                    <a:lumMod val="40000"/>
                    <a:lumOff val="60000"/>
                  </a:schemeClr>
                </a:solidFill>
              </a:rPr>
              <a:t>b) Length :</a:t>
            </a:r>
          </a:p>
          <a:p>
            <a:pPr marL="0" lvl="0" indent="0" rtl="0">
              <a:buNone/>
            </a:pPr>
            <a:r>
              <a:rPr lang="bg-BG" sz="3200"/>
              <a:t>     The length is usually twice the breadh. </a:t>
            </a:r>
          </a:p>
          <a:p>
            <a:pPr marL="0" lvl="0" indent="0" rtl="0">
              <a:buNone/>
            </a:pPr>
            <a:r>
              <a:rPr lang="bg-BG" sz="3200" b="1" u="sng">
                <a:solidFill>
                  <a:schemeClr val="accent2">
                    <a:lumMod val="40000"/>
                    <a:lumOff val="60000"/>
                  </a:schemeClr>
                </a:solidFill>
              </a:rPr>
              <a:t>c) Liquid depth :</a:t>
            </a:r>
          </a:p>
          <a:p>
            <a:pPr marL="0" lvl="0" indent="0" rtl="0">
              <a:buNone/>
            </a:pPr>
            <a:r>
              <a:rPr lang="bg-BG" sz="3200"/>
              <a:t>      The recommended liquid depth is only 1.2 m.  </a:t>
            </a:r>
          </a:p>
          <a:p>
            <a:pPr marL="0" lvl="0" indent="0" rtl="0">
              <a:buNone/>
            </a:pPr>
            <a:r>
              <a:rPr lang="bg-BG" sz="3200" b="1" u="sng">
                <a:solidFill>
                  <a:schemeClr val="accent2">
                    <a:lumMod val="40000"/>
                    <a:lumOff val="60000"/>
                  </a:schemeClr>
                </a:solidFill>
              </a:rPr>
              <a:t>d) Depth :</a:t>
            </a:r>
          </a:p>
          <a:p>
            <a:pPr marL="0" lvl="0" indent="0" rtl="0">
              <a:buNone/>
            </a:pPr>
            <a:r>
              <a:rPr lang="bg-BG" sz="3200"/>
              <a:t>       The depth of a septic tank is  from 1.5 - 2 m. </a:t>
            </a:r>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457200"/>
            <a:ext cx="8686800" cy="6172200"/>
          </a:xfrm>
          <a:prstGeom prst="rect">
            <a:avLst/>
          </a:prstGeom>
          <a:noFill/>
          <a:ln>
            <a:noFill/>
          </a:ln>
        </p:spPr>
        <p:txBody>
          <a:bodyPr/>
          <a:lstStyle>
            <a:lvl1pPr lvl="0" rtl="0">
              <a:defRPr/>
            </a:lvl1pPr>
          </a:lstStyle>
          <a:p>
            <a:pPr marL="0" lvl="0" indent="0" rtl="0">
              <a:buNone/>
            </a:pPr>
            <a:r>
              <a:rPr lang="bg-BG" sz="3200" b="1" u="sng">
                <a:solidFill>
                  <a:schemeClr val="accent2">
                    <a:lumMod val="40000"/>
                    <a:lumOff val="60000"/>
                  </a:schemeClr>
                </a:solidFill>
              </a:rPr>
              <a:t>e)Air space :</a:t>
            </a:r>
          </a:p>
          <a:p>
            <a:pPr marL="0" lvl="0" indent="0" rtl="0">
              <a:buNone/>
            </a:pPr>
            <a:r>
              <a:rPr lang="bg-BG" sz="3200"/>
              <a:t>       There should be a minimum air space of 30 cm between the level of liquid in the tank and the undersurface of the cover. </a:t>
            </a:r>
          </a:p>
          <a:p>
            <a:pPr marL="0" lvl="0" indent="0" rtl="0">
              <a:buNone/>
            </a:pPr>
            <a:r>
              <a:rPr lang="bg-BG" sz="3200" b="1" u="sng">
                <a:solidFill>
                  <a:schemeClr val="accent2">
                    <a:lumMod val="40000"/>
                    <a:lumOff val="60000"/>
                  </a:schemeClr>
                </a:solidFill>
              </a:rPr>
              <a:t>f) Bottom :</a:t>
            </a:r>
          </a:p>
          <a:p>
            <a:pPr marL="0" lvl="0" indent="0" rtl="0">
              <a:buNone/>
            </a:pPr>
            <a:r>
              <a:rPr lang="bg-BG" sz="3200"/>
              <a:t>       In some septic tanks the bottom is sloping towards the inlet end. This facilitates retention of solids.</a:t>
            </a:r>
          </a:p>
          <a:p>
            <a:pPr marL="0" lvl="0" indent="0" rtl="0">
              <a:buNone/>
            </a:pPr>
            <a:r>
              <a:rPr lang="bg-BG" sz="3200" b="1" u="sng">
                <a:solidFill>
                  <a:schemeClr val="accent2">
                    <a:lumMod val="40000"/>
                    <a:lumOff val="60000"/>
                  </a:schemeClr>
                </a:solidFill>
              </a:rPr>
              <a:t>g) Inlet and outlet :</a:t>
            </a:r>
          </a:p>
          <a:p>
            <a:pPr marL="0" lvl="0" indent="0" rtl="0">
              <a:buNone/>
            </a:pPr>
            <a:r>
              <a:rPr lang="bg-BG" sz="3200"/>
              <a:t>       There is an inlet and outlet pipe, which are  submerged. </a:t>
            </a:r>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1447800"/>
            <a:ext cx="8229600" cy="3886200"/>
          </a:xfrm>
          <a:prstGeom prst="rect">
            <a:avLst/>
          </a:prstGeom>
          <a:noFill/>
          <a:ln>
            <a:noFill/>
          </a:ln>
        </p:spPr>
        <p:txBody>
          <a:bodyPr/>
          <a:lstStyle>
            <a:lvl1pPr lvl="0" rtl="0">
              <a:defRPr/>
            </a:lvl1pPr>
          </a:lstStyle>
          <a:p>
            <a:pPr marL="0" lvl="0" indent="0" rtl="0">
              <a:buNone/>
            </a:pPr>
            <a:r>
              <a:rPr lang="bg-BG" sz="3200" b="1" u="sng">
                <a:solidFill>
                  <a:schemeClr val="accent2">
                    <a:lumMod val="40000"/>
                    <a:lumOff val="60000"/>
                  </a:schemeClr>
                </a:solidFill>
              </a:rPr>
              <a:t>h)Cover:</a:t>
            </a:r>
          </a:p>
          <a:p>
            <a:pPr marL="0" lvl="0" indent="0" rtl="0">
              <a:buNone/>
            </a:pPr>
            <a:r>
              <a:rPr lang="bg-BG" sz="3200"/>
              <a:t>       The Septic tank is covered by a concrete slab of suitable thickness and provided with a manhole. </a:t>
            </a:r>
          </a:p>
          <a:p>
            <a:pPr marL="0" lvl="0" indent="0" rtl="0">
              <a:buNone/>
            </a:pPr>
            <a:r>
              <a:rPr sz="3200" b="1" u="sng">
                <a:solidFill>
                  <a:schemeClr val="accent2">
                    <a:lumMod val="40000"/>
                    <a:lumOff val="60000"/>
                  </a:schemeClr>
                </a:solidFill>
              </a:rPr>
              <a:t>i</a:t>
            </a:r>
            <a:r>
              <a:rPr lang="bg-BG" sz="3200" b="1" u="sng">
                <a:solidFill>
                  <a:schemeClr val="accent2">
                    <a:lumMod val="40000"/>
                    <a:lumOff val="60000"/>
                  </a:schemeClr>
                </a:solidFill>
              </a:rPr>
              <a:t>)</a:t>
            </a:r>
            <a:r>
              <a:rPr lang="bg-BG" sz="3200" u="sng">
                <a:solidFill>
                  <a:schemeClr val="accent2">
                    <a:lumMod val="40000"/>
                    <a:lumOff val="60000"/>
                  </a:schemeClr>
                </a:solidFill>
              </a:rPr>
              <a:t> </a:t>
            </a:r>
            <a:r>
              <a:rPr lang="bg-BG" sz="3200" b="1" u="sng">
                <a:solidFill>
                  <a:schemeClr val="accent2">
                    <a:lumMod val="40000"/>
                    <a:lumOff val="60000"/>
                  </a:schemeClr>
                </a:solidFill>
              </a:rPr>
              <a:t>Retention period :</a:t>
            </a:r>
          </a:p>
          <a:p>
            <a:pPr marL="0" lvl="0" indent="0" rtl="0">
              <a:buNone/>
            </a:pPr>
            <a:r>
              <a:rPr lang="bg-BG" sz="3200"/>
              <a:t>        Septic tanks are designed in this country to allow a retention period of 24 hrs. </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609600"/>
            <a:ext cx="8229600" cy="1146175"/>
          </a:xfrm>
          <a:prstGeom prst="rect">
            <a:avLst/>
          </a:prstGeom>
          <a:noFill/>
          <a:ln>
            <a:noFill/>
          </a:ln>
        </p:spPr>
        <p:txBody>
          <a:bodyPr anchor="ctr">
            <a:normAutofit fontScale="90000"/>
          </a:bodyPr>
          <a:lstStyle>
            <a:lvl1pPr lvl="0" rtl="0">
              <a:defRPr/>
            </a:lvl1pPr>
          </a:lstStyle>
          <a:p>
            <a:pPr lvl="0" rtl="0"/>
            <a:r>
              <a:rPr b="1" i="1"/>
              <a:t>    </a:t>
            </a:r>
            <a:r>
              <a:rPr lang="bg-BG" sz="4400" b="1">
                <a:effectLst>
                  <a:outerShdw blurRad="38100" dist="38100" dir="2700000" algn="tl">
                    <a:srgbClr val="000000">
                      <a:alpha val="43137"/>
                    </a:srgbClr>
                  </a:outerShdw>
                </a:effectLst>
              </a:rPr>
              <a:t>TYPES OF DISINFECTION </a:t>
            </a:r>
            <a:r>
              <a:t/>
            </a:r>
            <a:br/>
            <a:endParaRPr/>
          </a:p>
        </p:txBody>
      </p:sp>
      <p:sp>
        <p:nvSpPr>
          <p:cNvPr id="3" name="Text Placeholder 2"/>
          <p:cNvSpPr txBox="1">
            <a:spLocks noGrp="1"/>
          </p:cNvSpPr>
          <p:nvPr>
            <p:ph type="body"/>
          </p:nvPr>
        </p:nvSpPr>
        <p:spPr>
          <a:xfrm>
            <a:off x="990600" y="1295400"/>
            <a:ext cx="7391400" cy="4191000"/>
          </a:xfrm>
          <a:prstGeom prst="rect">
            <a:avLst/>
          </a:prstGeom>
          <a:noFill/>
          <a:ln>
            <a:noFill/>
          </a:ln>
        </p:spPr>
        <p:txBody>
          <a:bodyPr>
            <a:normAutofit lnSpcReduction="10000"/>
          </a:bodyPr>
          <a:lstStyle>
            <a:lvl1pPr lvl="0" rtl="0">
              <a:defRPr/>
            </a:lvl1pPr>
          </a:lstStyle>
          <a:p>
            <a:pPr lvl="0" rtl="0">
              <a:buNone/>
            </a:pPr>
            <a:r>
              <a:rPr lang="bg-BG" dirty="0"/>
              <a:t>    </a:t>
            </a:r>
          </a:p>
          <a:p>
            <a:pPr lvl="0" rtl="0">
              <a:buNone/>
            </a:pPr>
            <a:r>
              <a:rPr lang="bg-BG" sz="3600" dirty="0"/>
              <a:t>   </a:t>
            </a:r>
            <a:r>
              <a:rPr sz="3600" dirty="0"/>
              <a:t>    </a:t>
            </a:r>
            <a:r>
              <a:rPr lang="bg-BG" sz="3600" dirty="0"/>
              <a:t>Three types: </a:t>
            </a:r>
          </a:p>
          <a:p>
            <a:pPr lvl="0" rtl="0"/>
            <a:endParaRPr dirty="0"/>
          </a:p>
          <a:p>
            <a:pPr marL="581025" lvl="0" indent="-514350" rtl="0">
              <a:buFont typeface="Consolas"/>
              <a:buAutoNum type="arabicPeriod"/>
            </a:pPr>
            <a:r>
              <a:rPr lang="bg-BG" sz="3600" dirty="0"/>
              <a:t>Concurrent disinfection.</a:t>
            </a:r>
          </a:p>
          <a:p>
            <a:pPr marL="581025" lvl="0" indent="-514350" rtl="0">
              <a:buFont typeface="Consolas"/>
              <a:buAutoNum type="arabicPeriod"/>
            </a:pPr>
            <a:r>
              <a:rPr lang="bg-BG" sz="3600" dirty="0"/>
              <a:t>Terminal disinfection.</a:t>
            </a:r>
          </a:p>
          <a:p>
            <a:pPr marL="581025" lvl="0" indent="-514350" rtl="0">
              <a:buFont typeface="Consolas"/>
              <a:buAutoNum type="arabicPeriod"/>
            </a:pPr>
            <a:r>
              <a:rPr lang="bg-BG" sz="3600" dirty="0"/>
              <a:t>Precurrent disinfection or prophylactic disinfection.</a:t>
            </a:r>
          </a:p>
        </p:txBody>
      </p:sp>
    </p:spTree>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143000" y="381000"/>
            <a:ext cx="6858000" cy="1146175"/>
          </a:xfrm>
          <a:prstGeom prst="rect">
            <a:avLst/>
          </a:prstGeom>
          <a:noFill/>
          <a:ln>
            <a:noFill/>
          </a:ln>
        </p:spPr>
        <p:txBody>
          <a:bodyPr anchor="ctr">
            <a:normAutofit fontScale="90000"/>
          </a:bodyPr>
          <a:lstStyle>
            <a:lvl1pPr lvl="0" rtl="0">
              <a:defRPr/>
            </a:lvl1pPr>
          </a:lstStyle>
          <a:p>
            <a:pPr lvl="0" rtl="0"/>
            <a:r>
              <a:rPr lang="bg-BG" sz="4400" b="1">
                <a:effectLst>
                  <a:outerShdw blurRad="38100" dist="38100" dir="2700000" algn="tl">
                    <a:srgbClr val="000000">
                      <a:alpha val="43137"/>
                    </a:srgbClr>
                  </a:outerShdw>
                </a:effectLst>
              </a:rPr>
              <a:t>WORKING OF A SEPTIC TA</a:t>
            </a:r>
            <a:r>
              <a:rPr lang="bg-BG" b="1"/>
              <a:t>NK </a:t>
            </a:r>
            <a:r>
              <a:t/>
            </a:r>
            <a:br/>
            <a:endParaRPr/>
          </a:p>
        </p:txBody>
      </p:sp>
      <p:sp>
        <p:nvSpPr>
          <p:cNvPr id="3" name="Text Placeholder 2"/>
          <p:cNvSpPr txBox="1">
            <a:spLocks noGrp="1"/>
          </p:cNvSpPr>
          <p:nvPr>
            <p:ph type="body"/>
          </p:nvPr>
        </p:nvSpPr>
        <p:spPr>
          <a:xfrm>
            <a:off x="457200" y="1676401"/>
            <a:ext cx="8229600" cy="4267200"/>
          </a:xfrm>
          <a:prstGeom prst="rect">
            <a:avLst/>
          </a:prstGeom>
          <a:noFill/>
          <a:ln>
            <a:noFill/>
          </a:ln>
        </p:spPr>
        <p:txBody>
          <a:bodyPr/>
          <a:lstStyle>
            <a:lvl1pPr lvl="0" rtl="0">
              <a:defRPr/>
            </a:lvl1pPr>
          </a:lstStyle>
          <a:p>
            <a:pPr lvl="0" rtl="0">
              <a:buNone/>
            </a:pPr>
            <a:r>
              <a:rPr lang="bg-BG"/>
              <a:t>       </a:t>
            </a:r>
            <a:r>
              <a:rPr/>
              <a:t>           </a:t>
            </a:r>
            <a:r>
              <a:rPr lang="bg-BG" sz="3200"/>
              <a:t>The solids settle down in the tank,to form  "sludge", While the lighter solids including  grease and  fat rise to the surface to form  </a:t>
            </a:r>
            <a:r>
              <a:rPr lang="bg-BG" sz="3200" b="1"/>
              <a:t>scum. </a:t>
            </a:r>
            <a:r>
              <a:rPr lang="bg-BG" sz="3200"/>
              <a:t>The solids are attacked by anaerobic bacteria and fungi and are broken down into simpler chemical compounds . This is the first stage of purification called anaerobic digestion. </a:t>
            </a:r>
          </a:p>
        </p:txBody>
      </p:sp>
    </p:spTree>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04800" y="801688"/>
            <a:ext cx="8686800" cy="6056312"/>
          </a:xfrm>
          <a:prstGeom prst="rect">
            <a:avLst/>
          </a:prstGeom>
          <a:noFill/>
          <a:ln>
            <a:noFill/>
          </a:ln>
        </p:spPr>
        <p:txBody>
          <a:bodyPr/>
          <a:lstStyle>
            <a:lvl1pPr lvl="0" rtl="0">
              <a:defRPr/>
            </a:lvl1pPr>
          </a:lstStyle>
          <a:p>
            <a:pPr lvl="0" rtl="0">
              <a:buNone/>
            </a:pPr>
            <a:r>
              <a:rPr lang="bg-BG"/>
              <a:t>        </a:t>
            </a:r>
            <a:r>
              <a:rPr/>
              <a:t>         </a:t>
            </a:r>
            <a:r>
              <a:rPr lang="bg-BG" sz="3200"/>
              <a:t>This anaerobic digestion hence taking place inside the septic tank.  A portion of the solids is transferred into liquids and gases which rises to the surface in the form of bubbles. </a:t>
            </a:r>
          </a:p>
          <a:p>
            <a:pPr lvl="0" rtl="0">
              <a:buNone/>
            </a:pPr>
            <a:r>
              <a:rPr lang="bg-BG" sz="3200"/>
              <a:t>         </a:t>
            </a:r>
          </a:p>
          <a:p>
            <a:pPr lvl="0" rtl="0">
              <a:buNone/>
            </a:pPr>
            <a:r>
              <a:rPr sz="3200"/>
              <a:t>                </a:t>
            </a:r>
            <a:r>
              <a:rPr lang="bg-BG" sz="3200"/>
              <a:t>The liquid which passes out of the outlet pipe from time to time is called "effluent". It contains numerous bacteriae, cysts, helminthic ova and organic matter in solution or fine suspension. </a:t>
            </a:r>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212725"/>
            <a:ext cx="8610600" cy="6188075"/>
          </a:xfrm>
          <a:prstGeom prst="rect">
            <a:avLst/>
          </a:prstGeom>
          <a:noFill/>
          <a:ln>
            <a:noFill/>
          </a:ln>
        </p:spPr>
        <p:txBody>
          <a:bodyPr/>
          <a:lstStyle>
            <a:lvl1pPr lvl="0" rtl="0">
              <a:defRPr/>
            </a:lvl1pPr>
          </a:lstStyle>
          <a:p>
            <a:pPr lvl="0" rtl="0">
              <a:buNone/>
            </a:pPr>
            <a:r>
              <a:rPr lang="bg-BG" dirty="0"/>
              <a:t>         </a:t>
            </a:r>
            <a:r>
              <a:rPr/>
              <a:t>        </a:t>
            </a:r>
            <a:r>
              <a:rPr lang="bg-BG" sz="3200" dirty="0"/>
              <a:t>The effluent is allowed to percolate into the sub - soil.  </a:t>
            </a:r>
            <a:r>
              <a:rPr lang="bg-BG" sz="3200" dirty="0" smtClean="0"/>
              <a:t>It</a:t>
            </a:r>
            <a:r>
              <a:rPr lang="en-US" sz="3200" dirty="0" smtClean="0"/>
              <a:t> </a:t>
            </a:r>
            <a:r>
              <a:rPr lang="en-US" sz="3200" dirty="0" err="1" smtClean="0"/>
              <a:t>i</a:t>
            </a:r>
            <a:r>
              <a:rPr lang="bg-BG" sz="3200" dirty="0" smtClean="0"/>
              <a:t>s </a:t>
            </a:r>
            <a:r>
              <a:rPr lang="bg-BG" sz="3200" dirty="0"/>
              <a:t>dispersed by means of  perforated or open jointed pipes laid in  trenches 90 cm deep.  There are millions of aerobic bacteria in the upper layers of the soil, which attack the organic matter present in the effluent. There are two stages are involved in the purification of sewage. </a:t>
            </a:r>
          </a:p>
          <a:p>
            <a:pPr lvl="0" rtl="0">
              <a:buNone/>
            </a:pPr>
            <a:r>
              <a:rPr lang="bg-BG" sz="3200" dirty="0"/>
              <a:t>          </a:t>
            </a:r>
            <a:r>
              <a:rPr sz="3200"/>
              <a:t>       </a:t>
            </a:r>
            <a:r>
              <a:rPr lang="bg-BG" sz="3200" dirty="0"/>
              <a:t>The anaerobic digestion takes place in the septic tank proper and the 2d stage aerobic oxidation takes place outside the septic tank in the sub - soil. </a:t>
            </a:r>
          </a:p>
        </p:txBody>
      </p:sp>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228600" y="312738"/>
            <a:ext cx="8343900" cy="6165850"/>
          </a:xfrm>
          <a:prstGeom prst="rect">
            <a:avLst/>
          </a:prstGeom>
          <a:noFill/>
          <a:ln>
            <a:noFill/>
          </a:ln>
        </p:spPr>
        <p:txBody>
          <a:bodyPr/>
          <a:lstStyle>
            <a:lvl1pPr lvl="0" rtl="0">
              <a:defRPr/>
            </a:lvl1pPr>
          </a:lstStyle>
          <a:p>
            <a:pPr lvl="0" rtl="0">
              <a:buNone/>
            </a:pPr>
            <a:r>
              <a:rPr lang="bg-BG" sz="3600" b="1">
                <a:solidFill>
                  <a:schemeClr val="accent2">
                    <a:lumMod val="40000"/>
                    <a:lumOff val="60000"/>
                  </a:schemeClr>
                </a:solidFill>
              </a:rPr>
              <a:t>OPERATION AND MAINTENANCE :</a:t>
            </a:r>
          </a:p>
          <a:p>
            <a:pPr lvl="0" rtl="0">
              <a:buNone/>
            </a:pPr>
            <a:r>
              <a:rPr lang="bg-BG"/>
              <a:t>     </a:t>
            </a:r>
          </a:p>
          <a:p>
            <a:pPr lvl="0" rtl="0">
              <a:buNone/>
            </a:pPr>
            <a:r>
              <a:rPr lang="bg-BG"/>
              <a:t>        </a:t>
            </a:r>
            <a:r>
              <a:rPr/>
              <a:t>         </a:t>
            </a:r>
            <a:r>
              <a:rPr lang="bg-BG"/>
              <a:t> 1. </a:t>
            </a:r>
            <a:r>
              <a:rPr lang="bg-BG" sz="3200"/>
              <a:t>The use of soap water and disinfectants such as phenol should be avoided as they are injurious to the bacterial flora in the septic tank. </a:t>
            </a:r>
          </a:p>
          <a:p>
            <a:pPr lvl="0" rtl="0">
              <a:buNone/>
            </a:pPr>
            <a:r>
              <a:rPr lang="bg-BG" sz="3200"/>
              <a:t>      </a:t>
            </a:r>
          </a:p>
          <a:p>
            <a:pPr lvl="0" rtl="0">
              <a:buNone/>
            </a:pPr>
            <a:r>
              <a:rPr lang="bg-BG" sz="3200"/>
              <a:t>         </a:t>
            </a:r>
            <a:r>
              <a:rPr sz="3200"/>
              <a:t>       </a:t>
            </a:r>
            <a:r>
              <a:rPr lang="bg-BG" sz="3200"/>
              <a:t>2.Undue accumulation of sludge reduces the capacity of the septic tank and interferes with proper working.  </a:t>
            </a:r>
          </a:p>
          <a:p>
            <a:pPr lvl="0" rtl="0">
              <a:buNone/>
            </a:pPr>
            <a:r>
              <a:rPr lang="bg-BG" sz="3200"/>
              <a:t>       </a:t>
            </a:r>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2209800"/>
            <a:ext cx="8229600" cy="3149600"/>
          </a:xfrm>
          <a:prstGeom prst="rect">
            <a:avLst/>
          </a:prstGeom>
          <a:noFill/>
          <a:ln>
            <a:noFill/>
          </a:ln>
        </p:spPr>
        <p:txBody>
          <a:bodyPr/>
          <a:lstStyle>
            <a:lvl1pPr lvl="0" rtl="0">
              <a:defRPr/>
            </a:lvl1pPr>
          </a:lstStyle>
          <a:p>
            <a:pPr marL="0" lvl="0" indent="0" rtl="0">
              <a:buNone/>
            </a:pPr>
            <a:r>
              <a:rPr lang="bg-BG"/>
              <a:t>         </a:t>
            </a:r>
            <a:r>
              <a:rPr/>
              <a:t>          </a:t>
            </a:r>
            <a:r>
              <a:rPr lang="bg-BG" sz="3200"/>
              <a:t>3.  Newly built septic tanks are first filled with water up to the outlet level and  then seeded with ripe sludge drawn from another septic tank, to provide the right type of bacteria to carry out the  decomposition process. </a:t>
            </a:r>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895600" y="533400"/>
            <a:ext cx="2819400" cy="1146175"/>
          </a:xfrm>
          <a:prstGeom prst="rect">
            <a:avLst/>
          </a:prstGeom>
          <a:noFill/>
          <a:ln>
            <a:noFill/>
          </a:ln>
        </p:spPr>
        <p:txBody>
          <a:bodyPr anchor="ctr">
            <a:normAutofit fontScale="90000"/>
          </a:bodyPr>
          <a:lstStyle>
            <a:lvl1pPr lvl="0" rtl="0">
              <a:defRPr/>
            </a:lvl1pPr>
          </a:lstStyle>
          <a:p>
            <a:pPr lvl="0" rtl="0"/>
            <a:r>
              <a:rPr lang="bg-BG" b="1">
                <a:effectLst>
                  <a:outerShdw blurRad="38100" dist="38100" dir="2700000" algn="tl">
                    <a:srgbClr val="000000">
                      <a:alpha val="43137"/>
                    </a:srgbClr>
                  </a:outerShdw>
                </a:effectLst>
              </a:rPr>
              <a:t>AQUA PRIVY </a:t>
            </a:r>
            <a:r>
              <a:t/>
            </a:r>
            <a:br/>
            <a:endParaRPr/>
          </a:p>
        </p:txBody>
      </p:sp>
      <p:sp>
        <p:nvSpPr>
          <p:cNvPr id="3" name="Text Placeholder 2"/>
          <p:cNvSpPr txBox="1">
            <a:spLocks noGrp="1"/>
          </p:cNvSpPr>
          <p:nvPr>
            <p:ph type="body"/>
          </p:nvPr>
        </p:nvSpPr>
        <p:spPr>
          <a:xfrm>
            <a:off x="609600" y="1603375"/>
            <a:ext cx="8077200" cy="4568825"/>
          </a:xfrm>
          <a:prstGeom prst="rect">
            <a:avLst/>
          </a:prstGeom>
          <a:noFill/>
          <a:ln>
            <a:noFill/>
          </a:ln>
        </p:spPr>
        <p:txBody>
          <a:bodyPr/>
          <a:lstStyle>
            <a:lvl1pPr lvl="0" rtl="0">
              <a:defRPr/>
            </a:lvl1pPr>
          </a:lstStyle>
          <a:p>
            <a:pPr marL="0" lvl="0" indent="0" rtl="0">
              <a:buNone/>
            </a:pPr>
            <a:r>
              <a:rPr lang="bg-BG"/>
              <a:t>      </a:t>
            </a:r>
            <a:r>
              <a:rPr/>
              <a:t>               </a:t>
            </a:r>
            <a:r>
              <a:rPr lang="bg-BG"/>
              <a:t> </a:t>
            </a:r>
            <a:r>
              <a:rPr lang="bg-BG" sz="3200"/>
              <a:t>The aqua privy function like a septic tank.The privy consist of a water tight chamber filled with water. A short length of a drop pipe from the latrine floor dips into the water.  A capacity of one cubic metre </a:t>
            </a:r>
            <a:r>
              <a:rPr sz="3200"/>
              <a:t> </a:t>
            </a:r>
            <a:r>
              <a:rPr lang="bg-BG" sz="3200"/>
              <a:t>(35 cu.ft.) is recommended for a small family , allowing 6years or more for cleansing purposes.</a:t>
            </a:r>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381000" y="990600"/>
            <a:ext cx="8458200" cy="5276850"/>
          </a:xfrm>
          <a:prstGeom prst="rect">
            <a:avLst/>
          </a:prstGeom>
          <a:noFill/>
          <a:ln>
            <a:noFill/>
          </a:ln>
        </p:spPr>
        <p:txBody>
          <a:bodyPr/>
          <a:lstStyle>
            <a:lvl1pPr lvl="0" rtl="0">
              <a:defRPr/>
            </a:lvl1pPr>
          </a:lstStyle>
          <a:p>
            <a:pPr marL="0" lvl="0" indent="0" rtl="0">
              <a:buNone/>
            </a:pPr>
            <a:r>
              <a:rPr lang="bg-BG" dirty="0"/>
              <a:t>         </a:t>
            </a:r>
            <a:r>
              <a:rPr/>
              <a:t>           </a:t>
            </a:r>
            <a:r>
              <a:rPr lang="bg-BG" sz="3200" dirty="0"/>
              <a:t>Night soil  undergoes </a:t>
            </a:r>
            <a:r>
              <a:rPr lang="bg-BG" sz="3200" dirty="0" smtClean="0"/>
              <a:t>purification </a:t>
            </a:r>
            <a:r>
              <a:rPr lang="bg-BG" sz="3200" dirty="0"/>
              <a:t>by anaerobic digestion. Since there is evoluation of gases , a vent should be provided for the escape of gases from the atmosphere , the vent should be open  above the roof of dwellings. The effulent is </a:t>
            </a:r>
            <a:r>
              <a:rPr lang="en-US" sz="3200" dirty="0" smtClean="0"/>
              <a:t>appear on the surface of water</a:t>
            </a:r>
            <a:r>
              <a:rPr lang="bg-BG" sz="3200" dirty="0" smtClean="0"/>
              <a:t>. </a:t>
            </a:r>
            <a:r>
              <a:rPr lang="bg-BG" sz="3200" dirty="0"/>
              <a:t>It contains finely divided faecal matter in suspension and may carry parasitic and infective agents. It should be treated in the same manner as the effluent from a sub-soil irrigation or absorption.  </a:t>
            </a:r>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609600" y="2286000"/>
            <a:ext cx="7620000" cy="2241550"/>
          </a:xfrm>
          <a:prstGeom prst="rect">
            <a:avLst/>
          </a:prstGeom>
          <a:noFill/>
          <a:ln>
            <a:noFill/>
          </a:ln>
        </p:spPr>
        <p:txBody>
          <a:bodyPr/>
          <a:lstStyle>
            <a:lvl1pPr lvl="0" rtl="0">
              <a:defRPr/>
            </a:lvl1pPr>
          </a:lstStyle>
          <a:p>
            <a:pPr marL="0" lvl="0" indent="0" rtl="0">
              <a:buNone/>
            </a:pPr>
            <a:r>
              <a:rPr lang="bg-BG"/>
              <a:t>                </a:t>
            </a:r>
            <a:r>
              <a:rPr/>
              <a:t>    </a:t>
            </a:r>
            <a:r>
              <a:rPr lang="bg-BG"/>
              <a:t> </a:t>
            </a:r>
            <a:r>
              <a:rPr lang="bg-BG" sz="3200"/>
              <a:t>The digested sludge which accumulates in the tank should be removed at intervals. </a:t>
            </a:r>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00166" y="214290"/>
            <a:ext cx="6643734" cy="1146175"/>
          </a:xfrm>
          <a:prstGeom prst="rect">
            <a:avLst/>
          </a:prstGeom>
          <a:noFill/>
          <a:ln>
            <a:noFill/>
          </a:ln>
        </p:spPr>
        <p:txBody>
          <a:bodyPr anchor="ctr">
            <a:normAutofit fontScale="90000"/>
          </a:bodyPr>
          <a:lstStyle>
            <a:lvl1pPr lvl="0" rtl="0">
              <a:defRPr/>
            </a:lvl1pPr>
          </a:lstStyle>
          <a:p>
            <a:pPr lvl="0" rtl="0"/>
            <a:r>
              <a:rPr b="1"/>
              <a:t> </a:t>
            </a:r>
            <a:r>
              <a:rPr lang="bg-BG" b="1">
                <a:effectLst>
                  <a:outerShdw blurRad="38100" dist="38100" dir="2700000" algn="tl">
                    <a:srgbClr val="000000">
                      <a:alpha val="43137"/>
                    </a:srgbClr>
                  </a:outerShdw>
                </a:effectLst>
              </a:rPr>
              <a:t>WET AND DRY HYGROMETER </a:t>
            </a:r>
            <a:r>
              <a:t/>
            </a:r>
            <a:br/>
            <a:endParaRPr/>
          </a:p>
        </p:txBody>
      </p:sp>
      <p:sp>
        <p:nvSpPr>
          <p:cNvPr id="3" name="Text Placeholder 2"/>
          <p:cNvSpPr txBox="1">
            <a:spLocks noGrp="1"/>
          </p:cNvSpPr>
          <p:nvPr>
            <p:ph type="body"/>
          </p:nvPr>
        </p:nvSpPr>
        <p:spPr>
          <a:xfrm>
            <a:off x="304800" y="1371600"/>
            <a:ext cx="8534400" cy="5029200"/>
          </a:xfrm>
          <a:prstGeom prst="rect">
            <a:avLst/>
          </a:prstGeom>
          <a:noFill/>
          <a:ln>
            <a:noFill/>
          </a:ln>
        </p:spPr>
        <p:txBody>
          <a:bodyPr/>
          <a:lstStyle>
            <a:lvl1pPr lvl="0" rtl="0">
              <a:defRPr/>
            </a:lvl1pPr>
          </a:lstStyle>
          <a:p>
            <a:pPr marL="0" lvl="0" indent="0" rtl="0">
              <a:buNone/>
            </a:pPr>
            <a:r>
              <a:rPr lang="bg-BG" dirty="0"/>
              <a:t>            </a:t>
            </a:r>
            <a:r>
              <a:rPr/>
              <a:t>          </a:t>
            </a:r>
            <a:r>
              <a:rPr lang="bg-BG" sz="3200" dirty="0"/>
              <a:t>This is the most widely used </a:t>
            </a:r>
            <a:r>
              <a:rPr lang="bg-BG" sz="3200" dirty="0" smtClean="0"/>
              <a:t> </a:t>
            </a:r>
            <a:r>
              <a:rPr lang="bg-BG" sz="3200" dirty="0"/>
              <a:t>instrument for measuring humidity. </a:t>
            </a:r>
            <a:r>
              <a:rPr sz="3200"/>
              <a:t> </a:t>
            </a:r>
            <a:r>
              <a:rPr lang="bg-BG" sz="3200" dirty="0"/>
              <a:t>The instrument consists of two similar thermometers - a dry bulb thermometer and a wet bulb thermometer , which are mounted   </a:t>
            </a:r>
            <a:r>
              <a:rPr lang="bg-BG" sz="3200" dirty="0" smtClean="0"/>
              <a:t>side</a:t>
            </a:r>
            <a:r>
              <a:rPr lang="en-US" sz="3200" dirty="0" smtClean="0"/>
              <a:t> by</a:t>
            </a:r>
            <a:r>
              <a:rPr lang="bg-BG" sz="3200" dirty="0" smtClean="0"/>
              <a:t> </a:t>
            </a:r>
            <a:r>
              <a:rPr lang="bg-BG" sz="3200" dirty="0"/>
              <a:t>side on </a:t>
            </a:r>
            <a:r>
              <a:rPr lang="en-US" sz="3200" dirty="0" smtClean="0"/>
              <a:t>a </a:t>
            </a:r>
            <a:r>
              <a:rPr lang="bg-BG" sz="3200" dirty="0" smtClean="0"/>
              <a:t>stand.The </a:t>
            </a:r>
            <a:r>
              <a:rPr lang="bg-BG" sz="3200" dirty="0"/>
              <a:t>dry bulb measures the air temperature. The bulb of the second one is covered with a gauze or wick and is kept moist.The wet bulb temperature is usually lower than the DBT. </a:t>
            </a:r>
          </a:p>
        </p:txBody>
      </p:sp>
    </p:spTree>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txBox="1">
            <a:spLocks noGrp="1"/>
          </p:cNvSpPr>
          <p:nvPr>
            <p:ph type="body"/>
          </p:nvPr>
        </p:nvSpPr>
        <p:spPr>
          <a:xfrm>
            <a:off x="533400" y="685800"/>
            <a:ext cx="8229600" cy="5453063"/>
          </a:xfrm>
          <a:prstGeom prst="rect">
            <a:avLst/>
          </a:prstGeom>
          <a:noFill/>
          <a:ln>
            <a:noFill/>
          </a:ln>
        </p:spPr>
        <p:txBody>
          <a:bodyPr/>
          <a:lstStyle>
            <a:lvl1pPr lvl="0" rtl="0">
              <a:defRPr/>
            </a:lvl1pPr>
          </a:lstStyle>
          <a:p>
            <a:pPr marL="0" lvl="0" indent="0" rtl="0">
              <a:buNone/>
            </a:pPr>
            <a:r>
              <a:rPr lang="bg-BG" sz="3200"/>
              <a:t>          </a:t>
            </a:r>
            <a:r>
              <a:rPr sz="3200"/>
              <a:t>      </a:t>
            </a:r>
            <a:r>
              <a:rPr lang="bg-BG" sz="3200"/>
              <a:t>If both the readings are the same, it indicate the atmosphere is 100% saturated with moisture , which never occur in reality. After obtaining the reading of the dry and wet bulb thermometers, the corresponding relative humidity can be found from specially constructed psychrometric charts or slide rule.Humidity values are high in early morning and are near the minimum value in the afternoon at about 15.00 hours.  </a:t>
            </a: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15514</Words>
  <Application>Microsoft Office PowerPoint</Application>
  <PresentationFormat>On-screen Show (4:3)</PresentationFormat>
  <Paragraphs>1107</Paragraphs>
  <Slides>352</Slides>
  <Notes>343</Notes>
  <HiddenSlides>0</HiddenSlides>
  <MMClips>0</MMClips>
  <ScaleCrop>false</ScaleCrop>
  <HeadingPairs>
    <vt:vector size="4" baseType="variant">
      <vt:variant>
        <vt:lpstr>Theme</vt:lpstr>
      </vt:variant>
      <vt:variant>
        <vt:i4>1</vt:i4>
      </vt:variant>
      <vt:variant>
        <vt:lpstr>Slide Titles</vt:lpstr>
      </vt:variant>
      <vt:variant>
        <vt:i4>352</vt:i4>
      </vt:variant>
    </vt:vector>
  </HeadingPairs>
  <TitlesOfParts>
    <vt:vector size="353" baseType="lpstr">
      <vt:lpstr>Metro</vt:lpstr>
      <vt:lpstr>Slide 1</vt:lpstr>
      <vt:lpstr>Slide 2</vt:lpstr>
      <vt:lpstr>Slide 3</vt:lpstr>
      <vt:lpstr> DISINFECTANT  </vt:lpstr>
      <vt:lpstr>                      ANTISEPTIC  </vt:lpstr>
      <vt:lpstr>          DEODORANTS  </vt:lpstr>
      <vt:lpstr>           DETERGENTS  </vt:lpstr>
      <vt:lpstr>         STERILIZATION </vt:lpstr>
      <vt:lpstr>    TYPES OF DISINFECTION  </vt:lpstr>
      <vt:lpstr>      1.CONCURRENT DISINFECTION  </vt:lpstr>
      <vt:lpstr>       2.TERMINAL DISINFECTION   </vt:lpstr>
      <vt:lpstr>  3.PRECURRET DISINFECTION  </vt:lpstr>
      <vt:lpstr>Different Types of Chemical Disinfectents   </vt:lpstr>
      <vt:lpstr>Slide 14</vt:lpstr>
      <vt:lpstr>BLEACHING POWDER </vt:lpstr>
      <vt:lpstr>Slide 16</vt:lpstr>
      <vt:lpstr>Slide 17</vt:lpstr>
      <vt:lpstr>ALCOHOL </vt:lpstr>
      <vt:lpstr>Slide 19</vt:lpstr>
      <vt:lpstr>FORMALIN </vt:lpstr>
      <vt:lpstr>Slide 21</vt:lpstr>
      <vt:lpstr>Slide 22</vt:lpstr>
      <vt:lpstr>SAVLON </vt:lpstr>
      <vt:lpstr>Slide 24</vt:lpstr>
      <vt:lpstr>ALUM</vt:lpstr>
      <vt:lpstr>Slide 26</vt:lpstr>
      <vt:lpstr>PHENOL </vt:lpstr>
      <vt:lpstr>Slide 28</vt:lpstr>
      <vt:lpstr>DETTOL </vt:lpstr>
      <vt:lpstr>Slide 30</vt:lpstr>
      <vt:lpstr>IODINE </vt:lpstr>
      <vt:lpstr>Slide 32</vt:lpstr>
      <vt:lpstr>POTASSIUM PERMANGANATE </vt:lpstr>
      <vt:lpstr>Slide 34</vt:lpstr>
      <vt:lpstr> INSECTICIDE</vt:lpstr>
      <vt:lpstr>Slide 36</vt:lpstr>
      <vt:lpstr>Slide 37</vt:lpstr>
      <vt:lpstr>Slide 38</vt:lpstr>
      <vt:lpstr>Slide 39</vt:lpstr>
      <vt:lpstr>MALATHION  </vt:lpstr>
      <vt:lpstr>Slide 41</vt:lpstr>
      <vt:lpstr>METHYL PARATHION  </vt:lpstr>
      <vt:lpstr>     FURUDAN  </vt:lpstr>
      <vt:lpstr>Slide 44</vt:lpstr>
      <vt:lpstr>HCH</vt:lpstr>
      <vt:lpstr>Slide 46</vt:lpstr>
      <vt:lpstr>  DDT</vt:lpstr>
      <vt:lpstr> SANITATION </vt:lpstr>
      <vt:lpstr>Slide 49</vt:lpstr>
      <vt:lpstr>SANITARY WELL </vt:lpstr>
      <vt:lpstr>Slide 51</vt:lpstr>
      <vt:lpstr>Slide 52</vt:lpstr>
      <vt:lpstr>Slide 53</vt:lpstr>
      <vt:lpstr>Slide 54</vt:lpstr>
      <vt:lpstr>Slide 55</vt:lpstr>
      <vt:lpstr>STEP  WELL </vt:lpstr>
      <vt:lpstr>Slide 57</vt:lpstr>
      <vt:lpstr>EUROPEAN CLOSET  </vt:lpstr>
      <vt:lpstr>Slide 59</vt:lpstr>
      <vt:lpstr>WATER SEAL LATRINE  </vt:lpstr>
      <vt:lpstr>Slide 61</vt:lpstr>
      <vt:lpstr>Slide 62</vt:lpstr>
      <vt:lpstr>Slide 63</vt:lpstr>
      <vt:lpstr>Slide 64</vt:lpstr>
      <vt:lpstr>Slide 65</vt:lpstr>
      <vt:lpstr>Slide 66</vt:lpstr>
      <vt:lpstr>WATER CARRIAGE SYSTEM  </vt:lpstr>
      <vt:lpstr>Slide 68</vt:lpstr>
      <vt:lpstr>Slide 69</vt:lpstr>
      <vt:lpstr>Slide 70</vt:lpstr>
      <vt:lpstr>Slide 71</vt:lpstr>
      <vt:lpstr>Slide 72</vt:lpstr>
      <vt:lpstr>Slide 73</vt:lpstr>
      <vt:lpstr>  RAPID SAND FILTERATION    </vt:lpstr>
      <vt:lpstr>Slide 75</vt:lpstr>
      <vt:lpstr>Slide 76</vt:lpstr>
      <vt:lpstr>Slide 77</vt:lpstr>
      <vt:lpstr>Slide 78</vt:lpstr>
      <vt:lpstr>  SLOW SAND FILTRATION  </vt:lpstr>
      <vt:lpstr>Slide 80</vt:lpstr>
      <vt:lpstr>Slide 81</vt:lpstr>
      <vt:lpstr>Slide 82</vt:lpstr>
      <vt:lpstr>Slide 83</vt:lpstr>
      <vt:lpstr>Slide 84</vt:lpstr>
      <vt:lpstr>SEPTIC TANK  </vt:lpstr>
      <vt:lpstr>Slide 86</vt:lpstr>
      <vt:lpstr>Slide 87</vt:lpstr>
      <vt:lpstr>Slide 88</vt:lpstr>
      <vt:lpstr>Slide 89</vt:lpstr>
      <vt:lpstr>WORKING OF A SEPTIC TANK  </vt:lpstr>
      <vt:lpstr>Slide 91</vt:lpstr>
      <vt:lpstr>Slide 92</vt:lpstr>
      <vt:lpstr>Slide 93</vt:lpstr>
      <vt:lpstr>Slide 94</vt:lpstr>
      <vt:lpstr>AQUA PRIVY  </vt:lpstr>
      <vt:lpstr>Slide 96</vt:lpstr>
      <vt:lpstr>Slide 97</vt:lpstr>
      <vt:lpstr> WET AND DRY HYGROMETER  </vt:lpstr>
      <vt:lpstr>Slide 99</vt:lpstr>
      <vt:lpstr>Slide 100</vt:lpstr>
      <vt:lpstr>          BAROMETER </vt:lpstr>
      <vt:lpstr>Slide 102</vt:lpstr>
      <vt:lpstr>Slide 103</vt:lpstr>
      <vt:lpstr>   HYDROMETER MILK / LACTOMETER </vt:lpstr>
      <vt:lpstr>    HYDROMETER WATER  </vt:lpstr>
      <vt:lpstr>    HYDROMETER SPIRIT / ALCOHOL METER  </vt:lpstr>
      <vt:lpstr>Slide 107</vt:lpstr>
      <vt:lpstr>BERKEFELD FILTER  </vt:lpstr>
      <vt:lpstr>   PASTEUR CHAMBERLAND FILTER  </vt:lpstr>
      <vt:lpstr>Slide 110</vt:lpstr>
      <vt:lpstr>VACCINES  </vt:lpstr>
      <vt:lpstr>Slide 112</vt:lpstr>
      <vt:lpstr>         BCG VACCINE       </vt:lpstr>
      <vt:lpstr>Slide 114</vt:lpstr>
      <vt:lpstr>Slide 115</vt:lpstr>
      <vt:lpstr>Slide 116</vt:lpstr>
      <vt:lpstr>Slide 117</vt:lpstr>
      <vt:lpstr>Slide 118</vt:lpstr>
      <vt:lpstr>Slide 119</vt:lpstr>
      <vt:lpstr>Slide 120</vt:lpstr>
      <vt:lpstr>            MEASLES                                         </vt:lpstr>
      <vt:lpstr>Slide 122</vt:lpstr>
      <vt:lpstr>Slide 123</vt:lpstr>
      <vt:lpstr>Slide 124</vt:lpstr>
      <vt:lpstr>Slide 125</vt:lpstr>
      <vt:lpstr>Slide 126</vt:lpstr>
      <vt:lpstr>                        TETANUS  </vt:lpstr>
      <vt:lpstr>Slide 128</vt:lpstr>
      <vt:lpstr>Slide 129</vt:lpstr>
      <vt:lpstr>Slide 130</vt:lpstr>
      <vt:lpstr>Slide 131</vt:lpstr>
      <vt:lpstr>               MMR VACCINE  </vt:lpstr>
      <vt:lpstr>Slide 133</vt:lpstr>
      <vt:lpstr>Slide 134</vt:lpstr>
      <vt:lpstr>            DPT Vaccine  </vt:lpstr>
      <vt:lpstr>Slide 136</vt:lpstr>
      <vt:lpstr>Slide 137</vt:lpstr>
      <vt:lpstr>Slide 138</vt:lpstr>
      <vt:lpstr>DEMOGRAPHY AND FAMILY PLANNING  </vt:lpstr>
      <vt:lpstr>Slide 140</vt:lpstr>
      <vt:lpstr>Contraceptive Methods  </vt:lpstr>
      <vt:lpstr>Slide 142</vt:lpstr>
      <vt:lpstr>Slide 143</vt:lpstr>
      <vt:lpstr>        1.BARRIER METHODS  </vt:lpstr>
      <vt:lpstr>Slide 145</vt:lpstr>
      <vt:lpstr>Slide 146</vt:lpstr>
      <vt:lpstr>     CONDOM </vt:lpstr>
      <vt:lpstr>Slide 148</vt:lpstr>
      <vt:lpstr>    INTRA - UTERINE DEVICES  </vt:lpstr>
      <vt:lpstr>Slide 150</vt:lpstr>
      <vt:lpstr>Slide 151</vt:lpstr>
      <vt:lpstr>         COPPER T 200  </vt:lpstr>
      <vt:lpstr>Slide 153</vt:lpstr>
      <vt:lpstr>Slide 154</vt:lpstr>
      <vt:lpstr>       CONTRAINDICATIONS  </vt:lpstr>
      <vt:lpstr>             HORMONAL CONTRACEPTIVES  </vt:lpstr>
      <vt:lpstr>          CLASSIFICATION  </vt:lpstr>
      <vt:lpstr>Slide 158</vt:lpstr>
      <vt:lpstr>Slide 159</vt:lpstr>
      <vt:lpstr>                     ORAL PILLS  </vt:lpstr>
      <vt:lpstr>Slide 161</vt:lpstr>
      <vt:lpstr>  Mode of action of oral pills  </vt:lpstr>
      <vt:lpstr>          POST - COITAL CONTRACEPTION  </vt:lpstr>
      <vt:lpstr>Slide 164</vt:lpstr>
      <vt:lpstr>      Post Conceptional Methods  </vt:lpstr>
      <vt:lpstr>Slide 166</vt:lpstr>
      <vt:lpstr>     Menstrual Induction  </vt:lpstr>
      <vt:lpstr>SAFE PERIOD METHOD OF CONTRACEPTION  </vt:lpstr>
      <vt:lpstr>Slide 169</vt:lpstr>
      <vt:lpstr>NUTRITION  </vt:lpstr>
      <vt:lpstr>Slide 171</vt:lpstr>
      <vt:lpstr>                       EGG  </vt:lpstr>
      <vt:lpstr>Slide 173</vt:lpstr>
      <vt:lpstr>   FISH </vt:lpstr>
      <vt:lpstr>Slide 175</vt:lpstr>
      <vt:lpstr>   MEAT  </vt:lpstr>
      <vt:lpstr>Slide 177</vt:lpstr>
      <vt:lpstr>             SOYA BEANS  </vt:lpstr>
      <vt:lpstr>Slide 179</vt:lpstr>
      <vt:lpstr>         BLACK GRAM  </vt:lpstr>
      <vt:lpstr>Slide 181</vt:lpstr>
      <vt:lpstr>         RED GRAM  </vt:lpstr>
      <vt:lpstr>Slide 183</vt:lpstr>
      <vt:lpstr>         RAW RICE MILLED  </vt:lpstr>
      <vt:lpstr>Slide 185</vt:lpstr>
      <vt:lpstr>       WHEAT  </vt:lpstr>
      <vt:lpstr>Slide 187</vt:lpstr>
      <vt:lpstr>      MAIZE  </vt:lpstr>
      <vt:lpstr>Slide 189</vt:lpstr>
      <vt:lpstr>    RAGI  </vt:lpstr>
      <vt:lpstr>Slide 191</vt:lpstr>
      <vt:lpstr>             DATES  </vt:lpstr>
      <vt:lpstr>Slide 193</vt:lpstr>
      <vt:lpstr>    ORANGE  </vt:lpstr>
      <vt:lpstr>Slide 195</vt:lpstr>
      <vt:lpstr>          GUAVA  </vt:lpstr>
      <vt:lpstr>Slide 197</vt:lpstr>
      <vt:lpstr>       AMLA  </vt:lpstr>
      <vt:lpstr>Slide 199</vt:lpstr>
      <vt:lpstr>     GRAPES  </vt:lpstr>
      <vt:lpstr>MEDICAL ENTOMOLOGY  </vt:lpstr>
      <vt:lpstr>Slide 202</vt:lpstr>
      <vt:lpstr>Slide 203</vt:lpstr>
      <vt:lpstr>Slide 204</vt:lpstr>
      <vt:lpstr>     Life Cycle Of Anopheles  Mosquito  </vt:lpstr>
      <vt:lpstr>Slide 206</vt:lpstr>
      <vt:lpstr>Slide 207</vt:lpstr>
      <vt:lpstr>Slide 208</vt:lpstr>
      <vt:lpstr>Slide 209</vt:lpstr>
      <vt:lpstr>Slide 210</vt:lpstr>
      <vt:lpstr> Life Cycle Of Culex Mosquito  </vt:lpstr>
      <vt:lpstr>Slide 212</vt:lpstr>
      <vt:lpstr>Slide 213</vt:lpstr>
      <vt:lpstr>Slide 214</vt:lpstr>
      <vt:lpstr>Slide 215</vt:lpstr>
      <vt:lpstr>       Life Cycle Of Aedes </vt:lpstr>
      <vt:lpstr>Slide 217</vt:lpstr>
      <vt:lpstr>Slide 218</vt:lpstr>
      <vt:lpstr>Slide 219</vt:lpstr>
      <vt:lpstr>                 Tsetse Flies  </vt:lpstr>
      <vt:lpstr>Slide 221</vt:lpstr>
      <vt:lpstr>Slide 222</vt:lpstr>
      <vt:lpstr>       Ticks  </vt:lpstr>
      <vt:lpstr>Slide 224</vt:lpstr>
      <vt:lpstr>Slide 225</vt:lpstr>
      <vt:lpstr>                      Itch Mite  </vt:lpstr>
      <vt:lpstr>Slide 227</vt:lpstr>
      <vt:lpstr>Slide 228</vt:lpstr>
      <vt:lpstr>Slide 229</vt:lpstr>
      <vt:lpstr>   Cyclops  </vt:lpstr>
      <vt:lpstr>Slide 231</vt:lpstr>
      <vt:lpstr>Slide 232</vt:lpstr>
      <vt:lpstr>                     Houseflies  </vt:lpstr>
      <vt:lpstr>Slide 234</vt:lpstr>
      <vt:lpstr>Slide 235</vt:lpstr>
      <vt:lpstr>Slide 236</vt:lpstr>
      <vt:lpstr>PARASITOLOGY  </vt:lpstr>
      <vt:lpstr>Slide 238</vt:lpstr>
      <vt:lpstr>Slide 239</vt:lpstr>
      <vt:lpstr>       Ascaris Lumbricoides  </vt:lpstr>
      <vt:lpstr>Slide 241</vt:lpstr>
      <vt:lpstr>Slide 242</vt:lpstr>
      <vt:lpstr>Slide 243</vt:lpstr>
      <vt:lpstr> Ancylostoma Duodenale  (Hook Worm) </vt:lpstr>
      <vt:lpstr>Slide 245</vt:lpstr>
      <vt:lpstr>Slide 246</vt:lpstr>
      <vt:lpstr>Slide 247</vt:lpstr>
      <vt:lpstr>Slide 248</vt:lpstr>
      <vt:lpstr>Slide 249</vt:lpstr>
      <vt:lpstr>Slide 250</vt:lpstr>
      <vt:lpstr>Slide 251</vt:lpstr>
      <vt:lpstr>Slide 252</vt:lpstr>
      <vt:lpstr>WUCHERERIA BANCROFTI  </vt:lpstr>
      <vt:lpstr>Slide 254</vt:lpstr>
      <vt:lpstr>Slide 255</vt:lpstr>
      <vt:lpstr>Slide 256</vt:lpstr>
      <vt:lpstr>    PLASMODIUM VIVAX  </vt:lpstr>
      <vt:lpstr>Slide 258</vt:lpstr>
      <vt:lpstr>Slide 259</vt:lpstr>
      <vt:lpstr>Slide 260</vt:lpstr>
      <vt:lpstr>Slide 261</vt:lpstr>
      <vt:lpstr>Slide 262</vt:lpstr>
      <vt:lpstr>Slide 263</vt:lpstr>
      <vt:lpstr>Slide 264</vt:lpstr>
      <vt:lpstr>GROWTH CHART  </vt:lpstr>
      <vt:lpstr>Slide 266</vt:lpstr>
      <vt:lpstr>Slide 267</vt:lpstr>
      <vt:lpstr>Slide 268</vt:lpstr>
      <vt:lpstr>Slide 269</vt:lpstr>
      <vt:lpstr>Slide 270</vt:lpstr>
      <vt:lpstr>BACTERIOLOGY  </vt:lpstr>
      <vt:lpstr>Slide 272</vt:lpstr>
      <vt:lpstr> Coryne Bacterium Diphtheriae </vt:lpstr>
      <vt:lpstr>Slide 274</vt:lpstr>
      <vt:lpstr>Slide 275</vt:lpstr>
      <vt:lpstr>Slide 276</vt:lpstr>
      <vt:lpstr>Slide 277</vt:lpstr>
      <vt:lpstr> Mycobacterium Tuberculosis  </vt:lpstr>
      <vt:lpstr>Slide 279</vt:lpstr>
      <vt:lpstr>Slide 280</vt:lpstr>
      <vt:lpstr>Slide 281</vt:lpstr>
      <vt:lpstr>Slide 282</vt:lpstr>
      <vt:lpstr>Slide 283</vt:lpstr>
      <vt:lpstr>             Mycobacterium Leprae  </vt:lpstr>
      <vt:lpstr>Slide 285</vt:lpstr>
      <vt:lpstr>Slide 286</vt:lpstr>
      <vt:lpstr>Slide 287</vt:lpstr>
      <vt:lpstr>Slide 288</vt:lpstr>
      <vt:lpstr>Slide 289</vt:lpstr>
      <vt:lpstr>Slide 290</vt:lpstr>
      <vt:lpstr>      Bordetella Pertussis  </vt:lpstr>
      <vt:lpstr>Slide 292</vt:lpstr>
      <vt:lpstr>Slide 293</vt:lpstr>
      <vt:lpstr>Slide 294</vt:lpstr>
      <vt:lpstr>Slide 295</vt:lpstr>
      <vt:lpstr>Slide 296</vt:lpstr>
      <vt:lpstr>HEALTH PROGRAMMES  </vt:lpstr>
      <vt:lpstr> NATIONAL TUBERCULOSIS PROGRAMME (NTP) </vt:lpstr>
      <vt:lpstr>Slide 299</vt:lpstr>
      <vt:lpstr>Slide 300</vt:lpstr>
      <vt:lpstr>Slide 301</vt:lpstr>
      <vt:lpstr>Slide 302</vt:lpstr>
      <vt:lpstr>Slide 303</vt:lpstr>
      <vt:lpstr>Slide 304</vt:lpstr>
      <vt:lpstr>Slide 305</vt:lpstr>
      <vt:lpstr>Slide 306</vt:lpstr>
      <vt:lpstr>Slide 307</vt:lpstr>
      <vt:lpstr>Slide 308</vt:lpstr>
      <vt:lpstr>Slide 309</vt:lpstr>
      <vt:lpstr> NATIONAL ANTI - MALARIA PROGRAMME  </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 NATIONAL AIDS CONTROL PROGRAMME  </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FIELD DEMONSTRATION  </vt:lpstr>
      <vt:lpstr>    Pasteurization Of Milk  </vt:lpstr>
      <vt:lpstr>Slide 345</vt:lpstr>
      <vt:lpstr>Slide 346</vt:lpstr>
      <vt:lpstr>Purification of water  Rapid Sand Filtration</vt:lpstr>
      <vt:lpstr>Slide 348</vt:lpstr>
      <vt:lpstr>Slide 349</vt:lpstr>
      <vt:lpstr>Slide 350</vt:lpstr>
      <vt:lpstr>Slide 351</vt:lpstr>
      <vt:lpstr>Slide 352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SYS-3</cp:lastModifiedBy>
  <cp:revision>32</cp:revision>
  <dcterms:modified xsi:type="dcterms:W3CDTF">2017-05-08T10:09:59Z</dcterms:modified>
</cp:coreProperties>
</file>